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5"/>
  </p:sldMasterIdLst>
  <p:notesMasterIdLst>
    <p:notesMasterId r:id="rId33"/>
  </p:notesMasterIdLst>
  <p:handoutMasterIdLst>
    <p:handoutMasterId r:id="rId34"/>
  </p:handoutMasterIdLst>
  <p:sldIdLst>
    <p:sldId id="256" r:id="rId6"/>
    <p:sldId id="257" r:id="rId7"/>
    <p:sldId id="268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4" r:id="rId20"/>
    <p:sldId id="306" r:id="rId21"/>
    <p:sldId id="307" r:id="rId22"/>
    <p:sldId id="308" r:id="rId23"/>
    <p:sldId id="309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 userDrawn="1">
          <p15:clr>
            <a:srgbClr val="A4A3A4"/>
          </p15:clr>
        </p15:guide>
        <p15:guide id="2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B8D"/>
    <a:srgbClr val="84344E"/>
    <a:srgbClr val="F6BE00"/>
    <a:srgbClr val="653165"/>
    <a:srgbClr val="0057B8"/>
    <a:srgbClr val="E4002B"/>
    <a:srgbClr val="4C8C2B"/>
    <a:srgbClr val="001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102" y="-162"/>
      </p:cViewPr>
      <p:guideLst>
        <p:guide orient="horz" pos="164"/>
        <p:guide pos="1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5E62C-5124-4863-A51F-435987D156F6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1B361B-62D9-4D86-B85D-877BB91E7EFB}">
      <dgm:prSet/>
      <dgm:spPr>
        <a:noFill/>
      </dgm:spPr>
      <dgm:t>
        <a:bodyPr/>
        <a:lstStyle/>
        <a:p>
          <a:r>
            <a:rPr lang="en-GB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‘Old’ National Assembly for Wales</a:t>
          </a:r>
          <a:endParaRPr lang="en-GB" b="1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DC1905-72B2-4587-9452-AA8030EB1F27}" type="parTrans" cxnId="{9BC9F0A2-208B-4485-AAB8-3E6030FCDD00}">
      <dgm:prSet/>
      <dgm:spPr/>
      <dgm:t>
        <a:bodyPr/>
        <a:lstStyle/>
        <a:p>
          <a:endParaRPr lang="en-GB"/>
        </a:p>
      </dgm:t>
    </dgm:pt>
    <dgm:pt modelId="{9C9FA29F-5DC6-4F65-A64F-55976ED09231}" type="sibTrans" cxnId="{9BC9F0A2-208B-4485-AAB8-3E6030FCDD00}">
      <dgm:prSet/>
      <dgm:spPr/>
      <dgm:t>
        <a:bodyPr/>
        <a:lstStyle/>
        <a:p>
          <a:endParaRPr lang="en-GB"/>
        </a:p>
      </dgm:t>
    </dgm:pt>
    <dgm:pt modelId="{E3FEE7B8-B185-4814-A669-A3CE9B6D65E4}">
      <dgm:prSet custT="1"/>
      <dgm:spPr>
        <a:noFill/>
      </dgm:spPr>
      <dgm:t>
        <a:bodyPr/>
        <a:lstStyle/>
        <a:p>
          <a:r>
            <a:rPr lang="en-GB" sz="16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‘New’ </a:t>
          </a:r>
          <a:br>
            <a:rPr lang="en-GB" sz="16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National Assembly </a:t>
          </a:r>
          <a:br>
            <a:rPr lang="en-GB" sz="16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for Wales Legislature</a:t>
          </a:r>
          <a:r>
            <a:rPr lang="en-GB" sz="1600" dirty="0" smtClean="0">
              <a:solidFill>
                <a:schemeClr val="bg1"/>
              </a:solidFill>
            </a:rPr>
            <a:t/>
          </a:r>
          <a:br>
            <a:rPr lang="en-GB" sz="1600" dirty="0" smtClean="0">
              <a:solidFill>
                <a:schemeClr val="bg1"/>
              </a:solidFill>
            </a:rPr>
          </a:br>
          <a:r>
            <a:rPr lang="en-GB" sz="1600" dirty="0" smtClean="0">
              <a:solidFill>
                <a:schemeClr val="bg1"/>
              </a:solidFill>
            </a:rPr>
            <a:t/>
          </a:r>
          <a:br>
            <a:rPr lang="en-GB" sz="1600" dirty="0" smtClean="0">
              <a:solidFill>
                <a:schemeClr val="bg1"/>
              </a:solidFill>
            </a:rPr>
          </a:br>
          <a:r>
            <a:rPr lang="en-GB" sz="1600" b="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Has its own staff </a:t>
          </a:r>
          <a:br>
            <a:rPr lang="en-GB" sz="1600" b="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(who are not civil servants)</a:t>
          </a:r>
          <a:br>
            <a:rPr lang="en-GB" sz="1600" b="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cy-GB" sz="1600" b="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Tŷ Hywel</a:t>
          </a:r>
          <a:r>
            <a:rPr lang="cy-GB" sz="1100" b="0" dirty="0" smtClean="0"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cy-GB" sz="1100" b="0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GB" sz="1100" b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1536712-2A96-4E33-B641-E17BFE6B0BE7}" type="parTrans" cxnId="{467834F4-3394-427A-BD6A-760888E90B80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93CD6077-B136-4C08-AB73-15BA0625AEE9}" type="sibTrans" cxnId="{467834F4-3394-427A-BD6A-760888E90B80}">
      <dgm:prSet/>
      <dgm:spPr/>
      <dgm:t>
        <a:bodyPr/>
        <a:lstStyle/>
        <a:p>
          <a:endParaRPr lang="en-GB"/>
        </a:p>
      </dgm:t>
    </dgm:pt>
    <dgm:pt modelId="{B57808AA-5AE7-488F-8A0C-2F5A1CC60451}">
      <dgm:prSet/>
      <dgm:spPr>
        <a:noFill/>
      </dgm:spPr>
      <dgm:t>
        <a:bodyPr/>
        <a:lstStyle/>
        <a:p>
          <a:r>
            <a:rPr lang="en-GB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Welsh Government</a:t>
          </a: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Powers to make policy</a:t>
          </a:r>
          <a:b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Powers to spend</a:t>
          </a:r>
          <a:b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Secondary Legislative Powers</a:t>
          </a:r>
          <a:b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Staffed by civil servants</a:t>
          </a:r>
          <a:b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Cathays Park</a:t>
          </a:r>
          <a:endParaRPr lang="en-GB" b="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C07B60-5959-4AE3-BA6D-6AE166E28529}" type="parTrans" cxnId="{873F2C86-24F2-491A-9927-D54CD5F8E60D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2502578-5BD0-4C9F-A732-49E99C1A6C4E}" type="sibTrans" cxnId="{873F2C86-24F2-491A-9927-D54CD5F8E60D}">
      <dgm:prSet/>
      <dgm:spPr/>
      <dgm:t>
        <a:bodyPr/>
        <a:lstStyle/>
        <a:p>
          <a:endParaRPr lang="en-GB"/>
        </a:p>
      </dgm:t>
    </dgm:pt>
    <dgm:pt modelId="{A05C025E-D301-494D-9445-E34C290101C1}" type="pres">
      <dgm:prSet presAssocID="{D855E62C-5124-4863-A51F-435987D156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5FDC2B4-5781-4A90-8D15-81AB4EABDDD1}" type="pres">
      <dgm:prSet presAssocID="{7E1B361B-62D9-4D86-B85D-877BB91E7EFB}" presName="hierRoot1" presStyleCnt="0"/>
      <dgm:spPr/>
    </dgm:pt>
    <dgm:pt modelId="{818CEA76-1D74-4194-8847-845E238AB4C2}" type="pres">
      <dgm:prSet presAssocID="{7E1B361B-62D9-4D86-B85D-877BB91E7EFB}" presName="composite" presStyleCnt="0"/>
      <dgm:spPr/>
    </dgm:pt>
    <dgm:pt modelId="{346E95BA-06A9-46B4-8729-88E43A676EBE}" type="pres">
      <dgm:prSet presAssocID="{7E1B361B-62D9-4D86-B85D-877BB91E7EFB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3A3E36-6185-4FE7-AFD3-1EBB2BDE4220}" type="pres">
      <dgm:prSet presAssocID="{7E1B361B-62D9-4D86-B85D-877BB91E7EFB}" presName="text" presStyleLbl="revTx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D8229C4-BE7A-4415-BF9E-20C1F455D555}" type="pres">
      <dgm:prSet presAssocID="{7E1B361B-62D9-4D86-B85D-877BB91E7EFB}" presName="hierChild2" presStyleCnt="0"/>
      <dgm:spPr/>
    </dgm:pt>
    <dgm:pt modelId="{EC710450-A4C4-4E2D-BB69-B9F82A5FBA2A}" type="pres">
      <dgm:prSet presAssocID="{F1536712-2A96-4E33-B641-E17BFE6B0BE7}" presName="Name10" presStyleLbl="parChTrans1D2" presStyleIdx="0" presStyleCnt="2"/>
      <dgm:spPr/>
      <dgm:t>
        <a:bodyPr/>
        <a:lstStyle/>
        <a:p>
          <a:endParaRPr lang="en-GB"/>
        </a:p>
      </dgm:t>
    </dgm:pt>
    <dgm:pt modelId="{A8A81586-3263-44E9-987B-9991573D9AF1}" type="pres">
      <dgm:prSet presAssocID="{E3FEE7B8-B185-4814-A669-A3CE9B6D65E4}" presName="hierRoot2" presStyleCnt="0"/>
      <dgm:spPr/>
    </dgm:pt>
    <dgm:pt modelId="{0F88B156-0F07-43FB-8F55-6BE045A7AC08}" type="pres">
      <dgm:prSet presAssocID="{E3FEE7B8-B185-4814-A669-A3CE9B6D65E4}" presName="composite2" presStyleCnt="0"/>
      <dgm:spPr/>
    </dgm:pt>
    <dgm:pt modelId="{C9DE5B83-E655-4CC6-A2BB-9692E3945D9A}" type="pres">
      <dgm:prSet presAssocID="{E3FEE7B8-B185-4814-A669-A3CE9B6D65E4}" presName="image2" presStyleLbl="node2" presStyleIdx="0" presStyleCnt="2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9D153B-3C18-4E64-8D1F-A18795D80E1E}" type="pres">
      <dgm:prSet presAssocID="{E3FEE7B8-B185-4814-A669-A3CE9B6D65E4}" presName="text2" presStyleLbl="revTx" presStyleIdx="1" presStyleCnt="3" custScaleX="125106" custScaleY="150097" custLinFactNeighborX="14822" custLinFactNeighborY="2337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98A5E59-9BF7-4728-B211-E39687CAA42A}" type="pres">
      <dgm:prSet presAssocID="{E3FEE7B8-B185-4814-A669-A3CE9B6D65E4}" presName="hierChild3" presStyleCnt="0"/>
      <dgm:spPr/>
    </dgm:pt>
    <dgm:pt modelId="{016E68A0-A485-4C8A-A9D4-C7F710762F77}" type="pres">
      <dgm:prSet presAssocID="{86C07B60-5959-4AE3-BA6D-6AE166E28529}" presName="Name10" presStyleLbl="parChTrans1D2" presStyleIdx="1" presStyleCnt="2"/>
      <dgm:spPr/>
      <dgm:t>
        <a:bodyPr/>
        <a:lstStyle/>
        <a:p>
          <a:endParaRPr lang="en-GB"/>
        </a:p>
      </dgm:t>
    </dgm:pt>
    <dgm:pt modelId="{E6FCC512-6BF2-4B25-8BF9-91C16D68A72A}" type="pres">
      <dgm:prSet presAssocID="{B57808AA-5AE7-488F-8A0C-2F5A1CC60451}" presName="hierRoot2" presStyleCnt="0"/>
      <dgm:spPr/>
    </dgm:pt>
    <dgm:pt modelId="{6D40A96E-02B2-4B87-840E-2B448F05A30F}" type="pres">
      <dgm:prSet presAssocID="{B57808AA-5AE7-488F-8A0C-2F5A1CC60451}" presName="composite2" presStyleCnt="0"/>
      <dgm:spPr/>
    </dgm:pt>
    <dgm:pt modelId="{291F550B-518A-447C-96AB-3D8BB029D7D2}" type="pres">
      <dgm:prSet presAssocID="{B57808AA-5AE7-488F-8A0C-2F5A1CC60451}" presName="image2" presStyleLbl="node2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5EFAF23-BA5A-45F8-A337-CF1492E29113}" type="pres">
      <dgm:prSet presAssocID="{B57808AA-5AE7-488F-8A0C-2F5A1CC60451}" presName="text2" presStyleLbl="revTx" presStyleIdx="2" presStyleCnt="3" custScaleY="149732" custLinFactNeighborX="465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30A3CA6-54EA-4F15-ADAE-D96FC2A63B52}" type="pres">
      <dgm:prSet presAssocID="{B57808AA-5AE7-488F-8A0C-2F5A1CC60451}" presName="hierChild3" presStyleCnt="0"/>
      <dgm:spPr/>
    </dgm:pt>
  </dgm:ptLst>
  <dgm:cxnLst>
    <dgm:cxn modelId="{5A534BF9-5D7D-406E-B4EB-EB80DD8830B0}" type="presOf" srcId="{D855E62C-5124-4863-A51F-435987D156F6}" destId="{A05C025E-D301-494D-9445-E34C290101C1}" srcOrd="0" destOrd="0" presId="urn:microsoft.com/office/officeart/2009/layout/CirclePictureHierarchy"/>
    <dgm:cxn modelId="{9C002402-DEDA-4237-9B58-377E87FBC9D2}" type="presOf" srcId="{B57808AA-5AE7-488F-8A0C-2F5A1CC60451}" destId="{05EFAF23-BA5A-45F8-A337-CF1492E29113}" srcOrd="0" destOrd="0" presId="urn:microsoft.com/office/officeart/2009/layout/CirclePictureHierarchy"/>
    <dgm:cxn modelId="{D575C913-6F29-498C-80C3-A0F713964E86}" type="presOf" srcId="{7E1B361B-62D9-4D86-B85D-877BB91E7EFB}" destId="{343A3E36-6185-4FE7-AFD3-1EBB2BDE4220}" srcOrd="0" destOrd="0" presId="urn:microsoft.com/office/officeart/2009/layout/CirclePictureHierarchy"/>
    <dgm:cxn modelId="{467834F4-3394-427A-BD6A-760888E90B80}" srcId="{7E1B361B-62D9-4D86-B85D-877BB91E7EFB}" destId="{E3FEE7B8-B185-4814-A669-A3CE9B6D65E4}" srcOrd="0" destOrd="0" parTransId="{F1536712-2A96-4E33-B641-E17BFE6B0BE7}" sibTransId="{93CD6077-B136-4C08-AB73-15BA0625AEE9}"/>
    <dgm:cxn modelId="{90DE59F5-F60E-4B00-A602-DCDFC6BD37F4}" type="presOf" srcId="{F1536712-2A96-4E33-B641-E17BFE6B0BE7}" destId="{EC710450-A4C4-4E2D-BB69-B9F82A5FBA2A}" srcOrd="0" destOrd="0" presId="urn:microsoft.com/office/officeart/2009/layout/CirclePictureHierarchy"/>
    <dgm:cxn modelId="{9BC9F0A2-208B-4485-AAB8-3E6030FCDD00}" srcId="{D855E62C-5124-4863-A51F-435987D156F6}" destId="{7E1B361B-62D9-4D86-B85D-877BB91E7EFB}" srcOrd="0" destOrd="0" parTransId="{86DC1905-72B2-4587-9452-AA8030EB1F27}" sibTransId="{9C9FA29F-5DC6-4F65-A64F-55976ED09231}"/>
    <dgm:cxn modelId="{F6A871A6-4B86-46F8-A61F-6079744D5005}" type="presOf" srcId="{E3FEE7B8-B185-4814-A669-A3CE9B6D65E4}" destId="{649D153B-3C18-4E64-8D1F-A18795D80E1E}" srcOrd="0" destOrd="0" presId="urn:microsoft.com/office/officeart/2009/layout/CirclePictureHierarchy"/>
    <dgm:cxn modelId="{873F2C86-24F2-491A-9927-D54CD5F8E60D}" srcId="{7E1B361B-62D9-4D86-B85D-877BB91E7EFB}" destId="{B57808AA-5AE7-488F-8A0C-2F5A1CC60451}" srcOrd="1" destOrd="0" parTransId="{86C07B60-5959-4AE3-BA6D-6AE166E28529}" sibTransId="{72502578-5BD0-4C9F-A732-49E99C1A6C4E}"/>
    <dgm:cxn modelId="{64F1EC31-81DA-4B08-ACC9-9885D9541C2B}" type="presOf" srcId="{86C07B60-5959-4AE3-BA6D-6AE166E28529}" destId="{016E68A0-A485-4C8A-A9D4-C7F710762F77}" srcOrd="0" destOrd="0" presId="urn:microsoft.com/office/officeart/2009/layout/CirclePictureHierarchy"/>
    <dgm:cxn modelId="{4FB29CEE-A441-4039-B0AB-03095F6623DA}" type="presParOf" srcId="{A05C025E-D301-494D-9445-E34C290101C1}" destId="{55FDC2B4-5781-4A90-8D15-81AB4EABDDD1}" srcOrd="0" destOrd="0" presId="urn:microsoft.com/office/officeart/2009/layout/CirclePictureHierarchy"/>
    <dgm:cxn modelId="{FCFABE82-9963-4299-B414-81FFC9CBB327}" type="presParOf" srcId="{55FDC2B4-5781-4A90-8D15-81AB4EABDDD1}" destId="{818CEA76-1D74-4194-8847-845E238AB4C2}" srcOrd="0" destOrd="0" presId="urn:microsoft.com/office/officeart/2009/layout/CirclePictureHierarchy"/>
    <dgm:cxn modelId="{2253FBA4-E446-48F8-9C04-EAD01DC325A3}" type="presParOf" srcId="{818CEA76-1D74-4194-8847-845E238AB4C2}" destId="{346E95BA-06A9-46B4-8729-88E43A676EBE}" srcOrd="0" destOrd="0" presId="urn:microsoft.com/office/officeart/2009/layout/CirclePictureHierarchy"/>
    <dgm:cxn modelId="{638791F5-7F3E-4EA8-BBAF-D818B9674047}" type="presParOf" srcId="{818CEA76-1D74-4194-8847-845E238AB4C2}" destId="{343A3E36-6185-4FE7-AFD3-1EBB2BDE4220}" srcOrd="1" destOrd="0" presId="urn:microsoft.com/office/officeart/2009/layout/CirclePictureHierarchy"/>
    <dgm:cxn modelId="{C13B1799-849D-438D-9B01-DAE6404D8BC1}" type="presParOf" srcId="{55FDC2B4-5781-4A90-8D15-81AB4EABDDD1}" destId="{3D8229C4-BE7A-4415-BF9E-20C1F455D555}" srcOrd="1" destOrd="0" presId="urn:microsoft.com/office/officeart/2009/layout/CirclePictureHierarchy"/>
    <dgm:cxn modelId="{E1752C3C-4DB2-40ED-A93A-AF875D317168}" type="presParOf" srcId="{3D8229C4-BE7A-4415-BF9E-20C1F455D555}" destId="{EC710450-A4C4-4E2D-BB69-B9F82A5FBA2A}" srcOrd="0" destOrd="0" presId="urn:microsoft.com/office/officeart/2009/layout/CirclePictureHierarchy"/>
    <dgm:cxn modelId="{0ACF3418-2554-40E9-B090-FA59D5F4AC44}" type="presParOf" srcId="{3D8229C4-BE7A-4415-BF9E-20C1F455D555}" destId="{A8A81586-3263-44E9-987B-9991573D9AF1}" srcOrd="1" destOrd="0" presId="urn:microsoft.com/office/officeart/2009/layout/CirclePictureHierarchy"/>
    <dgm:cxn modelId="{D75EA274-A36F-4059-92FE-84E9E0015CC1}" type="presParOf" srcId="{A8A81586-3263-44E9-987B-9991573D9AF1}" destId="{0F88B156-0F07-43FB-8F55-6BE045A7AC08}" srcOrd="0" destOrd="0" presId="urn:microsoft.com/office/officeart/2009/layout/CirclePictureHierarchy"/>
    <dgm:cxn modelId="{F38F3AD1-66F1-49E9-9DBA-9F3913777ECF}" type="presParOf" srcId="{0F88B156-0F07-43FB-8F55-6BE045A7AC08}" destId="{C9DE5B83-E655-4CC6-A2BB-9692E3945D9A}" srcOrd="0" destOrd="0" presId="urn:microsoft.com/office/officeart/2009/layout/CirclePictureHierarchy"/>
    <dgm:cxn modelId="{719A47B5-BA7E-4B66-9163-C966770AA559}" type="presParOf" srcId="{0F88B156-0F07-43FB-8F55-6BE045A7AC08}" destId="{649D153B-3C18-4E64-8D1F-A18795D80E1E}" srcOrd="1" destOrd="0" presId="urn:microsoft.com/office/officeart/2009/layout/CirclePictureHierarchy"/>
    <dgm:cxn modelId="{E356E09B-8CEB-46F1-A682-D4F404AE1A2D}" type="presParOf" srcId="{A8A81586-3263-44E9-987B-9991573D9AF1}" destId="{798A5E59-9BF7-4728-B211-E39687CAA42A}" srcOrd="1" destOrd="0" presId="urn:microsoft.com/office/officeart/2009/layout/CirclePictureHierarchy"/>
    <dgm:cxn modelId="{E005C64D-0C34-42FB-9036-4F6E7ADD7203}" type="presParOf" srcId="{3D8229C4-BE7A-4415-BF9E-20C1F455D555}" destId="{016E68A0-A485-4C8A-A9D4-C7F710762F77}" srcOrd="2" destOrd="0" presId="urn:microsoft.com/office/officeart/2009/layout/CirclePictureHierarchy"/>
    <dgm:cxn modelId="{000F6BBA-4634-44D7-A8FC-066A42829916}" type="presParOf" srcId="{3D8229C4-BE7A-4415-BF9E-20C1F455D555}" destId="{E6FCC512-6BF2-4B25-8BF9-91C16D68A72A}" srcOrd="3" destOrd="0" presId="urn:microsoft.com/office/officeart/2009/layout/CirclePictureHierarchy"/>
    <dgm:cxn modelId="{BE121416-3697-4F08-867F-07EF081312A6}" type="presParOf" srcId="{E6FCC512-6BF2-4B25-8BF9-91C16D68A72A}" destId="{6D40A96E-02B2-4B87-840E-2B448F05A30F}" srcOrd="0" destOrd="0" presId="urn:microsoft.com/office/officeart/2009/layout/CirclePictureHierarchy"/>
    <dgm:cxn modelId="{F1AA17EC-13B2-48B4-9CCE-E89300D40623}" type="presParOf" srcId="{6D40A96E-02B2-4B87-840E-2B448F05A30F}" destId="{291F550B-518A-447C-96AB-3D8BB029D7D2}" srcOrd="0" destOrd="0" presId="urn:microsoft.com/office/officeart/2009/layout/CirclePictureHierarchy"/>
    <dgm:cxn modelId="{9A2DAEF7-DC69-46C6-9238-CB857825E670}" type="presParOf" srcId="{6D40A96E-02B2-4B87-840E-2B448F05A30F}" destId="{05EFAF23-BA5A-45F8-A337-CF1492E29113}" srcOrd="1" destOrd="0" presId="urn:microsoft.com/office/officeart/2009/layout/CirclePictureHierarchy"/>
    <dgm:cxn modelId="{9156E590-900E-45AC-B76E-A42901A81D2C}" type="presParOf" srcId="{E6FCC512-6BF2-4B25-8BF9-91C16D68A72A}" destId="{C30A3CA6-54EA-4F15-ADAE-D96FC2A63B52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E68A0-A485-4C8A-A9D4-C7F710762F77}">
      <dsp:nvSpPr>
        <dsp:cNvPr id="0" name=""/>
        <dsp:cNvSpPr/>
      </dsp:nvSpPr>
      <dsp:spPr>
        <a:xfrm>
          <a:off x="3167702" y="1532002"/>
          <a:ext cx="2218632" cy="851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250"/>
              </a:lnTo>
              <a:lnTo>
                <a:pt x="2218632" y="615250"/>
              </a:lnTo>
              <a:lnTo>
                <a:pt x="2218632" y="85121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10450-A4C4-4E2D-BB69-B9F82A5FBA2A}">
      <dsp:nvSpPr>
        <dsp:cNvPr id="0" name=""/>
        <dsp:cNvSpPr/>
      </dsp:nvSpPr>
      <dsp:spPr>
        <a:xfrm>
          <a:off x="949070" y="1532002"/>
          <a:ext cx="2218632" cy="853966"/>
        </a:xfrm>
        <a:custGeom>
          <a:avLst/>
          <a:gdLst/>
          <a:ahLst/>
          <a:cxnLst/>
          <a:rect l="0" t="0" r="0" b="0"/>
          <a:pathLst>
            <a:path>
              <a:moveTo>
                <a:pt x="2218632" y="0"/>
              </a:moveTo>
              <a:lnTo>
                <a:pt x="2218632" y="618006"/>
              </a:lnTo>
              <a:lnTo>
                <a:pt x="0" y="618006"/>
              </a:lnTo>
              <a:lnTo>
                <a:pt x="0" y="85396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E95BA-06A9-46B4-8729-88E43A676EBE}">
      <dsp:nvSpPr>
        <dsp:cNvPr id="0" name=""/>
        <dsp:cNvSpPr/>
      </dsp:nvSpPr>
      <dsp:spPr>
        <a:xfrm>
          <a:off x="2412627" y="21853"/>
          <a:ext cx="1510149" cy="15101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A3E36-6185-4FE7-AFD3-1EBB2BDE4220}">
      <dsp:nvSpPr>
        <dsp:cNvPr id="0" name=""/>
        <dsp:cNvSpPr/>
      </dsp:nvSpPr>
      <dsp:spPr>
        <a:xfrm>
          <a:off x="3922777" y="18077"/>
          <a:ext cx="2265224" cy="1510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‘Old’ National Assembly for Wales</a:t>
          </a:r>
          <a:endParaRPr lang="en-GB" sz="17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922777" y="18077"/>
        <a:ext cx="2265224" cy="1510149"/>
      </dsp:txXfrm>
    </dsp:sp>
    <dsp:sp modelId="{C9DE5B83-E655-4CC6-A2BB-9692E3945D9A}">
      <dsp:nvSpPr>
        <dsp:cNvPr id="0" name=""/>
        <dsp:cNvSpPr/>
      </dsp:nvSpPr>
      <dsp:spPr>
        <a:xfrm>
          <a:off x="193995" y="2385969"/>
          <a:ext cx="1510149" cy="1510149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D153B-3C18-4E64-8D1F-A18795D80E1E}">
      <dsp:nvSpPr>
        <dsp:cNvPr id="0" name=""/>
        <dsp:cNvSpPr/>
      </dsp:nvSpPr>
      <dsp:spPr>
        <a:xfrm>
          <a:off x="1755542" y="2022002"/>
          <a:ext cx="2833931" cy="2266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‘New’ </a:t>
          </a:r>
          <a:br>
            <a:rPr lang="en-GB" sz="16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National Assembly </a:t>
          </a:r>
          <a:br>
            <a:rPr lang="en-GB" sz="16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for Wales Legislature</a:t>
          </a:r>
          <a:r>
            <a:rPr lang="en-GB" sz="1600" kern="1200" dirty="0" smtClean="0">
              <a:solidFill>
                <a:schemeClr val="bg1"/>
              </a:solidFill>
            </a:rPr>
            <a:t/>
          </a:r>
          <a:br>
            <a:rPr lang="en-GB" sz="1600" kern="1200" dirty="0" smtClean="0">
              <a:solidFill>
                <a:schemeClr val="bg1"/>
              </a:solidFill>
            </a:rPr>
          </a:br>
          <a:r>
            <a:rPr lang="en-GB" sz="1600" kern="1200" dirty="0" smtClean="0">
              <a:solidFill>
                <a:schemeClr val="bg1"/>
              </a:solidFill>
            </a:rPr>
            <a:t/>
          </a:r>
          <a:br>
            <a:rPr lang="en-GB" sz="1600" kern="1200" dirty="0" smtClean="0">
              <a:solidFill>
                <a:schemeClr val="bg1"/>
              </a:solidFill>
            </a:rPr>
          </a:br>
          <a:r>
            <a:rPr lang="en-GB" sz="1600" b="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Has its own staff </a:t>
          </a:r>
          <a:br>
            <a:rPr lang="en-GB" sz="1600" b="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600" b="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(who are not civil servants)</a:t>
          </a:r>
          <a:br>
            <a:rPr lang="en-GB" sz="1600" b="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cy-GB" sz="1600" b="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Tŷ Hywel</a:t>
          </a:r>
          <a:r>
            <a:rPr lang="cy-GB" sz="1100" b="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cy-GB" sz="1100" b="0" kern="1200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en-GB" sz="1100" b="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755542" y="2022002"/>
        <a:ext cx="2833931" cy="2266689"/>
      </dsp:txXfrm>
    </dsp:sp>
    <dsp:sp modelId="{291F550B-518A-447C-96AB-3D8BB029D7D2}">
      <dsp:nvSpPr>
        <dsp:cNvPr id="0" name=""/>
        <dsp:cNvSpPr/>
      </dsp:nvSpPr>
      <dsp:spPr>
        <a:xfrm>
          <a:off x="4631260" y="2383213"/>
          <a:ext cx="1510149" cy="151014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FAF23-BA5A-45F8-A337-CF1492E29113}">
      <dsp:nvSpPr>
        <dsp:cNvPr id="0" name=""/>
        <dsp:cNvSpPr/>
      </dsp:nvSpPr>
      <dsp:spPr>
        <a:xfrm>
          <a:off x="6246924" y="2003924"/>
          <a:ext cx="2265224" cy="2261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b="1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Welsh Government</a:t>
          </a: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Powers to make policy</a:t>
          </a:r>
          <a:b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Powers to spend</a:t>
          </a:r>
          <a:b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Secondary Legislative Powers</a:t>
          </a:r>
          <a:b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Staffed by civil servants</a:t>
          </a:r>
          <a:b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GB" sz="1700" kern="12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Cathays Park</a:t>
          </a:r>
          <a:endParaRPr lang="en-GB" sz="1700" b="0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246924" y="2003924"/>
        <a:ext cx="2265224" cy="2261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93651-1BB6-4D96-BA39-F0D07A6AC730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DFD1-6BD1-41D7-8E0D-C3DB9B53C7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087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509C9-A04F-44CC-8112-07D797026C85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05AE-9E6F-4324-9642-2E71B12BFA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8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3C631-9B82-7746-B0F0-0B394F8582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4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19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7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4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3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65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60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9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BF250-BD26-4BD2-9563-3E2A289012E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0F7D-5B3E-4702-8DFA-1BF18FEB36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79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5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87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ASSEMBLY’S LEGISLATIVE COMPETENCE</a:t>
            </a:r>
            <a:b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(SINCE 5 MAY 2011)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38" y="1591719"/>
            <a:ext cx="86006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Assembly can make primary legislation (Acts of the Assembly).</a:t>
            </a:r>
          </a:p>
          <a:p>
            <a:pPr>
              <a:spcAft>
                <a:spcPts val="1800"/>
              </a:spcAft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Welsh Ministers retain their powers to make secondary legislation.</a:t>
            </a:r>
          </a:p>
          <a:p>
            <a:pPr>
              <a:spcAft>
                <a:spcPts val="1800"/>
              </a:spcAft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 Parliament retains its power to make law for Wales. </a:t>
            </a:r>
            <a:endParaRPr lang="en-GB" b="1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Assembly for Wales (Official Languages) Act 2012  became law in Wales on 12 November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2012. 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8481525" cy="489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EVOLUTION OF DEVOLUTION </a:t>
            </a:r>
            <a:b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COMMISSION ON DEVOLUTION IN WALES </a:t>
            </a:r>
            <a:b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(“THE SILK COMMISSION” – 2011-14)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Considered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how to finance devolved government in Wales (Part 1 report) and the powers of the Assembly  (Part 2 report).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Recommended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a move to a “reserved powers” model of defining legislative competence (similar to Scotland and Northern Ireland);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Recommended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devolution of powers in further, specific areas – notably, policing ( St David’s Day Agreement ,published Feb 2015)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Giving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the Assembly control of its own name, size and method of election. </a:t>
            </a:r>
          </a:p>
        </p:txBody>
      </p:sp>
    </p:spTree>
    <p:extLst>
      <p:ext uri="{BB962C8B-B14F-4D97-AF65-F5344CB8AC3E}">
        <p14:creationId xmlns:p14="http://schemas.microsoft.com/office/powerpoint/2010/main" val="41410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5152171" cy="490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EVOLUTION OF DEVOLUTION </a:t>
            </a:r>
            <a:r>
              <a:rPr lang="en-GB" sz="2400" b="1" dirty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400" b="1" dirty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WALES ACT 2014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The Wales Act 2014 turned these recommendations into law and the powers were devolved to the Assembly.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First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tax-raising powers for Assembly (landfill and stamp duty).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From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April 2018, control of stamp duty and landfill tax will pass to the Welsh Government, which is replacing them with a land transaction tax and a landfill disposals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tax.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97" y="1213377"/>
            <a:ext cx="2849040" cy="1742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97" y="3576920"/>
            <a:ext cx="2849040" cy="15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5152171" cy="46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STRUCTURE</a:t>
            </a:r>
          </a:p>
        </p:txBody>
      </p:sp>
      <p:sp>
        <p:nvSpPr>
          <p:cNvPr id="21" name="Oval 20"/>
          <p:cNvSpPr/>
          <p:nvPr/>
        </p:nvSpPr>
        <p:spPr>
          <a:xfrm>
            <a:off x="402509" y="2390734"/>
            <a:ext cx="170955" cy="143842"/>
          </a:xfrm>
          <a:prstGeom prst="ellipse">
            <a:avLst/>
          </a:prstGeom>
          <a:solidFill>
            <a:srgbClr val="FFFFFF">
              <a:lumMod val="75000"/>
              <a:lumOff val="25000"/>
            </a:srgbClr>
          </a:solidFill>
          <a:ln w="25400" cap="flat" cmpd="sng" algn="ctr">
            <a:solidFill>
              <a:srgbClr val="FFFFFF">
                <a:lumMod val="75000"/>
                <a:lumOff val="25000"/>
              </a:srgbClr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98027" y="880977"/>
            <a:ext cx="3131390" cy="4278130"/>
            <a:chOff x="398027" y="880977"/>
            <a:chExt cx="3131390" cy="4278130"/>
          </a:xfrm>
        </p:grpSpPr>
        <p:sp>
          <p:nvSpPr>
            <p:cNvPr id="23" name="Oval 22"/>
            <p:cNvSpPr/>
            <p:nvPr/>
          </p:nvSpPr>
          <p:spPr>
            <a:xfrm>
              <a:off x="402506" y="1029364"/>
              <a:ext cx="288000" cy="288000"/>
            </a:xfrm>
            <a:prstGeom prst="ellipse">
              <a:avLst/>
            </a:prstGeom>
            <a:solidFill>
              <a:srgbClr val="E4002B"/>
            </a:solidFill>
            <a:ln w="25400" cap="flat" cmpd="sng" algn="ctr">
              <a:solidFill>
                <a:srgbClr val="E4002B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6298" y="880977"/>
              <a:ext cx="2355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Welsh Labour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29 Assembly Members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1046" y="2358319"/>
              <a:ext cx="2355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Welsh Conservative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11 Assembly Members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6298" y="1619648"/>
              <a:ext cx="2355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Plaid Cymru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11 Assembly Members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1046" y="3835661"/>
              <a:ext cx="25683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Welsh Liberal Democrats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1 Assembly Member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1046" y="3096990"/>
              <a:ext cx="24449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UK Independence Party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6 Assembly Members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2907" y="4574332"/>
              <a:ext cx="22365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Independent </a:t>
              </a:r>
              <a:b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2 Assembly Members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02506" y="1768035"/>
              <a:ext cx="288000" cy="288000"/>
            </a:xfrm>
            <a:prstGeom prst="ellipse">
              <a:avLst/>
            </a:prstGeom>
            <a:solidFill>
              <a:srgbClr val="4C8C2B"/>
            </a:solidFill>
            <a:ln w="25400" cap="flat" cmpd="sng" algn="ctr">
              <a:solidFill>
                <a:srgbClr val="4C8C2B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02506" y="2511105"/>
              <a:ext cx="288000" cy="288000"/>
            </a:xfrm>
            <a:prstGeom prst="ellipse">
              <a:avLst/>
            </a:prstGeom>
            <a:solidFill>
              <a:srgbClr val="0057B8"/>
            </a:solidFill>
            <a:ln w="25400" cap="flat" cmpd="sng" algn="ctr">
              <a:solidFill>
                <a:srgbClr val="0057B8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02506" y="3245377"/>
              <a:ext cx="288000" cy="288000"/>
            </a:xfrm>
            <a:prstGeom prst="ellipse">
              <a:avLst/>
            </a:prstGeom>
            <a:solidFill>
              <a:srgbClr val="653165"/>
            </a:solidFill>
            <a:ln w="25400" cap="flat" cmpd="sng" algn="ctr">
              <a:solidFill>
                <a:srgbClr val="653165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02506" y="3984048"/>
              <a:ext cx="288000" cy="288000"/>
            </a:xfrm>
            <a:prstGeom prst="ellipse">
              <a:avLst/>
            </a:prstGeom>
            <a:solidFill>
              <a:srgbClr val="F6BE00"/>
            </a:solidFill>
            <a:ln w="25400" cap="flat" cmpd="sng" algn="ctr">
              <a:solidFill>
                <a:srgbClr val="F6BE0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8027" y="4722719"/>
              <a:ext cx="288000" cy="288000"/>
            </a:xfrm>
            <a:prstGeom prst="ellipse">
              <a:avLst/>
            </a:prstGeom>
            <a:solidFill>
              <a:srgbClr val="84344E"/>
            </a:solidFill>
            <a:ln w="25400" cap="flat" cmpd="sng" algn="ctr">
              <a:solidFill>
                <a:srgbClr val="84344E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53293" y="4722719"/>
              <a:ext cx="288000" cy="288000"/>
            </a:xfrm>
            <a:prstGeom prst="ellipse">
              <a:avLst/>
            </a:prstGeom>
            <a:solidFill>
              <a:srgbClr val="888B8D"/>
            </a:solidFill>
            <a:ln w="25400" cap="flat" cmpd="sng" algn="ctr">
              <a:solidFill>
                <a:srgbClr val="888B8D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97" y="727081"/>
            <a:ext cx="3641379" cy="215637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153497" y="3350183"/>
            <a:ext cx="36739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</a:t>
            </a:r>
            <a:r>
              <a:rPr lang="en-GB" b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Members</a:t>
            </a:r>
            <a:endParaRPr lang="en-GB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gency FB" panose="020B0503020202020204" pitchFamily="34" charset="0"/>
              <a:buChar char="—"/>
            </a:pPr>
            <a:r>
              <a:rPr lang="en-GB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</a:t>
            </a:r>
            <a:r>
              <a:rPr lang="en-GB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Past the Post (</a:t>
            </a:r>
            <a:r>
              <a:rPr lang="en-GB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FPtP</a:t>
            </a:r>
            <a:r>
              <a:rPr lang="en-GB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Font typeface="Agency FB" panose="020B0503020202020204" pitchFamily="34" charset="0"/>
              <a:buChar char="—"/>
            </a:pPr>
            <a:r>
              <a:rPr lang="en-GB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</a:t>
            </a:r>
            <a:r>
              <a:rPr lang="en-GB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Additional Member System</a:t>
            </a:r>
          </a:p>
          <a:p>
            <a:endParaRPr lang="en-GB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Welsh Government</a:t>
            </a:r>
          </a:p>
          <a:p>
            <a:endParaRPr lang="en-GB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Commissioners</a:t>
            </a:r>
          </a:p>
        </p:txBody>
      </p:sp>
    </p:spTree>
    <p:extLst>
      <p:ext uri="{BB962C8B-B14F-4D97-AF65-F5344CB8AC3E}">
        <p14:creationId xmlns:p14="http://schemas.microsoft.com/office/powerpoint/2010/main" val="26957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5738324" cy="514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PRESIDING OFFICER – Y LLYWYDD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 National Assembly for Wales, the Presiding Officer is known as the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. The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is the highest authority in the National Assembly.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 role of the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is our equivalent of the ‘Presiding Officer’ in the Scottish Parliament, or the ‘Speaker’ in the Northern Ireland Assembly and the UK Parliament.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chairs the Commission meeting; Business Committee and Plenary.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is supported in her role in chairing Plenary session by the Deputy Presiding Officer, Ann Jones.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Providing leadership on constitutional change issues; steering a Digital News and Information Taskforce and engaging with the people of 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Wales.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260350"/>
            <a:ext cx="2895851" cy="28958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7069" y="3312049"/>
            <a:ext cx="256973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b="1" dirty="0">
                <a:latin typeface="Segoe UI" panose="020B0502040204020203" pitchFamily="34" charset="0"/>
                <a:cs typeface="Segoe UI" panose="020B0502040204020203" pitchFamily="34" charset="0"/>
              </a:rPr>
              <a:t>Elin Jones </a:t>
            </a:r>
            <a:r>
              <a:rPr lang="en-GB" sz="135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AM</a:t>
            </a:r>
            <a:br>
              <a:rPr lang="en-GB" sz="1350" b="1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35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sz="135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br>
              <a:rPr lang="en-GB" sz="135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350" dirty="0" smtClean="0">
                <a:latin typeface="Segoe UI" panose="020B0502040204020203" pitchFamily="34" charset="0"/>
                <a:cs typeface="Segoe UI" panose="020B0502040204020203" pitchFamily="34" charset="0"/>
              </a:rPr>
              <a:t>National Assembly for Wales</a:t>
            </a:r>
          </a:p>
          <a:p>
            <a:endParaRPr lang="en-GB" sz="135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35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135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yLlywydd</a:t>
            </a:r>
            <a:endParaRPr lang="en-GB" sz="135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6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PLENARY CHAIR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38" y="935226"/>
            <a:ext cx="860063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Usually Presiding Officer or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Deputy</a:t>
            </a:r>
          </a:p>
          <a:p>
            <a:pPr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Chair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responsible for: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Ensuring business is handled fairly and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impartially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Maintaining order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Discipline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disorderly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Members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Respond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Points of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Order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Interpret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Standing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Orders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Conduct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Votes</a:t>
            </a:r>
          </a:p>
        </p:txBody>
      </p:sp>
    </p:spTree>
    <p:extLst>
      <p:ext uri="{BB962C8B-B14F-4D97-AF65-F5344CB8AC3E}">
        <p14:creationId xmlns:p14="http://schemas.microsoft.com/office/powerpoint/2010/main" val="1342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721" y="70880"/>
            <a:ext cx="5152171" cy="540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PLENARY : THE BASICS @</a:t>
            </a:r>
            <a:r>
              <a:rPr lang="en-GB" sz="2400" b="1" dirty="0" err="1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SeneddChamber</a:t>
            </a: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@</a:t>
            </a:r>
            <a:r>
              <a:rPr lang="en-GB" sz="2400" b="1" dirty="0" err="1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SeneddSiambr</a:t>
            </a: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#</a:t>
            </a:r>
            <a:r>
              <a:rPr lang="en-GB" sz="2400" b="1" dirty="0" err="1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Senedd</a:t>
            </a:r>
            <a:endParaRPr lang="en-GB" sz="2400" b="1" dirty="0" smtClean="0">
              <a:solidFill>
                <a:srgbClr val="001E6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Held in the </a:t>
            </a: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Siambr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and involve all AMs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Tuesday and Wednesday afternoons: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13.30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start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Two categories of business: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Government (3/5)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Assembly (2/5)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Business reflects representative, scrutiny and legislative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functions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677" y="260350"/>
            <a:ext cx="2932967" cy="1955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677" y="2468696"/>
            <a:ext cx="2932967" cy="1955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853" y="4676734"/>
            <a:ext cx="2937791" cy="19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5152171" cy="518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GOVERNMENT BUSINESS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Comprises 3/5 of Plenary Business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Normally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Tuesday afternoons and first thing Wednesday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Types of Government </a:t>
            </a:r>
            <a:r>
              <a:rPr lang="en-GB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Oral Questions to Ministers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Statements (including Business Statement)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Debates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Government legislation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031" y="260350"/>
            <a:ext cx="2924614" cy="4163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853" y="4676734"/>
            <a:ext cx="2937790" cy="19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6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BUSINESS 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2338" y="2103289"/>
            <a:ext cx="424563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Committee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Debates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Short Debates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Non-government Legislation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 Member Debate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9738" y="1087626"/>
            <a:ext cx="40502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Wednesday afternoons 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BUSINESS INCLUDE: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Commission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Commission / PO Statements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second statements  </a:t>
            </a:r>
          </a:p>
          <a:p>
            <a:pPr marL="285750" indent="-285750">
              <a:spcAft>
                <a:spcPts val="1800"/>
              </a:spcAft>
              <a:buFont typeface="Agency FB" panose="020B0503020202020204" pitchFamily="34" charset="0"/>
              <a:buChar char="—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Opposition </a:t>
            </a: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Debates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569143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LEGISLATION: </a:t>
            </a:r>
            <a:b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PASSING ASSEMBLY ACTS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When an Assembly Act is proposed it is  referred to as a Bill. A Bill is a draft law. There are 4 stages before a Bill becomes an Assembly Act.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Bill can be proposed by :</a:t>
            </a:r>
          </a:p>
          <a:p>
            <a:pPr marL="457200" indent="-457200">
              <a:lnSpc>
                <a:spcPct val="110000"/>
              </a:lnSpc>
              <a:spcAft>
                <a:spcPts val="2000"/>
              </a:spcAft>
              <a:buAutoNum type="arabicPeriod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Welsh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Government Ministers (Government Bills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);  </a:t>
            </a:r>
          </a:p>
          <a:p>
            <a:pPr marL="457200" indent="-457200">
              <a:lnSpc>
                <a:spcPct val="110000"/>
              </a:lnSpc>
              <a:spcAft>
                <a:spcPts val="2000"/>
              </a:spcAft>
              <a:buAutoNum type="arabicPeriod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Assembly Committee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AutoNum type="arabicPeriod" startAt="3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individual Member (Ballot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);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AutoNum type="arabicPeriod" startAt="3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Assembly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Commission.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0" y="915580"/>
            <a:ext cx="2582269" cy="317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6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7376984" cy="453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NATIONAL ASSEMBLY FOR WALES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Structure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Role </a:t>
            </a:r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Presiding Officer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Roles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of legislation and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scrutiny</a:t>
            </a:r>
          </a:p>
          <a:p>
            <a:pPr lvl="0">
              <a:lnSpc>
                <a:spcPct val="110000"/>
              </a:lnSpc>
              <a:spcAft>
                <a:spcPts val="800"/>
              </a:spcAft>
            </a:pPr>
            <a:endParaRPr lang="en-GB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</a:t>
            </a:r>
            <a:r>
              <a:rPr lang="en-GB" sz="2400" b="1" dirty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developments since the May 2016 elections</a:t>
            </a: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GB" sz="2400" b="1" dirty="0">
              <a:solidFill>
                <a:srgbClr val="001E6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Wales Act 2017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Electoral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Panel on Electoral Reform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Engaging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with the people of Wales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Further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devolution of taxation powers</a:t>
            </a:r>
          </a:p>
        </p:txBody>
      </p:sp>
    </p:spTree>
    <p:extLst>
      <p:ext uri="{BB962C8B-B14F-4D97-AF65-F5344CB8AC3E}">
        <p14:creationId xmlns:p14="http://schemas.microsoft.com/office/powerpoint/2010/main" val="16714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6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ROYAL SEAL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9" y="1500554"/>
            <a:ext cx="3600546" cy="376385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1" y="1500850"/>
            <a:ext cx="3589137" cy="376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7338" y="792213"/>
            <a:ext cx="860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the Bill is passed at Stage 4 it must be submitted for Royal Assent. Once a Bill has received Royal Assent, it becomes an Act of the Assembly. </a:t>
            </a:r>
          </a:p>
        </p:txBody>
      </p:sp>
    </p:spTree>
    <p:extLst>
      <p:ext uri="{BB962C8B-B14F-4D97-AF65-F5344CB8AC3E}">
        <p14:creationId xmlns:p14="http://schemas.microsoft.com/office/powerpoint/2010/main" val="42602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8587032" cy="187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COMMITTEE MEETINGS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There are 13 different Committees in the Assembly made up of Assembly Members from each political party. </a:t>
            </a:r>
            <a:endParaRPr lang="en-GB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Current Committees</a:t>
            </a:r>
            <a:r>
              <a:rPr lang="en-GB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GB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337" y="2133683"/>
            <a:ext cx="4718417" cy="279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Children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, Young People and Education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Climate Change, Environment and Rural Affairs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Culture, Welsh Language and Communications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Economy, Infrastructure and Skills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Equality, Local Government and Communities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Health, Social Care and </a:t>
            </a:r>
            <a:r>
              <a:rPr lang="en-GB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Sport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5753" y="2133683"/>
            <a:ext cx="3868615" cy="329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External 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Affairs and Additional Legislation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Constitutional and Legislative Affairs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Finance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Public Accounts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Standards of Conduct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Scrutiny of the First Minister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Petitions</a:t>
            </a:r>
          </a:p>
        </p:txBody>
      </p:sp>
    </p:spTree>
    <p:extLst>
      <p:ext uri="{BB962C8B-B14F-4D97-AF65-F5344CB8AC3E}">
        <p14:creationId xmlns:p14="http://schemas.microsoft.com/office/powerpoint/2010/main" val="12741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WALES ACT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338" y="841442"/>
            <a:ext cx="844823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Wales Bill was introduced in the House of Commons on 7 June </a:t>
            </a:r>
            <a:r>
              <a:rPr lang="en-GB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2016. 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Wales Act 2017 received Royal Assent on 31 January 2017. The Act is the latest in a series of changes to the powers of the Assembly since its establishment. 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Wales Act 2017 will set out a new constitutional framework for Wales. It will change the devolution settlement from a conferred powers model to a reserved powers model. In a reserved powers model the Assembly can pass legislation provided it does not relate to a reserved matter (i.e. a matter which is reserved to the UK Parliament). The reserved powers model will come into effect on a day appointed by the Secretary of State for Wales—we anticipate that this will be in April 2018.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 will also give the Assembly powers to control its own electoral and internal operational arrangements, including the power to change its name, and determine the number of Members it </a:t>
            </a:r>
            <a:r>
              <a:rPr lang="en-GB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needs.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8516694" cy="493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ELECTORAL PANEL ON ELECTORAL REFORM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Llywydd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announced on 1 February 2017 that she has appointed an Expert Panel on Assembly Electoral Reform, to be chaired by Professor Laura McAllister.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role of the Expert Panel is to make recommendations to the Assembly Commission by autumn 2017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on: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number of Members the Assembly needs; 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most suitable electoral system to be used to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elect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them; and</a:t>
            </a:r>
          </a:p>
          <a:p>
            <a:pPr marL="342900" indent="-342900">
              <a:lnSpc>
                <a:spcPct val="110000"/>
              </a:lnSpc>
              <a:spcAft>
                <a:spcPts val="2000"/>
              </a:spcAft>
              <a:buFont typeface="Agency FB" panose="020B0503020202020204" pitchFamily="34" charset="0"/>
              <a:buChar char="—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minimum voting age for Assembly elections. </a:t>
            </a: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The Commission intends to publish a draft Bill in spring 2018, before introducing any final Bill in autumn 2018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62" y="2529893"/>
            <a:ext cx="17436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841118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ENGAGING WITH THE PEOPLE OF WALES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801" r="32295"/>
          <a:stretch/>
        </p:blipFill>
        <p:spPr>
          <a:xfrm>
            <a:off x="5064370" y="934794"/>
            <a:ext cx="3634154" cy="5383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337" y="934794"/>
            <a:ext cx="4413617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establish a Youth Parliament for Wales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Campaign for The Children and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Young People's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Assembly for Wales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consultation report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handover. 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Commission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will now use findings and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work with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key organisations and young </a:t>
            </a: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people to 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create this new body</a:t>
            </a:r>
          </a:p>
        </p:txBody>
      </p:sp>
    </p:spTree>
    <p:extLst>
      <p:ext uri="{BB962C8B-B14F-4D97-AF65-F5344CB8AC3E}">
        <p14:creationId xmlns:p14="http://schemas.microsoft.com/office/powerpoint/2010/main" val="10927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7" y="260350"/>
            <a:ext cx="8516694" cy="905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FURTHER DEVOLUTION OF TAXATION POWERS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What taxes are being devolved?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336" y="1271766"/>
            <a:ext cx="8331727" cy="35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336" y="4923731"/>
            <a:ext cx="83317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Income tax rates in Wales could be varied from April 2019 as part of a deal with the UK Treasury. </a:t>
            </a:r>
          </a:p>
        </p:txBody>
      </p:sp>
    </p:spTree>
    <p:extLst>
      <p:ext uri="{BB962C8B-B14F-4D97-AF65-F5344CB8AC3E}">
        <p14:creationId xmlns:p14="http://schemas.microsoft.com/office/powerpoint/2010/main" val="1348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6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DIPPLODOCUS WILL VISIT THE SENEDD IN 2019!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8600630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840560"/>
            <a:ext cx="6659788" cy="3731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21" y="3031250"/>
            <a:ext cx="3437863" cy="22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1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57448" y="1129015"/>
            <a:ext cx="6796342" cy="52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2400" b="1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57449" y="1649115"/>
            <a:ext cx="2967485" cy="345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404"/>
          <a:stretch/>
        </p:blipFill>
        <p:spPr>
          <a:xfrm>
            <a:off x="294794" y="260350"/>
            <a:ext cx="4692793" cy="3633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639" y="2880661"/>
            <a:ext cx="4692792" cy="3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3955478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DEVOLUTION ACHIEVED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Labour </a:t>
            </a:r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government elected in 1997 on a manifesto commitment to establish a Scottish Parliament and a Welsh Assembly;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endParaRPr lang="en-GB" sz="2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1997 referendum resulted in a narrow majority </a:t>
            </a:r>
            <a: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50.3% / 49.7%) in favour of an Assembly</a:t>
            </a:r>
            <a:r>
              <a:rPr lang="en-GB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04" y="370078"/>
            <a:ext cx="4078528" cy="475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5394134" cy="4397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DEVOLUTION UNDER THE 1998 ACT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of 60 elected members 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elections: 1999, 2003, 2007, 2011 and 2016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Assembly was a corporate body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separation between Government and Legislature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Assembly had to exercise all functions collectively or delegate them to Ministers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Assembly had no powers to make primary legislation.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1472" y="3898749"/>
            <a:ext cx="3182112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</a:t>
            </a:r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it had power </a:t>
            </a: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to: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policy;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give grants;</a:t>
            </a:r>
          </a:p>
          <a:p>
            <a:pPr marL="342900" indent="-342900">
              <a:lnSpc>
                <a:spcPct val="110000"/>
              </a:lnSpc>
              <a:spcAft>
                <a:spcPts val="800"/>
              </a:spcAft>
              <a:buFont typeface="Agency FB" panose="020B0503020202020204" pitchFamily="34" charset="0"/>
              <a:buChar char="—"/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subordinate </a:t>
            </a: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legislation.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7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SEPARATION OF POWERS – 2006 ACT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757384742"/>
              </p:ext>
            </p:extLst>
          </p:nvPr>
        </p:nvGraphicFramePr>
        <p:xfrm>
          <a:off x="287338" y="974970"/>
          <a:ext cx="8600630" cy="4288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73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2704" r="4566" b="12682"/>
          <a:stretch/>
        </p:blipFill>
        <p:spPr bwMode="auto">
          <a:xfrm>
            <a:off x="5368694" y="2521271"/>
            <a:ext cx="3472249" cy="38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38" y="260350"/>
            <a:ext cx="5972786" cy="493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DEVOLUTION 2007-11</a:t>
            </a:r>
          </a:p>
          <a:p>
            <a:pPr lvl="0">
              <a:lnSpc>
                <a:spcPct val="110000"/>
              </a:lnSpc>
              <a:spcAft>
                <a:spcPts val="800"/>
              </a:spcAft>
            </a:pP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One Wales coalition agreement on 27 June 2007 the Wales Labour Party and Plaid </a:t>
            </a:r>
            <a:r>
              <a:rPr lang="en-GB" sz="17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Cymru</a:t>
            </a: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made the commitment "to proceed to a successful outcome of a referendum for full law-making powers under Part IV of the Government of Wales Act 2006 as soon as practicable, at or before the end of the Assembly term". </a:t>
            </a:r>
          </a:p>
          <a:p>
            <a:pPr lvl="0">
              <a:lnSpc>
                <a:spcPct val="110000"/>
              </a:lnSpc>
              <a:spcAft>
                <a:spcPts val="800"/>
              </a:spcAft>
            </a:pP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two parties agreed "in good faith to campaign for a successful outcome to such a referendum" and to set up an All-Wales Convention to prepare for such a successful outcome</a:t>
            </a:r>
          </a:p>
          <a:p>
            <a:pPr lvl="0">
              <a:lnSpc>
                <a:spcPct val="110000"/>
              </a:lnSpc>
              <a:spcAft>
                <a:spcPts val="800"/>
              </a:spcAft>
            </a:pP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you want the Assembly now to be able to </a:t>
            </a: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</a:t>
            </a: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laws on all matters in the 20 subjects areas </a:t>
            </a: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</a:t>
            </a: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 powers over”  </a:t>
            </a:r>
          </a:p>
          <a:p>
            <a:pPr lvl="0">
              <a:lnSpc>
                <a:spcPct val="110000"/>
              </a:lnSpc>
              <a:spcAft>
                <a:spcPts val="800"/>
              </a:spcAft>
            </a:pPr>
            <a:r>
              <a:rPr lang="en-GB" sz="17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Yes</a:t>
            </a:r>
            <a:r>
              <a:rPr lang="en-GB" sz="17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63.5%      No=36.5%</a:t>
            </a:r>
          </a:p>
        </p:txBody>
      </p:sp>
    </p:spTree>
    <p:extLst>
      <p:ext uri="{BB962C8B-B14F-4D97-AF65-F5344CB8AC3E}">
        <p14:creationId xmlns:p14="http://schemas.microsoft.com/office/powerpoint/2010/main" val="48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8600630" cy="87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NATIONAL ASSEMBLY FOR WALES CAN PASS LAWS WITHIN 21 DEFINED ‘SUBJECTS’</a:t>
            </a:r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338" y="1591719"/>
            <a:ext cx="4155707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Agriculture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fisheries, forestry and rural development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Ancient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monuments and historic buildings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Culture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training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Fire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rescue services and promotion of fire safety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Food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health services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83015" y="1591719"/>
            <a:ext cx="4104953" cy="3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Highways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transport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government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Assembly for Wales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welfare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Sport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recreation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Tourism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Devolved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taxes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Town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country planning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flood defence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n-GB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Welsh language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38" y="260350"/>
            <a:ext cx="7250600" cy="516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GB" sz="2400" b="1" dirty="0" smtClean="0">
                <a:solidFill>
                  <a:srgbClr val="001E6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RESPONSIBILITIES OF THE UK GOVERNMENT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Taxes </a:t>
            </a: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benefits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Immigration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Defence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TV and broadcasting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criminal justice system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Foreign policy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Nuclear energy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energy-producing plants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Abortion, human fertilisation and embryology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and safety of medicines</a:t>
            </a:r>
          </a:p>
          <a:p>
            <a:pPr marL="457200" lvl="0" indent="-457200">
              <a:lnSpc>
                <a:spcPct val="11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9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Vivisection (animal testing)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23" y="1206134"/>
            <a:ext cx="3655833" cy="477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7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eport" ma:contentTypeID="0x0101003DB520055EDDB440B1956AA9AA49CCC900F549D8F026EB7C4798819F92A6CAB561" ma:contentTypeVersion="3" ma:contentTypeDescription="" ma:contentTypeScope="" ma:versionID="dc1fcc2a4c95af77ae9c7e98eb103702">
  <xsd:schema xmlns:xsd="http://www.w3.org/2001/XMLSchema" xmlns:xs="http://www.w3.org/2001/XMLSchema" xmlns:p="http://schemas.microsoft.com/office/2006/metadata/properties" xmlns:ns1="http://schemas.microsoft.com/sharepoint/v3" xmlns:ns3="2f2f9355-f80e-4d7b-937a-0c27cfa03643" targetNamespace="http://schemas.microsoft.com/office/2006/metadata/properties" ma:root="true" ma:fieldsID="a862b0148093e384128129faa8d570ed" ns1:_="" ns3:_="">
    <xsd:import namespace="http://schemas.microsoft.com/sharepoint/v3"/>
    <xsd:import namespace="2f2f9355-f80e-4d7b-937a-0c27cfa03643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3:WJEC_x0020_Language" minOccurs="0"/>
                <xsd:element ref="ns3:WJEC_x0020_Available_x0020_Online" minOccurs="0"/>
                <xsd:element ref="ns1:PublishingStartDate" minOccurs="0"/>
                <xsd:element ref="ns1:PublishingExpirationDate" minOccurs="0"/>
                <xsd:element ref="ns3:k48d8005054a4dd09ad49b7c837f0781" minOccurs="0"/>
                <xsd:element ref="ns3:TaxCatchAll" minOccurs="0"/>
                <xsd:element ref="ns3:TaxCatchAllLabel" minOccurs="0"/>
                <xsd:element ref="ns3:aa87a6a0bdfe4bfb97a25745bc8270e2" minOccurs="0"/>
                <xsd:element ref="ns3:bd6821cb7d3c4b4ab1e70668a679dc90" minOccurs="0"/>
                <xsd:element ref="ns3:i2be6ccaef284b9d8cadff396f0db8d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3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9" nillable="true" ma:displayName="Scheduling Start Date" ma:internalName="PublishingStartDate">
      <xsd:simpleType>
        <xsd:restriction base="dms:Unknown"/>
      </xsd:simpleType>
    </xsd:element>
    <xsd:element name="PublishingExpirationDate" ma:index="10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f9355-f80e-4d7b-937a-0c27cfa03643" elementFormDefault="qualified">
    <xsd:import namespace="http://schemas.microsoft.com/office/2006/documentManagement/types"/>
    <xsd:import namespace="http://schemas.microsoft.com/office/infopath/2007/PartnerControls"/>
    <xsd:element name="WJEC_x0020_Language" ma:index="7" nillable="true" ma:displayName="WJEC Language" ma:default="English" ma:internalName="WJEC_x0020_Langu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8" nillable="true" ma:displayName="WJEC Available Online" ma:default="0" ma:internalName="WJEC_x0020_Available_x0020_Online">
      <xsd:simpleType>
        <xsd:restriction base="dms:Boolean"/>
      </xsd:simpleType>
    </xsd:element>
    <xsd:element name="k48d8005054a4dd09ad49b7c837f0781" ma:index="12" nillable="true" ma:taxonomy="true" ma:internalName="k48d8005054a4dd09ad49b7c837f0781" ma:taxonomyFieldName="WJEC_x0020_Audiences" ma:displayName="WJEC Audiences" ma:default="" ma:fieldId="{448d8005-054a-4dd0-9ad4-9b7c837f0781}" ma:taxonomyMulti="true" ma:sspId="e1033d4c-53f7-4655-8cf6-8161ad0c09ed" ma:termSetId="b89074ec-3517-46a7-9614-0eff054342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bef75bab-78ed-405d-99c2-daeca313d6fd}" ma:internalName="TaxCatchAll" ma:showField="CatchAllData" ma:web="c0798825-da17-46fd-b091-d326be86d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bef75bab-78ed-405d-99c2-daeca313d6fd}" ma:internalName="TaxCatchAllLabel" ma:readOnly="true" ma:showField="CatchAllDataLabel" ma:web="c0798825-da17-46fd-b091-d326be86d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a87a6a0bdfe4bfb97a25745bc8270e2" ma:index="17" nillable="true" ma:taxonomy="true" ma:internalName="aa87a6a0bdfe4bfb97a25745bc8270e2" ma:taxonomyFieldName="WJEC_x0020_Department" ma:displayName="WJEC Department" ma:default="" ma:fieldId="{aa87a6a0-bdfe-4bfb-97a2-5745bc8270e2}" ma:taxonomyMulti="true" ma:sspId="e1033d4c-53f7-4655-8cf6-8161ad0c09ed" ma:termSetId="076cd7ee-ac20-4cd2-af1f-bceb730fad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d6821cb7d3c4b4ab1e70668a679dc90" ma:index="20" nillable="true" ma:taxonomy="true" ma:internalName="bd6821cb7d3c4b4ab1e70668a679dc90" ma:taxonomyFieldName="Level" ma:displayName="WJEC Level" ma:default="" ma:fieldId="{bd6821cb-7d3c-4b4a-b1e7-0668a679dc90}" ma:sspId="e1033d4c-53f7-4655-8cf6-8161ad0c09ed" ma:termSetId="fa8f317e-b53d-4085-af76-4ea65a528b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2be6ccaef284b9d8cadff396f0db8d6" ma:index="22" nillable="true" ma:taxonomy="true" ma:internalName="i2be6ccaef284b9d8cadff396f0db8d6" ma:taxonomyFieldName="WJEC_x0020_Subject" ma:displayName="WJEC Subject" ma:default="" ma:fieldId="{22be6cca-ef28-4b9d-8cad-ff396f0db8d6}" ma:sspId="e1033d4c-53f7-4655-8cf6-8161ad0c09ed" ma:termSetId="8c3126d1-d4d2-41e8-bc2c-f4f0690100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1033d4c-53f7-4655-8cf6-8161ad0c09ed" ContentTypeId="0x0101003DB520055EDDB440B1956AA9AA49CCC9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48d8005054a4dd09ad49b7c837f0781 xmlns="2f2f9355-f80e-4d7b-937a-0c27cfa03643">
      <Terms xmlns="http://schemas.microsoft.com/office/infopath/2007/PartnerControls"/>
    </k48d8005054a4dd09ad49b7c837f0781>
    <WJEC_x0020_Language xmlns="2f2f9355-f80e-4d7b-937a-0c27cfa03643">
      <Value>English</Value>
    </WJEC_x0020_Language>
    <WJEC_x0020_Available_x0020_Online xmlns="2f2f9355-f80e-4d7b-937a-0c27cfa03643">false</WJEC_x0020_Available_x0020_Online>
    <i2be6ccaef284b9d8cadff396f0db8d6 xmlns="2f2f9355-f80e-4d7b-937a-0c27cfa03643">
      <Terms xmlns="http://schemas.microsoft.com/office/infopath/2007/PartnerControls"/>
    </i2be6ccaef284b9d8cadff396f0db8d6>
    <TaxCatchAll xmlns="2f2f9355-f80e-4d7b-937a-0c27cfa03643"/>
    <bd6821cb7d3c4b4ab1e70668a679dc90 xmlns="2f2f9355-f80e-4d7b-937a-0c27cfa03643">
      <Terms xmlns="http://schemas.microsoft.com/office/infopath/2007/PartnerControls"/>
    </bd6821cb7d3c4b4ab1e70668a679dc90>
    <RoutingRuleDescription xmlns="http://schemas.microsoft.com/sharepoint/v3" xsi:nil="true"/>
    <PublishingExpirationDate xmlns="http://schemas.microsoft.com/sharepoint/v3" xsi:nil="true"/>
    <PublishingStartDate xmlns="http://schemas.microsoft.com/sharepoint/v3" xsi:nil="true"/>
    <aa87a6a0bdfe4bfb97a25745bc8270e2 xmlns="2f2f9355-f80e-4d7b-937a-0c27cfa03643">
      <Terms xmlns="http://schemas.microsoft.com/office/infopath/2007/PartnerControls"/>
    </aa87a6a0bdfe4bfb97a25745bc8270e2>
  </documentManagement>
</p:properties>
</file>

<file path=customXml/itemProps1.xml><?xml version="1.0" encoding="utf-8"?>
<ds:datastoreItem xmlns:ds="http://schemas.openxmlformats.org/officeDocument/2006/customXml" ds:itemID="{454292DD-9664-495C-AD53-1E6660606C4A}"/>
</file>

<file path=customXml/itemProps2.xml><?xml version="1.0" encoding="utf-8"?>
<ds:datastoreItem xmlns:ds="http://schemas.openxmlformats.org/officeDocument/2006/customXml" ds:itemID="{BEC3CCFF-B5AF-49A6-837D-3C4F49834845}"/>
</file>

<file path=customXml/itemProps3.xml><?xml version="1.0" encoding="utf-8"?>
<ds:datastoreItem xmlns:ds="http://schemas.openxmlformats.org/officeDocument/2006/customXml" ds:itemID="{19145DDD-5A0B-4F54-8EC7-096A1900EFF0}"/>
</file>

<file path=customXml/itemProps4.xml><?xml version="1.0" encoding="utf-8"?>
<ds:datastoreItem xmlns:ds="http://schemas.openxmlformats.org/officeDocument/2006/customXml" ds:itemID="{79BB3AF8-620A-40ED-A324-3D91F3DE9D91}"/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1126</Words>
  <Application>Microsoft Office PowerPoint</Application>
  <PresentationFormat>On-screen Show (4:3)</PresentationFormat>
  <Paragraphs>185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Assembly for Wales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5th Assembly</dc:title>
  <dc:creator>Gooberman, Mari Wyn (Assembly - Communications)</dc:creator>
  <cp:lastModifiedBy>Psychology</cp:lastModifiedBy>
  <cp:revision>86</cp:revision>
  <cp:lastPrinted>2017-02-09T09:19:10Z</cp:lastPrinted>
  <dcterms:created xsi:type="dcterms:W3CDTF">2017-02-07T14:05:13Z</dcterms:created>
  <dcterms:modified xsi:type="dcterms:W3CDTF">2017-03-01T10:41:36Z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0x0101003DB520055EDDB440B1956AA9AA49CCC900F549D8F026EB7C4798819F92A6CAB561</vt:lpwstr>
  </property>
  <property fmtid="{D5CDD505-2E9C-101B-9397-08002B2CF9AE}" pid="3" name="WJEC_x0020_Audiences">
    <vt:lpwstr/>
  </property>
  <property fmtid="{D5CDD505-2E9C-101B-9397-08002B2CF9AE}" pid="4" name="WJEC_x0020_Department">
    <vt:lpwstr/>
  </property>
  <property fmtid="{D5CDD505-2E9C-101B-9397-08002B2CF9AE}" pid="5" name="WJEC Department">
    <vt:lpwstr/>
  </property>
  <property fmtid="{D5CDD505-2E9C-101B-9397-08002B2CF9AE}" pid="6" name="WJEC Audiences">
    <vt:lpwstr/>
  </property>
</Properties>
</file>