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79" r:id="rId5"/>
    <p:sldId id="265" r:id="rId6"/>
    <p:sldId id="300" r:id="rId7"/>
    <p:sldId id="302" r:id="rId8"/>
    <p:sldId id="303" r:id="rId9"/>
    <p:sldId id="309" r:id="rId10"/>
    <p:sldId id="308" r:id="rId11"/>
    <p:sldId id="301" r:id="rId12"/>
    <p:sldId id="257" r:id="rId13"/>
    <p:sldId id="258" r:id="rId14"/>
    <p:sldId id="259" r:id="rId15"/>
    <p:sldId id="260" r:id="rId16"/>
    <p:sldId id="261" r:id="rId17"/>
    <p:sldId id="262" r:id="rId18"/>
    <p:sldId id="297" r:id="rId19"/>
    <p:sldId id="304" r:id="rId20"/>
    <p:sldId id="305" r:id="rId21"/>
    <p:sldId id="306" r:id="rId22"/>
    <p:sldId id="307" r:id="rId23"/>
    <p:sldId id="29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000"/>
    <a:srgbClr val="A55896"/>
    <a:srgbClr val="7C7C7C"/>
    <a:srgbClr val="65B2E6"/>
    <a:srgbClr val="C6C6C6"/>
    <a:srgbClr val="1E70C0"/>
    <a:srgbClr val="009FE3"/>
    <a:srgbClr val="3DA0E4"/>
    <a:srgbClr val="FFC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9" autoAdjust="0"/>
    <p:restoredTop sz="93792" autoAdjust="0"/>
  </p:normalViewPr>
  <p:slideViewPr>
    <p:cSldViewPr snapToGrid="0" snapToObjects="1">
      <p:cViewPr varScale="1">
        <p:scale>
          <a:sx n="52" d="100"/>
          <a:sy n="52" d="100"/>
        </p:scale>
        <p:origin x="852" y="52"/>
      </p:cViewPr>
      <p:guideLst/>
    </p:cSldViewPr>
  </p:slideViewPr>
  <p:outlineViewPr>
    <p:cViewPr>
      <p:scale>
        <a:sx n="33" d="100"/>
        <a:sy n="33" d="100"/>
      </p:scale>
      <p:origin x="0" y="-201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191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94BE0-A7E2-EB4B-A3C8-B89DFE5757F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1C372-17FF-C94C-B4E4-053BFC8B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2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1C372-17FF-C94C-B4E4-053BFC8B0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2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1C372-17FF-C94C-B4E4-053BFC8B0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3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1C372-17FF-C94C-B4E4-053BFC8B0F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51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0F67C-545B-4744-A9ED-5E7C4BAB4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46A66-FB05-CD45-B268-BB9FCF79F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C6EE4-72D2-2944-9BE4-1D0F6AFF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18166-B3E0-8342-849D-01F819660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D107F-0FB0-2240-9117-8C80A7ED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3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AF22-5B4B-2B47-8B57-18B58960D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26DC34-59C1-1E42-A450-F9EE038BE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4019B-70AE-7D41-9056-DF8EB0D02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529C3-3B68-6F41-AAFF-468C6679C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60FD-919C-3647-AD1B-D49AAFD0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5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B375E4-1413-6C44-9A47-6F559F70DE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8E503D-4629-B744-A029-95AEB570C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16289-030B-C149-9F54-3F859066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39239-C200-4943-982D-A93D2D79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9B61D-4807-BD4B-AAF7-8DA871D2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3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76149-BE0C-2046-A49D-F5CE44BF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3F722-4DA5-BE4D-8A60-6A4E07B0A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546AE-DCE5-E049-B20E-DFA5A9928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70233-5C20-224C-B23D-110F6981E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6F6AE-532E-8245-A061-B1FE5D93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B126F12-D0FC-1F4B-B895-CF830A9FD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3662" y="307906"/>
            <a:ext cx="1074580" cy="1074580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812F9A-6D05-3941-A2EE-5C845E865C30}"/>
              </a:ext>
            </a:extLst>
          </p:cNvPr>
          <p:cNvSpPr/>
          <p:nvPr userDrawn="1"/>
        </p:nvSpPr>
        <p:spPr>
          <a:xfrm flipV="1">
            <a:off x="1" y="6604000"/>
            <a:ext cx="6676570" cy="254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1E1660-4C78-E943-B869-2ABD9A910F16}"/>
              </a:ext>
            </a:extLst>
          </p:cNvPr>
          <p:cNvSpPr/>
          <p:nvPr userDrawn="1"/>
        </p:nvSpPr>
        <p:spPr>
          <a:xfrm flipV="1">
            <a:off x="6676570" y="6604000"/>
            <a:ext cx="2757715" cy="254000"/>
          </a:xfrm>
          <a:prstGeom prst="rect">
            <a:avLst/>
          </a:prstGeom>
          <a:solidFill>
            <a:srgbClr val="E65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B9631-6FAE-4E4E-A0AE-5B890B572AD6}"/>
              </a:ext>
            </a:extLst>
          </p:cNvPr>
          <p:cNvSpPr/>
          <p:nvPr userDrawn="1"/>
        </p:nvSpPr>
        <p:spPr>
          <a:xfrm flipV="1">
            <a:off x="9434285" y="6604000"/>
            <a:ext cx="2757715" cy="254000"/>
          </a:xfrm>
          <a:prstGeom prst="rect">
            <a:avLst/>
          </a:prstGeom>
          <a:solidFill>
            <a:srgbClr val="FFC8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7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C953-2D41-354A-852B-F1B0AAFA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EE157-E6D8-114A-8AC7-1B48E51A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CA462-19B6-6647-9673-46AE4A2F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D133D-7942-3144-BC9F-525CB8DB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06782-B759-BE42-9AFF-8FCD196C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3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B2CB-8B58-A64C-B08A-C448B8C08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22F5F-9036-794C-B68D-FFE8599D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B3D62-2A10-1C46-A1D3-0E7663BFD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E37C2-8EE4-AF4C-A065-950A0D965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84F54-000F-6E4A-9748-34E06DEF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E3B76-57E2-1644-A520-35EFBCDE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9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E5BE6-7882-B446-8729-D401341FB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01C92-7902-E845-AA26-F76B851C5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803BC-6B3E-3242-8C66-A27B4EFAD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74C0B-7259-8747-A5C6-E4946E769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33F3DE-EE2A-7A47-A264-C07028B7E5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BED30C-D95F-EB44-BFA4-3E6259DBC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19EC89-E42A-DD4C-A35D-793FB6354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857240-6083-D54F-A130-44DC061A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9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253F1-D01F-EB40-81EB-97AF969F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F620CB-899B-F940-97CE-4E66C6EB9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82D1B-EDE9-3840-B9DE-CA11CD8CA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2380A-2F38-6E48-BBE5-76AFF9D2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99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46787-A4E8-8042-8DAC-8BBAFDAF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3B5B3-71EA-6842-AF67-A7017ABA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C118A-F06E-F748-9D86-21DCDCAD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0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9159-E1C5-C84B-BE0E-74A846B3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3A114-2EF7-7C45-A19E-729139082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074" y="996950"/>
            <a:ext cx="37909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DEA04-8F6E-B74C-8698-E90AED35A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371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8EADC-ECAC-E94C-B344-7E5C3AEA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F63B7-F534-3743-AEF6-416534E64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C0C58-D218-0F49-859A-177C2110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AFE1BAE4-C883-49AF-BA32-0D30C0716E1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6612" y="3616325"/>
            <a:ext cx="3935413" cy="2343150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SmartArt Placeholder 11">
            <a:extLst>
              <a:ext uri="{FF2B5EF4-FFF2-40B4-BE49-F238E27FC236}">
                <a16:creationId xmlns:a16="http://schemas.microsoft.com/office/drawing/2014/main" id="{A895AA2C-485E-4EA1-8794-8AACE311EF25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696074" y="1771650"/>
            <a:ext cx="990600" cy="105727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SmartArt Placeholder 13">
            <a:extLst>
              <a:ext uri="{FF2B5EF4-FFF2-40B4-BE49-F238E27FC236}">
                <a16:creationId xmlns:a16="http://schemas.microsoft.com/office/drawing/2014/main" id="{611735BB-73FE-494F-97B3-F326AD564F0E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6696075" y="3225800"/>
            <a:ext cx="990600" cy="1238250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martArt Placeholder 15">
            <a:extLst>
              <a:ext uri="{FF2B5EF4-FFF2-40B4-BE49-F238E27FC236}">
                <a16:creationId xmlns:a16="http://schemas.microsoft.com/office/drawing/2014/main" id="{741FAB85-B0F4-4657-A1AB-2394EE3F59B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6696074" y="4594225"/>
            <a:ext cx="990602" cy="12985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34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DF52B-05FA-A64C-8E09-931711C8E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21631E-2FD8-E048-8FB8-9941F18D8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AFDD5-CEC0-0440-9B3C-1B6AF995A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7EAC6-1B30-2F45-AAEC-A65294B4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44189-E3EF-9845-B898-DF3079C6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DEF43-24EB-B649-882F-533218EC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1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F7B30-7753-5741-AD1B-195C35FD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7207C-507C-0246-B04D-A2806B69A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C352A-10A9-E34E-81B7-EE88BEE1C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FEC9B-ED80-E040-B096-D346576BEFAE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BC208-2AD8-8643-AC1B-42F1DD335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319CF-8260-D34D-AEC3-463736EA1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8B0CC-5711-5047-9709-498589CE68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49D5532-0AE8-D241-82C3-6B52EB5C84F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3662" y="307906"/>
            <a:ext cx="1074580" cy="1074580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BD4E19-D571-C349-BEF2-E7D205896CC7}"/>
              </a:ext>
            </a:extLst>
          </p:cNvPr>
          <p:cNvSpPr/>
          <p:nvPr userDrawn="1"/>
        </p:nvSpPr>
        <p:spPr>
          <a:xfrm flipV="1">
            <a:off x="1" y="6604000"/>
            <a:ext cx="6676570" cy="254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E90E01-A17D-384C-AA0F-413ABAF5593D}"/>
              </a:ext>
            </a:extLst>
          </p:cNvPr>
          <p:cNvSpPr/>
          <p:nvPr userDrawn="1"/>
        </p:nvSpPr>
        <p:spPr>
          <a:xfrm flipV="1">
            <a:off x="6676570" y="6604000"/>
            <a:ext cx="2757715" cy="254000"/>
          </a:xfrm>
          <a:prstGeom prst="rect">
            <a:avLst/>
          </a:prstGeom>
          <a:solidFill>
            <a:srgbClr val="E65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A0D681-BDC3-4044-8AAB-207FF3C14EFE}"/>
              </a:ext>
            </a:extLst>
          </p:cNvPr>
          <p:cNvSpPr/>
          <p:nvPr userDrawn="1"/>
        </p:nvSpPr>
        <p:spPr>
          <a:xfrm flipV="1">
            <a:off x="9434285" y="6604000"/>
            <a:ext cx="2757715" cy="254000"/>
          </a:xfrm>
          <a:prstGeom prst="rect">
            <a:avLst/>
          </a:prstGeom>
          <a:solidFill>
            <a:srgbClr val="FFC8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font, logo, graphics, graphic design&#10;&#10;Description automatically generated">
            <a:extLst>
              <a:ext uri="{FF2B5EF4-FFF2-40B4-BE49-F238E27FC236}">
                <a16:creationId xmlns:a16="http://schemas.microsoft.com/office/drawing/2014/main" id="{A2C1530C-9466-23CF-9F85-38400D273B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308306" y="569119"/>
            <a:ext cx="1347788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9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mailto:food@wjec.co.uk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F17BB7-3DB7-9E42-8E87-945C5986B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2701" y="6604000"/>
            <a:ext cx="6676570" cy="254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45A429-9F05-0C47-84F0-88A74EAF0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676570" y="6604000"/>
            <a:ext cx="2757715" cy="254000"/>
          </a:xfrm>
          <a:prstGeom prst="rect">
            <a:avLst/>
          </a:prstGeom>
          <a:solidFill>
            <a:srgbClr val="E65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861919-BADC-1744-BEBF-CA8791868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434285" y="6614886"/>
            <a:ext cx="2757715" cy="254000"/>
          </a:xfrm>
          <a:prstGeom prst="rect">
            <a:avLst/>
          </a:prstGeom>
          <a:solidFill>
            <a:srgbClr val="FFC8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9F29B3-C7C3-4D64-9DD2-2B8130439864}"/>
              </a:ext>
            </a:extLst>
          </p:cNvPr>
          <p:cNvSpPr/>
          <p:nvPr/>
        </p:nvSpPr>
        <p:spPr>
          <a:xfrm flipV="1">
            <a:off x="0" y="1651892"/>
            <a:ext cx="12240000" cy="36000"/>
          </a:xfrm>
          <a:prstGeom prst="rect">
            <a:avLst/>
          </a:prstGeom>
          <a:solidFill>
            <a:srgbClr val="A5589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7301B1-DE99-416F-8131-44C5D3832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" b="9"/>
          <a:stretch/>
        </p:blipFill>
        <p:spPr>
          <a:xfrm>
            <a:off x="0" y="1690688"/>
            <a:ext cx="12191999" cy="495210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CF381-611C-4DD4-AD1E-2604E6AD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204"/>
            <a:ext cx="9959974" cy="1325563"/>
          </a:xfrm>
        </p:spPr>
        <p:txBody>
          <a:bodyPr anchor="t">
            <a:normAutofit fontScale="90000"/>
          </a:bodyPr>
          <a:lstStyle/>
          <a:p>
            <a:r>
              <a:rPr lang="en-US" sz="4400" kern="1100" spc="-30" dirty="0">
                <a:solidFill>
                  <a:srgbClr val="A55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3 FOOD SCIENCE &amp; NUTRITION</a:t>
            </a:r>
            <a:br>
              <a:rPr lang="en-US" sz="4400" kern="1100" spc="-30" dirty="0">
                <a:solidFill>
                  <a:srgbClr val="A5589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kern="1100" spc="-30" dirty="0">
                <a:solidFill>
                  <a:srgbClr val="A55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SKILLS</a:t>
            </a:r>
            <a:br>
              <a:rPr lang="en-US" sz="4400" kern="1100" spc="-30" dirty="0">
                <a:solidFill>
                  <a:srgbClr val="A55896"/>
                </a:solidFill>
                <a:latin typeface="Gotham Rounded Book" pitchFamily="50" charset="0"/>
                <a:cs typeface="Arial" panose="020B0604020202020204" pitchFamily="34" charset="0"/>
              </a:rPr>
            </a:br>
            <a:endParaRPr lang="en-GB" dirty="0">
              <a:solidFill>
                <a:srgbClr val="A558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49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3D51BD-8E15-C09F-6E8B-121DAA567A0D}"/>
              </a:ext>
            </a:extLst>
          </p:cNvPr>
          <p:cNvSpPr/>
          <p:nvPr/>
        </p:nvSpPr>
        <p:spPr>
          <a:xfrm>
            <a:off x="177553" y="106533"/>
            <a:ext cx="8890247" cy="6371207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66EFA7-B938-6BE9-2DD7-18C4C8BB164A}"/>
              </a:ext>
            </a:extLst>
          </p:cNvPr>
          <p:cNvSpPr txBox="1"/>
          <p:nvPr/>
        </p:nvSpPr>
        <p:spPr>
          <a:xfrm>
            <a:off x="577047" y="380260"/>
            <a:ext cx="82050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7030A0"/>
                </a:solidFill>
              </a:rPr>
              <a:t>Basic/Low: </a:t>
            </a:r>
            <a:r>
              <a:rPr lang="en-US" sz="2400" dirty="0">
                <a:solidFill>
                  <a:srgbClr val="7030A0"/>
                </a:solidFill>
              </a:rPr>
              <a:t>Making fishcakes with readymade produce: tinned fish/ready filleted fish, boiling and mashing potato, purchased breadcrumbs and salad with homemade vinaigrette.</a:t>
            </a:r>
          </a:p>
          <a:p>
            <a:endParaRPr lang="en-US" sz="2400" b="1" i="1" dirty="0">
              <a:solidFill>
                <a:srgbClr val="7030A0"/>
              </a:solidFill>
            </a:endParaRPr>
          </a:p>
          <a:p>
            <a:r>
              <a:rPr lang="en-US" sz="2400" b="1" i="1" dirty="0">
                <a:solidFill>
                  <a:srgbClr val="7030A0"/>
                </a:solidFill>
              </a:rPr>
              <a:t>Medium: </a:t>
            </a:r>
            <a:r>
              <a:rPr lang="en-US" sz="2400" dirty="0">
                <a:solidFill>
                  <a:srgbClr val="7030A0"/>
                </a:solidFill>
              </a:rPr>
              <a:t>Making fishcakes with homemade breadcrumbs, pre -filleted fish that needs skinning, boiling and mashing potato, shaping the fishcakes into different shapes and served with a homemade mayonnaise served with a salad demonstrating a range of knife skills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b="1" i="1" dirty="0">
                <a:solidFill>
                  <a:srgbClr val="7030A0"/>
                </a:solidFill>
              </a:rPr>
              <a:t>High/Complex: </a:t>
            </a:r>
            <a:r>
              <a:rPr lang="en-US" sz="2400" dirty="0">
                <a:solidFill>
                  <a:srgbClr val="7030A0"/>
                </a:solidFill>
              </a:rPr>
              <a:t>fish that requires filleting, homemade breadcrumbs, </a:t>
            </a:r>
            <a:r>
              <a:rPr lang="en-US" sz="2400" dirty="0" err="1">
                <a:solidFill>
                  <a:srgbClr val="7030A0"/>
                </a:solidFill>
              </a:rPr>
              <a:t>pané</a:t>
            </a:r>
            <a:r>
              <a:rPr lang="en-US" sz="2400" dirty="0">
                <a:solidFill>
                  <a:srgbClr val="7030A0"/>
                </a:solidFill>
              </a:rPr>
              <a:t>, boiling and </a:t>
            </a:r>
            <a:r>
              <a:rPr lang="en-US" sz="2400">
                <a:solidFill>
                  <a:srgbClr val="7030A0"/>
                </a:solidFill>
              </a:rPr>
              <a:t>mashing potato </a:t>
            </a:r>
            <a:r>
              <a:rPr lang="en-US" sz="2400" dirty="0">
                <a:solidFill>
                  <a:srgbClr val="7030A0"/>
                </a:solidFill>
              </a:rPr>
              <a:t>containing vegetables using a range of knife skills, hollandaise sauce or similar level served with stacked vegetables, demonstrating a range of knife and cooking techniques along with wedges/chips that are deep fat fried. 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B5A2A1-D80E-D746-D213-9B59C935B993}"/>
              </a:ext>
            </a:extLst>
          </p:cNvPr>
          <p:cNvSpPr/>
          <p:nvPr/>
        </p:nvSpPr>
        <p:spPr>
          <a:xfrm>
            <a:off x="9629775" y="1533525"/>
            <a:ext cx="2190750" cy="46386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FISH CAKES:</a:t>
            </a:r>
          </a:p>
          <a:p>
            <a:pPr algn="ctr"/>
            <a:r>
              <a:rPr lang="en-US" dirty="0"/>
              <a:t>A good example of how one dish can be prepared using high level skills compared to low and medium level skills.</a:t>
            </a:r>
          </a:p>
          <a:p>
            <a:pPr algn="ctr"/>
            <a:r>
              <a:rPr lang="en-US" dirty="0"/>
              <a:t>REMEMBER:</a:t>
            </a:r>
          </a:p>
          <a:p>
            <a:pPr algn="ctr"/>
            <a:r>
              <a:rPr lang="en-US" dirty="0"/>
              <a:t> we are looking for </a:t>
            </a:r>
            <a:r>
              <a:rPr lang="en-US" b="1" i="1" dirty="0"/>
              <a:t>advanced</a:t>
            </a:r>
            <a:r>
              <a:rPr lang="en-US" dirty="0"/>
              <a:t> preparation, cooking and presenting skills.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784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4EA3-D4F3-FA8B-14D1-F061E830F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417" y="1655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Examples of dishes that demonstrate </a:t>
            </a:r>
            <a:r>
              <a:rPr lang="en-US" b="1" i="1" dirty="0"/>
              <a:t>low</a:t>
            </a:r>
            <a:r>
              <a:rPr lang="en-US" dirty="0"/>
              <a:t> level skills:</a:t>
            </a:r>
          </a:p>
          <a:p>
            <a:pPr marL="0" indent="0">
              <a:buNone/>
            </a:pPr>
            <a:r>
              <a:rPr lang="en-US" dirty="0"/>
              <a:t>• crumbles </a:t>
            </a:r>
          </a:p>
          <a:p>
            <a:pPr marL="0" indent="0">
              <a:buNone/>
            </a:pPr>
            <a:r>
              <a:rPr lang="en-US" dirty="0"/>
              <a:t>• sandwiches</a:t>
            </a:r>
          </a:p>
          <a:p>
            <a:pPr marL="0" indent="0">
              <a:buNone/>
            </a:pPr>
            <a:r>
              <a:rPr lang="en-US" dirty="0"/>
              <a:t>• pizza with ready-made bases </a:t>
            </a:r>
          </a:p>
          <a:p>
            <a:pPr marL="0" indent="0">
              <a:buNone/>
            </a:pPr>
            <a:r>
              <a:rPr lang="en-US" dirty="0"/>
              <a:t>• simple salads.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126FC-C0F0-7A51-7646-78F8FAD2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2" y="2800905"/>
            <a:ext cx="3048000" cy="2018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16C2BD-41D9-9AA9-DBF2-F3D0713D0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2800905"/>
            <a:ext cx="3429000" cy="2085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D2E1C7-7EA5-3A6C-85B0-6464D5853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883" y="2800905"/>
            <a:ext cx="3562350" cy="2085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9CC5B3-9FA1-7AED-37B1-160BF6C66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599" y="4736300"/>
            <a:ext cx="3238500" cy="17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34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C668D8-2586-51AF-B217-DECCF96C68A6}"/>
              </a:ext>
            </a:extLst>
          </p:cNvPr>
          <p:cNvSpPr txBox="1"/>
          <p:nvPr/>
        </p:nvSpPr>
        <p:spPr>
          <a:xfrm>
            <a:off x="392837" y="201473"/>
            <a:ext cx="113611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Examples of dishes that demonstrate </a:t>
            </a:r>
            <a:r>
              <a:rPr lang="en-US" sz="2800" b="1" i="1" dirty="0"/>
              <a:t>low to medium </a:t>
            </a:r>
            <a:r>
              <a:rPr lang="en-US" sz="2800" dirty="0"/>
              <a:t>level</a:t>
            </a:r>
            <a:r>
              <a:rPr lang="en-US" sz="2800" b="1" i="1" dirty="0"/>
              <a:t> </a:t>
            </a:r>
            <a:r>
              <a:rPr lang="en-US" sz="2800" dirty="0"/>
              <a:t>skills.</a:t>
            </a:r>
            <a:endParaRPr lang="en-US" sz="2800" b="1" i="1" dirty="0"/>
          </a:p>
          <a:p>
            <a:r>
              <a:rPr lang="en-US" sz="2800" dirty="0"/>
              <a:t>• readymade pastry items assembly e.g. </a:t>
            </a:r>
            <a:r>
              <a:rPr lang="en-US" sz="2800" dirty="0" err="1"/>
              <a:t>mille</a:t>
            </a:r>
            <a:r>
              <a:rPr lang="en-US" sz="2800" dirty="0"/>
              <a:t> </a:t>
            </a:r>
            <a:r>
              <a:rPr lang="en-US" sz="2800" dirty="0" err="1"/>
              <a:t>feuilles</a:t>
            </a:r>
            <a:r>
              <a:rPr lang="en-US" sz="2800" dirty="0"/>
              <a:t> </a:t>
            </a:r>
          </a:p>
          <a:p>
            <a:r>
              <a:rPr lang="en-US" sz="2800" dirty="0"/>
              <a:t>• fruit and vegetable dishes that require even sizes </a:t>
            </a:r>
          </a:p>
          <a:p>
            <a:r>
              <a:rPr lang="en-US" sz="2800" dirty="0"/>
              <a:t>• simple cakes, cookies, scones, undecorated </a:t>
            </a:r>
          </a:p>
          <a:p>
            <a:r>
              <a:rPr lang="en-US" sz="2800" dirty="0"/>
              <a:t>• pre-cut meat products or simple meat dishes such as curry, bolognaise with homemade sauce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6EF60-6733-3205-2A3B-A136254AE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71" y="2889683"/>
            <a:ext cx="2064428" cy="1777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329C1F-0883-A736-E19E-3028C1499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37" y="2934071"/>
            <a:ext cx="1984899" cy="1733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132F8-251C-1785-E518-8E3143F76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179" y="2889683"/>
            <a:ext cx="2196485" cy="1777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D24BD6-F408-5B4B-30CB-C3843D915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342" y="2934071"/>
            <a:ext cx="2196484" cy="1733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479F09-7622-E622-4A86-C7015000E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3058" y="2934071"/>
            <a:ext cx="2849872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074D5-53EA-1AB0-36B0-786BBB48C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960" y="4722192"/>
            <a:ext cx="2133415" cy="1637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5B1E22-8687-6489-9EDF-D36476A91F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976" y="4722192"/>
            <a:ext cx="2487460" cy="1637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21B71A-3388-7E92-30F3-6B88F0CB5D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6178" y="4922588"/>
            <a:ext cx="2469841" cy="16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96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B2654A-4311-5964-40CB-B04B03A89A92}"/>
              </a:ext>
            </a:extLst>
          </p:cNvPr>
          <p:cNvSpPr txBox="1"/>
          <p:nvPr/>
        </p:nvSpPr>
        <p:spPr>
          <a:xfrm>
            <a:off x="259671" y="393239"/>
            <a:ext cx="1213355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Examples of dishes that demonstrate </a:t>
            </a:r>
            <a:r>
              <a:rPr lang="en-GB" sz="2800" b="1" i="1" dirty="0"/>
              <a:t>medium</a:t>
            </a:r>
            <a:r>
              <a:rPr lang="en-GB" sz="2800" dirty="0"/>
              <a:t> level skills: </a:t>
            </a:r>
          </a:p>
          <a:p>
            <a:r>
              <a:rPr lang="en-GB" sz="2800" dirty="0"/>
              <a:t>• cheesecakes, homemade ice cream </a:t>
            </a:r>
          </a:p>
          <a:p>
            <a:r>
              <a:rPr lang="en-GB" sz="2800" dirty="0"/>
              <a:t>• simple sauces— e.g., red wine sauce </a:t>
            </a:r>
          </a:p>
          <a:p>
            <a:r>
              <a:rPr lang="en-GB" sz="2800" dirty="0"/>
              <a:t>• decorated cakes and genoise sponge </a:t>
            </a:r>
          </a:p>
          <a:p>
            <a:r>
              <a:rPr lang="en-GB" sz="2800" dirty="0"/>
              <a:t>• homemade short crust pastry products </a:t>
            </a:r>
          </a:p>
          <a:p>
            <a:r>
              <a:rPr lang="en-GB" sz="2800" dirty="0"/>
              <a:t>• piped potato dishes, e.g., duchess, croquette, shepherd’s pie.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AD80997-7A5E-B364-C3AC-3B9804792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664" y="106533"/>
            <a:ext cx="1209089" cy="1207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5E8E8D-A40E-14F7-7D09-3F2FD24C7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71" y="3173767"/>
            <a:ext cx="2492407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58A0E7-E13A-DA3C-25D4-1DE9F5406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366" y="3173767"/>
            <a:ext cx="2556768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9CBD4-DC71-68CE-75AA-CE5DDC44F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422" y="3173767"/>
            <a:ext cx="3320248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85D3A5-5A5F-F4B2-6D3A-21698745D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164" y="3173767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41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93C650-7EC9-853D-BA73-669CA4765ED2}"/>
              </a:ext>
            </a:extLst>
          </p:cNvPr>
          <p:cNvSpPr txBox="1"/>
          <p:nvPr/>
        </p:nvSpPr>
        <p:spPr>
          <a:xfrm>
            <a:off x="446102" y="169506"/>
            <a:ext cx="11556508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Examples of dishes that demonstrate </a:t>
            </a:r>
            <a:r>
              <a:rPr lang="en-GB" sz="2400" b="1" i="1" dirty="0"/>
              <a:t>medium to high</a:t>
            </a:r>
            <a:r>
              <a:rPr lang="en-GB" sz="2400" dirty="0"/>
              <a:t> level skills:</a:t>
            </a:r>
          </a:p>
          <a:p>
            <a:r>
              <a:rPr lang="en-GB" sz="2400" dirty="0"/>
              <a:t>• cheesecakes—gelatine, baked panna cotta </a:t>
            </a:r>
          </a:p>
          <a:p>
            <a:r>
              <a:rPr lang="en-GB" sz="2400" dirty="0"/>
              <a:t>• rich yeast doughs </a:t>
            </a:r>
          </a:p>
          <a:p>
            <a:r>
              <a:rPr lang="en-GB" sz="2400" dirty="0"/>
              <a:t>• 1 or 2 complex accompaniments/garnishes </a:t>
            </a:r>
          </a:p>
          <a:p>
            <a:r>
              <a:rPr lang="en-GB" sz="2400" dirty="0"/>
              <a:t>• choux buns, homemade puff pastry </a:t>
            </a:r>
          </a:p>
          <a:p>
            <a:r>
              <a:rPr lang="en-GB" sz="2400" dirty="0"/>
              <a:t>• tiramisu with homemade sponge </a:t>
            </a:r>
          </a:p>
          <a:p>
            <a:r>
              <a:rPr lang="en-GB" sz="2400" dirty="0"/>
              <a:t>• homemade pasta dishes</a:t>
            </a:r>
          </a:p>
          <a:p>
            <a:r>
              <a:rPr lang="en-GB" sz="2400" dirty="0"/>
              <a:t>• roux based sauces </a:t>
            </a:r>
          </a:p>
          <a:p>
            <a:r>
              <a:rPr lang="en-GB" sz="2400" dirty="0"/>
              <a:t>• lyonnaise, dauphinoise potatoes</a:t>
            </a:r>
          </a:p>
          <a:p>
            <a:r>
              <a:rPr lang="en-GB" sz="2400" dirty="0"/>
              <a:t>• meat and fish dishes that require changing the shape of the meat e.g. chicken </a:t>
            </a:r>
            <a:r>
              <a:rPr lang="en-GB" sz="2400" dirty="0" err="1"/>
              <a:t>kiev</a:t>
            </a:r>
            <a:r>
              <a:rPr lang="en-GB" sz="2400" dirty="0"/>
              <a:t>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83E0A22-C26B-0731-B71B-1CDA93F85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664" y="106533"/>
            <a:ext cx="1209089" cy="1207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7DA602-7F84-B024-586E-FD79D702D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42" y="4016713"/>
            <a:ext cx="1992667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B98DA9-4D09-0F02-5C05-ABD0B2F08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278" y="4016713"/>
            <a:ext cx="1751491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6706E6-C707-30D7-A66E-ACAC47300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30" y="4016713"/>
            <a:ext cx="2196853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6DFAF-CF8D-3231-B3B6-60788464B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9713" y="4016713"/>
            <a:ext cx="2196854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3F3746-82B0-B2BE-B509-3FB79B4A2B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6495" y="4016713"/>
            <a:ext cx="299408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88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99B65A-7648-5FCF-B281-7A9EDD4560F3}"/>
              </a:ext>
            </a:extLst>
          </p:cNvPr>
          <p:cNvSpPr txBox="1"/>
          <p:nvPr/>
        </p:nvSpPr>
        <p:spPr>
          <a:xfrm>
            <a:off x="401714" y="379026"/>
            <a:ext cx="1213355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Examples of dishes that demonstrate </a:t>
            </a:r>
            <a:r>
              <a:rPr lang="en-US" sz="2800" b="1" i="1" dirty="0"/>
              <a:t>high</a:t>
            </a:r>
            <a:r>
              <a:rPr lang="en-US" sz="2800" dirty="0"/>
              <a:t> level skills: </a:t>
            </a:r>
          </a:p>
          <a:p>
            <a:r>
              <a:rPr lang="en-US" sz="2800" dirty="0"/>
              <a:t>• de-boning/ portioning chicken </a:t>
            </a:r>
          </a:p>
          <a:p>
            <a:r>
              <a:rPr lang="en-US" sz="2800" dirty="0"/>
              <a:t>• filleting fish </a:t>
            </a:r>
          </a:p>
          <a:p>
            <a:r>
              <a:rPr lang="en-US" sz="2800" dirty="0"/>
              <a:t>• 3 to 4 complex accompaniments/ garnish </a:t>
            </a:r>
          </a:p>
          <a:p>
            <a:r>
              <a:rPr lang="en-US" sz="2800" dirty="0"/>
              <a:t>• 2 or more high skills to make one product e.g. gateau St. </a:t>
            </a:r>
            <a:r>
              <a:rPr lang="en-US" sz="2800" dirty="0" err="1"/>
              <a:t>Honore</a:t>
            </a:r>
            <a:r>
              <a:rPr lang="en-US" sz="2800" dirty="0"/>
              <a:t> </a:t>
            </a:r>
          </a:p>
          <a:p>
            <a:r>
              <a:rPr lang="en-US" sz="2800" dirty="0"/>
              <a:t>• exemplary presentation of dishes —clean neat presentation </a:t>
            </a:r>
          </a:p>
          <a:p>
            <a:r>
              <a:rPr lang="en-US" sz="2800" dirty="0"/>
              <a:t>• chocolate run outs, spun sugar for decorated cakes. Accurate piping skills. </a:t>
            </a:r>
            <a:endParaRPr lang="en-GB" sz="28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13354DA-F806-5FF5-8989-6720C325C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664" y="106533"/>
            <a:ext cx="1209089" cy="1207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9D022C-02AB-B622-065F-73EA56EA1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33" y="4028920"/>
            <a:ext cx="2937307" cy="2450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CDD89B-5C9B-FEBA-127E-2F70E4DBC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940" y="4028921"/>
            <a:ext cx="2423604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804AD6-D417-674D-AC94-6696F4BF2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954" y="4028921"/>
            <a:ext cx="2635279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5CB59-28A3-30A7-EDB8-4E65381ED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643" y="4028921"/>
            <a:ext cx="284797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50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2158-242A-9533-36D5-DD31DF3E7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10" y="94637"/>
            <a:ext cx="3721965" cy="876914"/>
          </a:xfrm>
          <a:solidFill>
            <a:srgbClr val="7030A0"/>
          </a:solidFill>
        </p:spPr>
        <p:txBody>
          <a:bodyPr/>
          <a:lstStyle/>
          <a:p>
            <a:r>
              <a:rPr lang="en-US" dirty="0"/>
              <a:t>Suggestions…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D6916-A349-02FD-D28A-B6D57A0CA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088" y="1017997"/>
            <a:ext cx="2105025" cy="2411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9CE127-22DF-49F1-4DEE-78D1A3FD8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358" y="94637"/>
            <a:ext cx="1761032" cy="1483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8D854-6E5C-8AC0-0EAB-7AEE7318CB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70" r="21111"/>
          <a:stretch/>
        </p:blipFill>
        <p:spPr>
          <a:xfrm>
            <a:off x="7239625" y="73420"/>
            <a:ext cx="1761032" cy="1483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186618-FCE4-4BA8-A8D9-1AF0F26FF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9668" y="1392930"/>
            <a:ext cx="2852763" cy="2036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E8993A-021D-0173-1A61-7BCC4C4A3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0" y="5101673"/>
            <a:ext cx="1915509" cy="1474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58412-C9E9-FD6C-6414-AB4CA4FD24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74" r="11302" b="12874"/>
          <a:stretch/>
        </p:blipFill>
        <p:spPr>
          <a:xfrm>
            <a:off x="2007213" y="5100495"/>
            <a:ext cx="2188184" cy="146822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AB66EA-CE91-E3B7-94C4-704EE07B7A25}"/>
              </a:ext>
            </a:extLst>
          </p:cNvPr>
          <p:cNvSpPr/>
          <p:nvPr/>
        </p:nvSpPr>
        <p:spPr>
          <a:xfrm>
            <a:off x="36390" y="3836579"/>
            <a:ext cx="2619375" cy="109537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Consommé, julienne vegetables, shaped bread.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5FFCBDB-7D57-4063-9F2C-2CA5968747D6}"/>
              </a:ext>
            </a:extLst>
          </p:cNvPr>
          <p:cNvSpPr/>
          <p:nvPr/>
        </p:nvSpPr>
        <p:spPr>
          <a:xfrm>
            <a:off x="6096000" y="1695450"/>
            <a:ext cx="3019425" cy="18573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0664">
              <a:spcAft>
                <a:spcPts val="600"/>
              </a:spcAft>
            </a:pPr>
            <a:r>
              <a:rPr lang="en-GB" kern="1200" dirty="0">
                <a:solidFill>
                  <a:schemeClr val="lt1"/>
                </a:solidFill>
                <a:latin typeface="Abadi" panose="020B0604020104020204" pitchFamily="34" charset="0"/>
              </a:rPr>
              <a:t>Chocolate fondant, chocolate soil, tempered chocolate, salted caramel sauce, toffee work, Ice cream, fruit coulis</a:t>
            </a:r>
            <a:endParaRPr lang="en-GB" dirty="0">
              <a:latin typeface="Abadi" panose="020B0604020104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A024A4D-BCB5-CB50-6A7D-159EB5CD7D12}"/>
              </a:ext>
            </a:extLst>
          </p:cNvPr>
          <p:cNvSpPr/>
          <p:nvPr/>
        </p:nvSpPr>
        <p:spPr>
          <a:xfrm>
            <a:off x="36930" y="1008472"/>
            <a:ext cx="2215923" cy="242052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740664">
              <a:spcAft>
                <a:spcPts val="600"/>
              </a:spcAft>
              <a:buNone/>
            </a:pPr>
            <a:r>
              <a:rPr lang="en-GB" sz="1800" kern="1200">
                <a:solidFill>
                  <a:schemeClr val="lt1"/>
                </a:solidFill>
                <a:latin typeface="Abadi" panose="020B0604020104020204" pitchFamily="34" charset="0"/>
              </a:rPr>
              <a:t>Poached salmon jalousie – filleting fish, puff pastry, poaching, spinach and cream cheese sauce, hollandaise sauce, spiral vegetables.</a:t>
            </a:r>
            <a:endParaRPr lang="en-GB" sz="1800" dirty="0">
              <a:latin typeface="Abadi" panose="020B0604020104020204" pitchFamily="34" charset="0"/>
            </a:endParaRP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F4495E23-632F-A81C-A358-10FD01DF23A1}"/>
              </a:ext>
            </a:extLst>
          </p:cNvPr>
          <p:cNvSpPr/>
          <p:nvPr/>
        </p:nvSpPr>
        <p:spPr>
          <a:xfrm>
            <a:off x="4933950" y="4048125"/>
            <a:ext cx="3733800" cy="2257425"/>
          </a:xfrm>
          <a:prstGeom prst="cloudCallout">
            <a:avLst>
              <a:gd name="adj1" fmla="val -62117"/>
              <a:gd name="adj2" fmla="val -164451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Think: How many advanced high level skills and techniques can I fit into the 3 course menu?</a:t>
            </a:r>
            <a:endParaRPr lang="en-GB" sz="2000" b="1" i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6221BC-4B60-8219-7EEC-336642D4B558}"/>
              </a:ext>
            </a:extLst>
          </p:cNvPr>
          <p:cNvSpPr/>
          <p:nvPr/>
        </p:nvSpPr>
        <p:spPr>
          <a:xfrm>
            <a:off x="9299668" y="4171950"/>
            <a:ext cx="2619375" cy="1468228"/>
          </a:xfrm>
          <a:prstGeom prst="ellipse">
            <a:avLst/>
          </a:prstGeom>
          <a:solidFill>
            <a:srgbClr val="E65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3½ Hours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879016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F91A-1003-4D8C-2267-75D5C886D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915025" cy="952500"/>
          </a:xfrm>
          <a:solidFill>
            <a:srgbClr val="7030A0"/>
          </a:solidFill>
        </p:spPr>
        <p:txBody>
          <a:bodyPr/>
          <a:lstStyle/>
          <a:p>
            <a:r>
              <a:rPr lang="en-US" dirty="0"/>
              <a:t>The College brief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76CE09-C474-731C-F165-0E771A831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75" y="1129250"/>
            <a:ext cx="3533775" cy="25950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14B979-F059-FC68-63BA-9A3E43DB8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81" y="1047394"/>
            <a:ext cx="5049455" cy="5381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6C607-B147-DEAD-071C-1FA3B7F1B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83" y="3724275"/>
            <a:ext cx="3463898" cy="2567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A36A43-1984-F4E3-183D-A8DAA4CCA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867" y="1383132"/>
            <a:ext cx="3058646" cy="27126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5C695D-ECDC-3990-8B92-3CF90B718549}"/>
              </a:ext>
            </a:extLst>
          </p:cNvPr>
          <p:cNvSpPr/>
          <p:nvPr/>
        </p:nvSpPr>
        <p:spPr>
          <a:xfrm>
            <a:off x="9105900" y="4362450"/>
            <a:ext cx="2716917" cy="111241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Examples </a:t>
            </a:r>
            <a:r>
              <a:rPr lang="en-US" dirty="0"/>
              <a:t>from this Summers’ cohort.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663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645D1-D968-2E43-1B7D-E608DE01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428875" cy="796925"/>
          </a:xfrm>
          <a:solidFill>
            <a:srgbClr val="7030A0"/>
          </a:solidFill>
        </p:spPr>
        <p:txBody>
          <a:bodyPr/>
          <a:lstStyle/>
          <a:p>
            <a:r>
              <a:rPr lang="en-US" dirty="0"/>
              <a:t>Spa brief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626D83-4DB1-5923-67DD-8CC9E8D5D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5" y="1290481"/>
            <a:ext cx="5553075" cy="139557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FCAF5-3049-5C3D-6158-524457404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954" y="2907484"/>
            <a:ext cx="2800741" cy="3512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78180B-9BAF-327D-BD6E-6CC8CE6B0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58" y="2907485"/>
            <a:ext cx="2976817" cy="3585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8F0A6F-504E-9128-AF85-0C93E1749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662" y="438000"/>
            <a:ext cx="2305372" cy="2152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AC7997-A8EC-7FFD-00BE-931DFB245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694" y="2590950"/>
            <a:ext cx="5905305" cy="39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40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CC0A0-5E0F-F5AB-F3BF-C83F7ECF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943350" cy="844550"/>
          </a:xfrm>
          <a:solidFill>
            <a:srgbClr val="7030A0"/>
          </a:solidFill>
        </p:spPr>
        <p:txBody>
          <a:bodyPr/>
          <a:lstStyle/>
          <a:p>
            <a:r>
              <a:rPr lang="en-US" dirty="0"/>
              <a:t>Children’s menu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A0C53B-243B-A3D0-3605-CC9B7E7CD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42802" y="3473450"/>
            <a:ext cx="2505425" cy="27463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A6237F-568A-22CF-AEA0-04A7A50D2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758" y="3429000"/>
            <a:ext cx="2410161" cy="2790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BB5E1B-BE32-304B-4A0E-DB5ECED8D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337" y="1755547"/>
            <a:ext cx="4362838" cy="4597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CF36FB-2A7D-79FC-0015-54CDBDD3E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840" y="1066800"/>
            <a:ext cx="2495387" cy="2317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3A84E3-729D-FFE3-1D05-CFEC77F2F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082" y="3481394"/>
            <a:ext cx="2276793" cy="27384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CE394D-95A9-296A-BC44-5CB2F47AB6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060" y="1505395"/>
            <a:ext cx="3972479" cy="1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CC8D5CEF-5B40-6D61-0F7F-C6922FF26D80}"/>
              </a:ext>
            </a:extLst>
          </p:cNvPr>
          <p:cNvSpPr/>
          <p:nvPr/>
        </p:nvSpPr>
        <p:spPr>
          <a:xfrm>
            <a:off x="161925" y="158920"/>
            <a:ext cx="9696450" cy="5850608"/>
          </a:xfrm>
          <a:prstGeom prst="cloudCallout">
            <a:avLst>
              <a:gd name="adj1" fmla="val -54853"/>
              <a:gd name="adj2" fmla="val 75995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Please note</a:t>
            </a:r>
            <a:r>
              <a:rPr lang="en-US" sz="2800" dirty="0"/>
              <a:t>: In order for a dish to be considered HIGH SKILL, not only should the skills demonstrated reflect the high skill criteria, but the practical work should also be conducted in a HIGHLY SKILLED manner. The working practices of the learner should be exemplary, and the finished presentation and </a:t>
            </a:r>
            <a:r>
              <a:rPr lang="en-US" sz="2800" dirty="0" err="1"/>
              <a:t>flavour</a:t>
            </a:r>
            <a:r>
              <a:rPr lang="en-US" sz="2800" dirty="0"/>
              <a:t> balance of the finished dish/es should be done to a high standard.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44615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F17BB7-3DB7-9E42-8E87-945C5986BA79}"/>
              </a:ext>
            </a:extLst>
          </p:cNvPr>
          <p:cNvSpPr/>
          <p:nvPr/>
        </p:nvSpPr>
        <p:spPr>
          <a:xfrm flipV="1">
            <a:off x="1" y="6604000"/>
            <a:ext cx="6676570" cy="254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45A429-9F05-0C47-84F0-88A74EAF054D}"/>
              </a:ext>
            </a:extLst>
          </p:cNvPr>
          <p:cNvSpPr/>
          <p:nvPr/>
        </p:nvSpPr>
        <p:spPr>
          <a:xfrm flipV="1">
            <a:off x="6676570" y="6604000"/>
            <a:ext cx="2757715" cy="254000"/>
          </a:xfrm>
          <a:prstGeom prst="rect">
            <a:avLst/>
          </a:prstGeom>
          <a:solidFill>
            <a:srgbClr val="E65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861919-BADC-1744-BEBF-CA87918683D9}"/>
              </a:ext>
            </a:extLst>
          </p:cNvPr>
          <p:cNvSpPr/>
          <p:nvPr/>
        </p:nvSpPr>
        <p:spPr>
          <a:xfrm flipV="1">
            <a:off x="9434285" y="6604000"/>
            <a:ext cx="2757715" cy="254000"/>
          </a:xfrm>
          <a:prstGeom prst="rect">
            <a:avLst/>
          </a:prstGeom>
          <a:solidFill>
            <a:srgbClr val="FFC8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1A2D21-BB03-44BE-BFA4-408A7181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97" y="4935768"/>
            <a:ext cx="10515600" cy="1325563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6000" kern="1100" spc="-3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Diolch</a:t>
            </a:r>
            <a:r>
              <a:rPr lang="en-US" sz="6000" kern="1100" spc="-3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/Thank you</a:t>
            </a:r>
            <a:br>
              <a:rPr lang="en-US" sz="6000" kern="1100" spc="-30" dirty="0">
                <a:solidFill>
                  <a:srgbClr val="3DA0E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kern="1100" spc="-30" dirty="0">
                <a:solidFill>
                  <a:srgbClr val="3DA0E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kern="1100" spc="-30" dirty="0">
                <a:solidFill>
                  <a:srgbClr val="3DA0E4"/>
                </a:solidFill>
                <a:latin typeface="Gotham Rounded Book"/>
                <a:cs typeface="Gotham Rounded Book"/>
              </a:rPr>
            </a:br>
            <a:br>
              <a:rPr lang="en-US" sz="6000" kern="1100" spc="-30" dirty="0">
                <a:solidFill>
                  <a:srgbClr val="3DA0E4"/>
                </a:solidFill>
                <a:latin typeface="Bliss 2 Light" panose="02000506030000020004" pitchFamily="2" charset="0"/>
                <a:cs typeface="Arial" panose="020B0604020202020204" pitchFamily="34" charset="0"/>
              </a:rPr>
            </a:br>
            <a:endParaRPr lang="en-US" sz="6000" kern="1100" spc="-30" dirty="0">
              <a:solidFill>
                <a:srgbClr val="3DA0E4"/>
              </a:solidFill>
              <a:latin typeface="Gotham Rounded Medium" pitchFamily="2" charset="77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780A0-1D76-5017-3DD0-A7E222A794CE}"/>
              </a:ext>
            </a:extLst>
          </p:cNvPr>
          <p:cNvSpPr txBox="1"/>
          <p:nvPr/>
        </p:nvSpPr>
        <p:spPr>
          <a:xfrm>
            <a:off x="419049" y="389620"/>
            <a:ext cx="8772576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>
                <a:latin typeface="Gotham Rounded Book" pitchFamily="50" charset="0"/>
              </a:rPr>
              <a:t>CONTACTS:</a:t>
            </a:r>
          </a:p>
          <a:p>
            <a:r>
              <a:rPr lang="en-GB" sz="1800" dirty="0">
                <a:latin typeface="Gotham Rounded Book" pitchFamily="50" charset="0"/>
              </a:rPr>
              <a:t>Contact our specialist Subject Officer and administrative support team with any queries.  </a:t>
            </a:r>
          </a:p>
          <a:p>
            <a:endParaRPr lang="en-GB" sz="2000" dirty="0">
              <a:latin typeface="Bliss-Light"/>
            </a:endParaRPr>
          </a:p>
          <a:p>
            <a:r>
              <a:rPr lang="en-US" sz="1800" kern="1100" spc="-50" dirty="0">
                <a:latin typeface="Gotham Rounded Book"/>
                <a:cs typeface="Gotham Rounded Book"/>
              </a:rPr>
              <a:t>Allison Candy - Subject Officer</a:t>
            </a:r>
          </a:p>
          <a:p>
            <a:r>
              <a:rPr lang="en-US" sz="1800" kern="1100" spc="-50" dirty="0">
                <a:solidFill>
                  <a:srgbClr val="7030A0"/>
                </a:solidFill>
                <a:latin typeface="Gotham Rounded Book"/>
                <a:cs typeface="Gotham Rounded Boo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food@wjec.co.uk</a:t>
            </a:r>
            <a:endParaRPr lang="en-US" sz="1800" kern="1100" spc="-50" dirty="0">
              <a:solidFill>
                <a:srgbClr val="7030A0"/>
              </a:solidFill>
              <a:latin typeface="Gotham Rounded Book"/>
              <a:cs typeface="Gotham Rounded Book"/>
            </a:endParaRPr>
          </a:p>
          <a:p>
            <a:endParaRPr lang="en-US" sz="1800" b="1" kern="1100" spc="-50" dirty="0">
              <a:latin typeface="Gotham Rounded Book"/>
            </a:endParaRPr>
          </a:p>
          <a:p>
            <a:r>
              <a:rPr lang="en-US" sz="1800" kern="1100" spc="-50" dirty="0">
                <a:latin typeface="Gotham Rounded Book"/>
                <a:cs typeface="Gotham Rounded Book"/>
              </a:rPr>
              <a:t>Gemma Edwards - Subject Support Officer</a:t>
            </a:r>
          </a:p>
          <a:p>
            <a:r>
              <a:rPr lang="en-US" sz="1800" kern="1100" spc="-50" dirty="0">
                <a:solidFill>
                  <a:srgbClr val="7030A0"/>
                </a:solidFill>
                <a:latin typeface="Gotham Rounded Book"/>
                <a:cs typeface="Gotham Rounded Boo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food@wjec.co.uk</a:t>
            </a:r>
            <a:endParaRPr lang="en-US" sz="1800" kern="1100" spc="-50" dirty="0">
              <a:solidFill>
                <a:srgbClr val="7030A0"/>
              </a:solidFill>
              <a:latin typeface="Gotham Rounded Book"/>
              <a:cs typeface="Gotham Rounded Book"/>
            </a:endParaRPr>
          </a:p>
          <a:p>
            <a:endParaRPr lang="en-US" kern="1100" spc="-50" dirty="0">
              <a:latin typeface="Gotham Rounded Book"/>
              <a:cs typeface="Gotham Rounded Book"/>
            </a:endParaRPr>
          </a:p>
          <a:p>
            <a:r>
              <a:rPr lang="en-US" sz="1800" kern="1100" spc="-50" dirty="0">
                <a:latin typeface="Gotham Rounded Book"/>
                <a:cs typeface="Gotham Rounded Book"/>
              </a:rPr>
              <a:t>Sian Williams – Subject Adviser</a:t>
            </a:r>
          </a:p>
          <a:p>
            <a:r>
              <a:rPr lang="en-US" kern="1100" spc="-50" dirty="0">
                <a:solidFill>
                  <a:srgbClr val="7030A0"/>
                </a:solidFill>
                <a:latin typeface="Gotham Rounded Book"/>
                <a:cs typeface="Gotham Rounded Boo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food@wjec.co.uk</a:t>
            </a:r>
            <a:endParaRPr lang="en-US" kern="1100" spc="-50" dirty="0">
              <a:solidFill>
                <a:srgbClr val="7030A0"/>
              </a:solidFill>
              <a:latin typeface="Gotham Rounded Book"/>
              <a:cs typeface="Gotham Rounded Book"/>
            </a:endParaRPr>
          </a:p>
          <a:p>
            <a:endParaRPr lang="en-US" sz="1800" b="1" kern="1100" spc="-50" dirty="0">
              <a:latin typeface="Gotham Rounded Book"/>
            </a:endParaRPr>
          </a:p>
          <a:p>
            <a:endParaRPr lang="en-GB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B2D0F3-57E6-51E9-3BC0-6DEA9F026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17" y="1466090"/>
            <a:ext cx="703980" cy="96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A42F43F-BA67-8380-1B6C-E4D1E2FB9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17" y="2452582"/>
            <a:ext cx="703980" cy="97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461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42827-ED76-8467-9FEE-0C75DF92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839"/>
            <a:ext cx="5076826" cy="895555"/>
          </a:xfrm>
          <a:solidFill>
            <a:srgbClr val="7030A0"/>
          </a:solidFill>
        </p:spPr>
        <p:txBody>
          <a:bodyPr/>
          <a:lstStyle/>
          <a:p>
            <a:r>
              <a:rPr lang="en-US" dirty="0"/>
              <a:t>Specification p20-22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B13259-B8CD-CEE6-31D6-4A51ED3A9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973394"/>
            <a:ext cx="5076825" cy="56655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20478-FD41-E3D5-C72D-D9C00384B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6" y="-51619"/>
            <a:ext cx="4133849" cy="4813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2C3543-7267-0B7F-453E-10FCAB1FF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826" y="4607897"/>
            <a:ext cx="4229099" cy="1895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306A69-A63B-A865-8E07-22EF10740965}"/>
              </a:ext>
            </a:extLst>
          </p:cNvPr>
          <p:cNvSpPr/>
          <p:nvPr/>
        </p:nvSpPr>
        <p:spPr>
          <a:xfrm>
            <a:off x="9496425" y="1600200"/>
            <a:ext cx="2438400" cy="23526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These are the skills and techniques needed for Level 3, building on and developing the learner’s skills from GCSE or Level 1/2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3308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0C2731A-6531-FBBA-C039-32642151F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28749"/>
            <a:ext cx="5804916" cy="51530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6A514D-3A96-3DAB-016F-35E6E3E2F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" y="11113"/>
            <a:ext cx="7724775" cy="884238"/>
          </a:xfrm>
          <a:solidFill>
            <a:srgbClr val="7030A0"/>
          </a:solidFill>
        </p:spPr>
        <p:txBody>
          <a:bodyPr/>
          <a:lstStyle/>
          <a:p>
            <a:r>
              <a:rPr lang="en-US" dirty="0"/>
              <a:t>Suggestions from open website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6C1EC-31D2-09C9-0250-8C244B5A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5352"/>
            <a:ext cx="5943600" cy="57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9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25324-614A-EB7F-4DCE-D0B895167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4625"/>
            <a:ext cx="2457450" cy="787399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dirty="0"/>
              <a:t>Text book 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0E533E-8C01-BDCB-1A4E-4FD9D17D3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16" y="1048260"/>
            <a:ext cx="3172268" cy="5466839"/>
          </a:xfr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80C67B-0707-0C3B-C46A-DBEA59DF9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003477"/>
              </p:ext>
            </p:extLst>
          </p:nvPr>
        </p:nvGraphicFramePr>
        <p:xfrm>
          <a:off x="3771900" y="2044371"/>
          <a:ext cx="8127999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950">
                  <a:extLst>
                    <a:ext uri="{9D8B030D-6E8A-4147-A177-3AD203B41FA5}">
                      <a16:colId xmlns:a16="http://schemas.microsoft.com/office/drawing/2014/main" val="15562499"/>
                    </a:ext>
                  </a:extLst>
                </a:gridCol>
                <a:gridCol w="4826000">
                  <a:extLst>
                    <a:ext uri="{9D8B030D-6E8A-4147-A177-3AD203B41FA5}">
                      <a16:colId xmlns:a16="http://schemas.microsoft.com/office/drawing/2014/main" val="3729627198"/>
                    </a:ext>
                  </a:extLst>
                </a:gridCol>
                <a:gridCol w="1797049">
                  <a:extLst>
                    <a:ext uri="{9D8B030D-6E8A-4147-A177-3AD203B41FA5}">
                      <a16:colId xmlns:a16="http://schemas.microsoft.com/office/drawing/2014/main" val="51174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Assessment Criteria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Title 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Page number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810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AC 6.1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Use of tools in the preparation of commodities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P194 - 211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549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AC 6.2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Advanced techniques in commodity preparation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P212 - 221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939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AC 6.3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Quality assurance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P222 - 233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388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AC 6.4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Advanced cooking techniques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P234 - 245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073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AC 6.5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Advanced presentation techniques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P246 - 257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185874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CD0047-BC1C-18A3-96AF-E3FF63F6145A}"/>
              </a:ext>
            </a:extLst>
          </p:cNvPr>
          <p:cNvSpPr/>
          <p:nvPr/>
        </p:nvSpPr>
        <p:spPr>
          <a:xfrm>
            <a:off x="3786187" y="5513683"/>
            <a:ext cx="4619625" cy="7143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Recipes p258 - 279</a:t>
            </a:r>
            <a:endParaRPr lang="en-GB" sz="3600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EA66E8E9-1EBC-EE99-2C3C-898E0FA85268}"/>
              </a:ext>
            </a:extLst>
          </p:cNvPr>
          <p:cNvSpPr/>
          <p:nvPr/>
        </p:nvSpPr>
        <p:spPr>
          <a:xfrm>
            <a:off x="3771900" y="174625"/>
            <a:ext cx="2828925" cy="1530350"/>
          </a:xfrm>
          <a:prstGeom prst="cloudCallout">
            <a:avLst>
              <a:gd name="adj1" fmla="val -90321"/>
              <a:gd name="adj2" fmla="val 89452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Excellent resource for the Certificate course.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307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pictures of fish&#10;&#10;Description automatically generated">
            <a:extLst>
              <a:ext uri="{FF2B5EF4-FFF2-40B4-BE49-F238E27FC236}">
                <a16:creationId xmlns:a16="http://schemas.microsoft.com/office/drawing/2014/main" id="{6EBDC788-74C9-4ACA-AE9D-7F155A2F6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8" t="7037" r="2222" b="13889"/>
          <a:stretch/>
        </p:blipFill>
        <p:spPr>
          <a:xfrm>
            <a:off x="123825" y="114301"/>
            <a:ext cx="4505326" cy="3190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0ABBFF-6EE7-5413-3B85-297DA914C1F5}"/>
              </a:ext>
            </a:extLst>
          </p:cNvPr>
          <p:cNvSpPr/>
          <p:nvPr/>
        </p:nvSpPr>
        <p:spPr>
          <a:xfrm>
            <a:off x="200025" y="2714625"/>
            <a:ext cx="1152525" cy="36195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 6.2</a:t>
            </a:r>
            <a:endParaRPr lang="en-GB" dirty="0"/>
          </a:p>
        </p:txBody>
      </p:sp>
      <p:pic>
        <p:nvPicPr>
          <p:cNvPr id="6" name="Picture 5" descr="A book with food on it&#10;&#10;Description automatically generated">
            <a:extLst>
              <a:ext uri="{FF2B5EF4-FFF2-40B4-BE49-F238E27FC236}">
                <a16:creationId xmlns:a16="http://schemas.microsoft.com/office/drawing/2014/main" id="{B4993995-8987-E251-C2B1-1745C739B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5" t="12592" r="14027" b="14445"/>
          <a:stretch/>
        </p:blipFill>
        <p:spPr>
          <a:xfrm>
            <a:off x="200026" y="3429000"/>
            <a:ext cx="4429126" cy="31903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717D18-D494-A7E9-7FE2-6CBE39F93289}"/>
              </a:ext>
            </a:extLst>
          </p:cNvPr>
          <p:cNvSpPr/>
          <p:nvPr/>
        </p:nvSpPr>
        <p:spPr>
          <a:xfrm>
            <a:off x="3724277" y="5657850"/>
            <a:ext cx="904875" cy="3429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 6.4</a:t>
            </a:r>
            <a:endParaRPr lang="en-GB" dirty="0"/>
          </a:p>
        </p:txBody>
      </p:sp>
      <p:pic>
        <p:nvPicPr>
          <p:cNvPr id="9" name="Picture 8" descr="A menu with a picture of food&#10;&#10;Description automatically generated">
            <a:extLst>
              <a:ext uri="{FF2B5EF4-FFF2-40B4-BE49-F238E27FC236}">
                <a16:creationId xmlns:a16="http://schemas.microsoft.com/office/drawing/2014/main" id="{F2E7811F-900E-4908-D55F-53DE6312E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6" t="2777" r="12500" b="7963"/>
          <a:stretch/>
        </p:blipFill>
        <p:spPr>
          <a:xfrm rot="5400000">
            <a:off x="3919536" y="1737239"/>
            <a:ext cx="5629277" cy="405764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4842A4-CF6C-311F-37F1-6A3268DD68DF}"/>
              </a:ext>
            </a:extLst>
          </p:cNvPr>
          <p:cNvSpPr/>
          <p:nvPr/>
        </p:nvSpPr>
        <p:spPr>
          <a:xfrm>
            <a:off x="5353050" y="114301"/>
            <a:ext cx="2505075" cy="62864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Recipe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5B5F8-BF05-3C3C-0A7E-72B659677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013" y="1594065"/>
            <a:ext cx="2953162" cy="213389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CAFA629-AA10-CFB9-9ECD-17B8B3EB2E60}"/>
              </a:ext>
            </a:extLst>
          </p:cNvPr>
          <p:cNvSpPr/>
          <p:nvPr/>
        </p:nvSpPr>
        <p:spPr>
          <a:xfrm>
            <a:off x="9220200" y="3766063"/>
            <a:ext cx="2667000" cy="9810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Don’t forget the skills videos on the open website/resources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3599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78BAA-B391-55F7-BD26-401C8C11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480" y="0"/>
            <a:ext cx="1673045" cy="1325563"/>
          </a:xfrm>
          <a:solidFill>
            <a:srgbClr val="7030A0"/>
          </a:solidFill>
        </p:spPr>
        <p:txBody>
          <a:bodyPr/>
          <a:lstStyle/>
          <a:p>
            <a:r>
              <a:rPr lang="en-US" dirty="0"/>
              <a:t>Books</a:t>
            </a:r>
            <a:br>
              <a:rPr lang="en-US" dirty="0"/>
            </a:b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8E65FA-A9B6-3A02-46FC-14E9C6CF2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8261" y="2837942"/>
            <a:ext cx="2829320" cy="363905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33E99-863D-105C-3C47-FEEFAD48E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696" y="790575"/>
            <a:ext cx="3052565" cy="5505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93539-C51A-2D99-7608-340CDB5B2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-104775"/>
            <a:ext cx="2762248" cy="3267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A31FFD-435F-1154-2911-9D6D492AE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296" y="-104775"/>
            <a:ext cx="1794992" cy="658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D6B4E6-A96D-A30D-B5DA-247A3EEDF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966" y="1528761"/>
            <a:ext cx="3743847" cy="48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58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CEF4-47C4-D959-6882-24CC8518E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98426"/>
            <a:ext cx="7534275" cy="711200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Build up a recipe bank/record book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422755-DEFB-86A5-4722-25C70195D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9626"/>
            <a:ext cx="9077325" cy="5781674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A280C8-8A4F-2F48-656C-D5FE4DD5BE9B}"/>
              </a:ext>
            </a:extLst>
          </p:cNvPr>
          <p:cNvSpPr/>
          <p:nvPr/>
        </p:nvSpPr>
        <p:spPr>
          <a:xfrm>
            <a:off x="9496425" y="1520826"/>
            <a:ext cx="2371725" cy="488949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You may find it useful to develop a Record Book (like a Portfolio) so that learners can keep a record of all their practical tasks – as the course develops this will be a useful reference document to remind them of the skills they have demonstrated plus photographic images of their final dishes.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016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FFEB95-BD58-DDBC-A901-8623F0D9B373}"/>
              </a:ext>
            </a:extLst>
          </p:cNvPr>
          <p:cNvSpPr/>
          <p:nvPr/>
        </p:nvSpPr>
        <p:spPr>
          <a:xfrm>
            <a:off x="0" y="410558"/>
            <a:ext cx="2608185" cy="621982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A3C609-8466-9AF4-DC9E-0693593F0D2C}"/>
              </a:ext>
            </a:extLst>
          </p:cNvPr>
          <p:cNvSpPr/>
          <p:nvPr/>
        </p:nvSpPr>
        <p:spPr>
          <a:xfrm>
            <a:off x="2694048" y="436734"/>
            <a:ext cx="3552687" cy="621982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200" b="1" dirty="0">
              <a:solidFill>
                <a:srgbClr val="7030A0"/>
              </a:solidFill>
            </a:endParaRPr>
          </a:p>
          <a:p>
            <a:r>
              <a:rPr lang="en-GB" sz="1200" b="1" dirty="0">
                <a:solidFill>
                  <a:srgbClr val="7030A0"/>
                </a:solidFill>
              </a:rPr>
              <a:t>Knife techniques: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chopping* </a:t>
            </a:r>
          </a:p>
          <a:p>
            <a:r>
              <a:rPr lang="en-GB" sz="1200" dirty="0" err="1">
                <a:solidFill>
                  <a:srgbClr val="7030A0"/>
                </a:solidFill>
              </a:rPr>
              <a:t>bâton</a:t>
            </a:r>
            <a:r>
              <a:rPr lang="en-GB" sz="1200" dirty="0">
                <a:solidFill>
                  <a:srgbClr val="7030A0"/>
                </a:solidFill>
              </a:rPr>
              <a:t>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chiffonade**  </a:t>
            </a:r>
          </a:p>
          <a:p>
            <a:r>
              <a:rPr lang="en-GB" sz="1200" dirty="0" err="1">
                <a:solidFill>
                  <a:srgbClr val="7030A0"/>
                </a:solidFill>
              </a:rPr>
              <a:t>brunoise</a:t>
            </a:r>
            <a:r>
              <a:rPr lang="en-GB" sz="1200" dirty="0">
                <a:solidFill>
                  <a:srgbClr val="7030A0"/>
                </a:solidFill>
              </a:rPr>
              <a:t>***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dicing**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julienne***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mincing***</a:t>
            </a:r>
          </a:p>
          <a:p>
            <a:r>
              <a:rPr lang="en-GB" sz="1200" dirty="0">
                <a:solidFill>
                  <a:srgbClr val="7030A0"/>
                </a:solidFill>
              </a:rPr>
              <a:t>slicing**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deboning***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deseeding**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filleting***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peeling*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segmenting***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spatchcock**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trimming*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91FDF8-CA4A-90E3-E03B-238728F1AFA1}"/>
              </a:ext>
            </a:extLst>
          </p:cNvPr>
          <p:cNvSpPr/>
          <p:nvPr/>
        </p:nvSpPr>
        <p:spPr>
          <a:xfrm>
            <a:off x="6332598" y="410557"/>
            <a:ext cx="2543021" cy="621982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>
                <a:solidFill>
                  <a:srgbClr val="7030A0"/>
                </a:solidFill>
              </a:rPr>
              <a:t>Cooking techniques: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basting*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baking**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baking blind***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blanching**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boiling*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braising**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caramelising***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chilling*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cooling*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deep fat frying***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deglazing**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dehydrating*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emulsifying***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freezing*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frying**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griddling**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grilling*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pickling**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poaching***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reduction**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roasting**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sautéing**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setting**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skimming*</a:t>
            </a:r>
          </a:p>
          <a:p>
            <a:r>
              <a:rPr lang="en-GB" sz="1200" dirty="0">
                <a:solidFill>
                  <a:srgbClr val="7030A0"/>
                </a:solidFill>
              </a:rPr>
              <a:t>steaming**</a:t>
            </a:r>
          </a:p>
          <a:p>
            <a:r>
              <a:rPr lang="en-US" sz="1200" dirty="0">
                <a:solidFill>
                  <a:srgbClr val="7030A0"/>
                </a:solidFill>
              </a:rPr>
              <a:t>stir-frying**  </a:t>
            </a:r>
          </a:p>
          <a:p>
            <a:r>
              <a:rPr lang="en-US" sz="1200" dirty="0">
                <a:solidFill>
                  <a:srgbClr val="7030A0"/>
                </a:solidFill>
              </a:rPr>
              <a:t>tempering***  </a:t>
            </a:r>
          </a:p>
          <a:p>
            <a:r>
              <a:rPr lang="en-US" sz="1200" dirty="0">
                <a:solidFill>
                  <a:srgbClr val="7030A0"/>
                </a:solidFill>
              </a:rPr>
              <a:t>toasting*  </a:t>
            </a:r>
          </a:p>
          <a:p>
            <a:r>
              <a:rPr lang="en-US" sz="1200" dirty="0">
                <a:solidFill>
                  <a:srgbClr val="7030A0"/>
                </a:solidFill>
              </a:rPr>
              <a:t>water-bath (sous-vide) **</a:t>
            </a:r>
            <a:endParaRPr lang="en-GB" sz="1200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669F7-F814-82EE-BABE-A7244E30CCBC}"/>
              </a:ext>
            </a:extLst>
          </p:cNvPr>
          <p:cNvSpPr txBox="1"/>
          <p:nvPr/>
        </p:nvSpPr>
        <p:spPr>
          <a:xfrm>
            <a:off x="497889" y="532660"/>
            <a:ext cx="245023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</a:rPr>
              <a:t>Preparation techniques:  </a:t>
            </a:r>
          </a:p>
          <a:p>
            <a:r>
              <a:rPr lang="en-US" sz="1200" dirty="0">
                <a:solidFill>
                  <a:srgbClr val="7030A0"/>
                </a:solidFill>
              </a:rPr>
              <a:t>blending*</a:t>
            </a:r>
          </a:p>
          <a:p>
            <a:r>
              <a:rPr lang="en-US" sz="1200" dirty="0">
                <a:solidFill>
                  <a:srgbClr val="7030A0"/>
                </a:solidFill>
              </a:rPr>
              <a:t>beating* </a:t>
            </a:r>
          </a:p>
          <a:p>
            <a:r>
              <a:rPr lang="en-US" sz="1200" dirty="0">
                <a:solidFill>
                  <a:srgbClr val="7030A0"/>
                </a:solidFill>
              </a:rPr>
              <a:t>creaming**  </a:t>
            </a:r>
          </a:p>
          <a:p>
            <a:r>
              <a:rPr lang="en-US" sz="1200" dirty="0">
                <a:solidFill>
                  <a:srgbClr val="7030A0"/>
                </a:solidFill>
              </a:rPr>
              <a:t>crimping*** </a:t>
            </a:r>
          </a:p>
          <a:p>
            <a:r>
              <a:rPr lang="en-US" sz="1200" dirty="0">
                <a:solidFill>
                  <a:srgbClr val="7030A0"/>
                </a:solidFill>
              </a:rPr>
              <a:t>dehydrating**  </a:t>
            </a:r>
          </a:p>
          <a:p>
            <a:r>
              <a:rPr lang="en-US" sz="1200" dirty="0">
                <a:solidFill>
                  <a:srgbClr val="7030A0"/>
                </a:solidFill>
              </a:rPr>
              <a:t>folding**</a:t>
            </a:r>
          </a:p>
          <a:p>
            <a:r>
              <a:rPr lang="en-GB" sz="1200" dirty="0">
                <a:solidFill>
                  <a:srgbClr val="7030A0"/>
                </a:solidFill>
              </a:rPr>
              <a:t>Grating*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hydrating 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juicing*</a:t>
            </a:r>
          </a:p>
          <a:p>
            <a:r>
              <a:rPr lang="en-GB" sz="1200" dirty="0">
                <a:solidFill>
                  <a:srgbClr val="7030A0"/>
                </a:solidFill>
              </a:rPr>
              <a:t>kneading**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laminating (pastry )***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marinating*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mashing 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measuring**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melting*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melting using </a:t>
            </a:r>
            <a:r>
              <a:rPr lang="en-GB" sz="1200" dirty="0" err="1">
                <a:solidFill>
                  <a:srgbClr val="7030A0"/>
                </a:solidFill>
              </a:rPr>
              <a:t>bain</a:t>
            </a:r>
            <a:r>
              <a:rPr lang="en-GB" sz="1200" dirty="0">
                <a:solidFill>
                  <a:srgbClr val="7030A0"/>
                </a:solidFill>
              </a:rPr>
              <a:t> -</a:t>
            </a:r>
            <a:r>
              <a:rPr lang="en-GB" sz="1200" dirty="0" err="1">
                <a:solidFill>
                  <a:srgbClr val="7030A0"/>
                </a:solidFill>
              </a:rPr>
              <a:t>marie</a:t>
            </a:r>
            <a:r>
              <a:rPr lang="en-GB" sz="1200" dirty="0">
                <a:solidFill>
                  <a:srgbClr val="7030A0"/>
                </a:solidFill>
              </a:rPr>
              <a:t>***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mixing**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piping***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proving*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puréeing**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rub-in**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rolling 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shaping***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shredding*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sieving*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skinning**</a:t>
            </a:r>
          </a:p>
          <a:p>
            <a:r>
              <a:rPr lang="en-GB" sz="1200" dirty="0">
                <a:solidFill>
                  <a:srgbClr val="7030A0"/>
                </a:solidFill>
              </a:rPr>
              <a:t>tenderising 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toasting(nuts/seeds) 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unmoulding***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weighing**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whisking(aeration)***  </a:t>
            </a:r>
          </a:p>
          <a:p>
            <a:r>
              <a:rPr lang="en-GB" sz="1200" dirty="0">
                <a:solidFill>
                  <a:srgbClr val="7030A0"/>
                </a:solidFill>
              </a:rPr>
              <a:t>zesting*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957477-9A03-46A3-00B1-26FABC8C937B}"/>
              </a:ext>
            </a:extLst>
          </p:cNvPr>
          <p:cNvSpPr/>
          <p:nvPr/>
        </p:nvSpPr>
        <p:spPr>
          <a:xfrm>
            <a:off x="2799487" y="532660"/>
            <a:ext cx="3266982" cy="257452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The preparation and cooking techniques are </a:t>
            </a:r>
            <a:r>
              <a:rPr lang="en-US" sz="1600" dirty="0" err="1"/>
              <a:t>categorised</a:t>
            </a:r>
            <a:r>
              <a:rPr lang="en-US" sz="1600" dirty="0"/>
              <a:t> as follows:</a:t>
            </a:r>
          </a:p>
          <a:p>
            <a:pPr algn="ctr"/>
            <a:r>
              <a:rPr lang="en-US" sz="1600" dirty="0"/>
              <a:t> Low* Medium** High***</a:t>
            </a:r>
          </a:p>
          <a:p>
            <a:pPr algn="ctr"/>
            <a:r>
              <a:rPr lang="en-US" sz="1600" dirty="0"/>
              <a:t> Ready-made/prepared components used in the preparation and cooking of dishes are all classed as </a:t>
            </a:r>
            <a:r>
              <a:rPr lang="en-US" sz="1600" b="1" i="1" dirty="0"/>
              <a:t>basic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690-8F1D-6337-D4B5-1FFE1790F9B6}"/>
              </a:ext>
            </a:extLst>
          </p:cNvPr>
          <p:cNvSpPr/>
          <p:nvPr/>
        </p:nvSpPr>
        <p:spPr>
          <a:xfrm>
            <a:off x="9172575" y="1581150"/>
            <a:ext cx="2619375" cy="465772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REMEMBER:</a:t>
            </a:r>
          </a:p>
          <a:p>
            <a:pPr algn="ctr"/>
            <a:r>
              <a:rPr lang="en-US" sz="1800" dirty="0"/>
              <a:t>In order for a dish to be considered HIGH SKILL, not only should the skills demonstrated reflect the high skill criteria, but the practical work should also be conducted in a HIGHLY SKILLED manner.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56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f98b4f-ba65-4a7d-9a34-48b23de556cb" xsi:nil="true"/>
    <k48d8005054a4dd09ad49b7c837f0781 xmlns="36f98b4f-ba65-4a7d-9a34-48b23de556cb">
      <Terms xmlns="http://schemas.microsoft.com/office/infopath/2007/PartnerControls"/>
    </k48d8005054a4dd09ad49b7c837f0781>
    <aa87a6a0bdfe4bfb97a25745bc8270e2 xmlns="36f98b4f-ba65-4a7d-9a34-48b23de556cb">
      <Terms xmlns="http://schemas.microsoft.com/office/infopath/2007/PartnerControls"/>
    </aa87a6a0bdfe4bfb97a25745bc8270e2>
    <WJEC_x0020_Subject_x0020_Code xmlns="07b9bb9f-93d7-4a9d-9e48-363b5c999e88" xsi:nil="true"/>
    <WJEC_x0020_Available_x0020_Online xmlns="07b9bb9f-93d7-4a9d-9e48-363b5c999e88">false</WJEC_x0020_Available_x0020_Online>
    <WJEC_x0020_Secured_x0020_Scheduling_x0020_End_x0020_Date xmlns="07b9bb9f-93d7-4a9d-9e48-363b5c999e88" xsi:nil="true"/>
    <RoutingRuleDescription xmlns="http://schemas.microsoft.com/sharepoint/v3" xsi:nil="true"/>
    <PublishingExpirationDate xmlns="http://schemas.microsoft.com/sharepoint/v3" xsi:nil="true"/>
    <PublishingStartDate xmlns="http://schemas.microsoft.com/sharepoint/v3" xsi:nil="true"/>
    <WJEC_x0020_Language xmlns="07b9bb9f-93d7-4a9d-9e48-363b5c999e88">
      <Value>English</Value>
    </WJEC_x0020_Language>
    <WJEC_x0020_Secure_x0020_Scheduling_x0020_Start_x0020_Date xmlns="07b9bb9f-93d7-4a9d-9e48-363b5c999e8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nternal Assessment Form" ma:contentTypeID="0x0101005EE6F60F7FD1F54F8254869BFB0784AA0020879ED2A6C4B541A5BBE15202BD7708" ma:contentTypeVersion="68" ma:contentTypeDescription="" ma:contentTypeScope="" ma:versionID="8a98089d7c38336eee618f03fde270c0">
  <xsd:schema xmlns:xsd="http://www.w3.org/2001/XMLSchema" xmlns:xs="http://www.w3.org/2001/XMLSchema" xmlns:p="http://schemas.microsoft.com/office/2006/metadata/properties" xmlns:ns1="http://schemas.microsoft.com/sharepoint/v3" xmlns:ns3="36f98b4f-ba65-4a7d-9a34-48b23de556cb" xmlns:ns4="07b9bb9f-93d7-4a9d-9e48-363b5c999e88" targetNamespace="http://schemas.microsoft.com/office/2006/metadata/properties" ma:root="true" ma:fieldsID="95ec997ce0c6f4974ff577bf4e70ba0b" ns1:_="" ns3:_="" ns4:_="">
    <xsd:import namespace="http://schemas.microsoft.com/sharepoint/v3"/>
    <xsd:import namespace="36f98b4f-ba65-4a7d-9a34-48b23de556cb"/>
    <xsd:import namespace="07b9bb9f-93d7-4a9d-9e48-363b5c999e88"/>
    <xsd:element name="properties">
      <xsd:complexType>
        <xsd:sequence>
          <xsd:element name="documentManagement">
            <xsd:complexType>
              <xsd:all>
                <xsd:element ref="ns1:RoutingRuleDescription" minOccurs="0"/>
                <xsd:element ref="ns4:WJEC_x0020_Subject_x0020_Code" minOccurs="0"/>
                <xsd:element ref="ns4:WJEC_x0020_Language" minOccurs="0"/>
                <xsd:element ref="ns4:WJEC_x0020_Available_x0020_Online" minOccurs="0"/>
                <xsd:element ref="ns1:PublishingStartDate" minOccurs="0"/>
                <xsd:element ref="ns1:PublishingExpirationDate" minOccurs="0"/>
                <xsd:element ref="ns4:WJEC_x0020_Secure_x0020_Scheduling_x0020_Start_x0020_Date" minOccurs="0"/>
                <xsd:element ref="ns4:WJEC_x0020_Secured_x0020_Scheduling_x0020_End_x0020_Date" minOccurs="0"/>
                <xsd:element ref="ns3:k48d8005054a4dd09ad49b7c837f0781" minOccurs="0"/>
                <xsd:element ref="ns3:aa87a6a0bdfe4bfb97a25745bc8270e2" minOccurs="0"/>
                <xsd:element ref="ns3:TaxCatchAll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3" nillable="true" ma:displayName="Description3" ma:description="can't delete this column" ma:internalName="RoutingRuleDescription" ma:readOnly="false">
      <xsd:simpleType>
        <xsd:restriction base="dms:Text">
          <xsd:maxLength value="255"/>
        </xsd:restriction>
      </xsd:simpleType>
    </xsd:element>
    <xsd:element name="PublishingStartDate" ma:index="8" nillable="true" ma:displayName="Scheduling Start Date" ma:description="" ma:internalName="PublishingStartDate" ma:readOnly="fals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98b4f-ba65-4a7d-9a34-48b23de556cb" elementFormDefault="qualified">
    <xsd:import namespace="http://schemas.microsoft.com/office/2006/documentManagement/types"/>
    <xsd:import namespace="http://schemas.microsoft.com/office/infopath/2007/PartnerControls"/>
    <xsd:element name="k48d8005054a4dd09ad49b7c837f0781" ma:index="15" nillable="true" ma:taxonomy="true" ma:internalName="k48d8005054a4dd09ad49b7c837f0781" ma:taxonomyFieldName="WJEC_x0020_Audiences" ma:displayName="WJEC Audiences" ma:readOnly="false" ma:fieldId="{448d8005-054a-4dd0-9ad4-9b7c837f0781}" ma:taxonomyMulti="true" ma:sspId="fd004107-dac0-45af-83fb-11757b2c8399" ma:termSetId="166b6179-d2c6-4c70-a6b7-272e06564e8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a87a6a0bdfe4bfb97a25745bc8270e2" ma:index="16" nillable="true" ma:taxonomy="true" ma:internalName="aa87a6a0bdfe4bfb97a25745bc8270e2" ma:taxonomyFieldName="WJEC_x0020_Department" ma:displayName="WJEC Department" ma:readOnly="false" ma:fieldId="{aa87a6a0-bdfe-4bfb-97a2-5745bc8270e2}" ma:taxonomyMulti="true" ma:sspId="fd004107-dac0-45af-83fb-11757b2c8399" ma:termSetId="0c9e301d-bcca-45db-a9e6-62eca92a187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description="" ma:hidden="true" ma:list="{3317158d-5997-432d-8f64-ed5253ed3d4a}" ma:internalName="TaxCatchAll" ma:readOnly="false" ma:showField="CatchAllData" ma:web="36f98b4f-ba65-4a7d-9a34-48b23de556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8" nillable="true" ma:displayName="Taxonomy Catch All Column1" ma:description="" ma:hidden="true" ma:list="{3317158d-5997-432d-8f64-ed5253ed3d4a}" ma:internalName="TaxCatchAllLabel" ma:readOnly="true" ma:showField="CatchAllDataLabel" ma:web="36f98b4f-ba65-4a7d-9a34-48b23de556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b9bb9f-93d7-4a9d-9e48-363b5c999e88" elementFormDefault="qualified">
    <xsd:import namespace="http://schemas.microsoft.com/office/2006/documentManagement/types"/>
    <xsd:import namespace="http://schemas.microsoft.com/office/infopath/2007/PartnerControls"/>
    <xsd:element name="WJEC_x0020_Subject_x0020_Code" ma:index="5" nillable="true" ma:displayName="WJEC Subject Code" ma:internalName="WJEC_x0020_Subject_x0020_Code" ma:readOnly="false">
      <xsd:simpleType>
        <xsd:restriction base="dms:Text">
          <xsd:maxLength value="64"/>
        </xsd:restriction>
      </xsd:simpleType>
    </xsd:element>
    <xsd:element name="WJEC_x0020_Language" ma:index="6" nillable="true" ma:displayName="WJEC Language" ma:default="English" ma:internalName="WJEC_x0020_Languag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glish"/>
                    <xsd:enumeration value="Welsh"/>
                  </xsd:restriction>
                </xsd:simpleType>
              </xsd:element>
            </xsd:sequence>
          </xsd:extension>
        </xsd:complexContent>
      </xsd:complexType>
    </xsd:element>
    <xsd:element name="WJEC_x0020_Available_x0020_Online" ma:index="7" nillable="true" ma:displayName="WJEC Available Online" ma:default="0" ma:internalName="WJEC_x0020_Available_x0020_Online" ma:readOnly="false">
      <xsd:simpleType>
        <xsd:restriction base="dms:Boolean"/>
      </xsd:simpleType>
    </xsd:element>
    <xsd:element name="WJEC_x0020_Secure_x0020_Scheduling_x0020_Start_x0020_Date" ma:index="10" nillable="true" ma:displayName="WJEC Secure Scheduling Start Date" ma:format="DateTime" ma:internalName="WJEC_x0020_Secure_x0020_Scheduling_x0020_Start_x0020_Date" ma:readOnly="false">
      <xsd:simpleType>
        <xsd:restriction base="dms:DateTime"/>
      </xsd:simpleType>
    </xsd:element>
    <xsd:element name="WJEC_x0020_Secured_x0020_Scheduling_x0020_End_x0020_Date" ma:index="11" nillable="true" ma:displayName="WJEC Secure Scheduling End Date" ma:format="DateTime" ma:internalName="WJEC_x0020_Secured_x0020_Scheduling_x0020_End_x0020_Date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2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566087-9FA9-4DEF-9B69-3E41D95E931E}">
  <ds:schemaRefs>
    <ds:schemaRef ds:uri="http://schemas.microsoft.com/office/infopath/2007/PartnerControls"/>
    <ds:schemaRef ds:uri="http://purl.org/dc/terms/"/>
    <ds:schemaRef ds:uri="36f98b4f-ba65-4a7d-9a34-48b23de556cb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07b9bb9f-93d7-4a9d-9e48-363b5c999e88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0B10D09-7438-4A7E-BE77-36705B2802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6f98b4f-ba65-4a7d-9a34-48b23de556cb"/>
    <ds:schemaRef ds:uri="07b9bb9f-93d7-4a9d-9e48-363b5c999e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526204-C1F3-4409-A6E7-E5C76AC995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1109</Words>
  <Application>Microsoft Office PowerPoint</Application>
  <PresentationFormat>Widescreen</PresentationFormat>
  <Paragraphs>199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LEVEL 3 FOOD SCIENCE &amp; NUTRITION PRACTICAL SKILLS </vt:lpstr>
      <vt:lpstr>PowerPoint Presentation</vt:lpstr>
      <vt:lpstr>Specification p20-22</vt:lpstr>
      <vt:lpstr>Suggestions from open website</vt:lpstr>
      <vt:lpstr>Text book </vt:lpstr>
      <vt:lpstr>PowerPoint Presentation</vt:lpstr>
      <vt:lpstr>Books </vt:lpstr>
      <vt:lpstr>Build up a recipe bank/record 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Suggestions…</vt:lpstr>
      <vt:lpstr>The College brief</vt:lpstr>
      <vt:lpstr>Spa brief</vt:lpstr>
      <vt:lpstr>Children’s menu</vt:lpstr>
      <vt:lpstr>Diolch/Thank you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Molins, Diana</dc:creator>
  <cp:lastModifiedBy>Edwards, Gemma</cp:lastModifiedBy>
  <cp:revision>15</cp:revision>
  <dcterms:created xsi:type="dcterms:W3CDTF">2021-05-12T07:49:02Z</dcterms:created>
  <dcterms:modified xsi:type="dcterms:W3CDTF">2024-04-15T10:38:16Z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0x0101005EE6F60F7FD1F54F8254869BFB0784AA0020879ED2A6C4B541A5BBE15202BD7708</vt:lpwstr>
  </property>
  <property fmtid="{D5CDD505-2E9C-101B-9397-08002B2CF9AE}" pid="3" name="MediaServiceImageTags">
    <vt:lpwstr/>
  </property>
  <property fmtid="{D5CDD505-2E9C-101B-9397-08002B2CF9AE}" pid="4" name="Order">
    <vt:lpwstr>674300.000000000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WJEC_x0020_Audiences">
    <vt:lpwstr/>
  </property>
  <property fmtid="{D5CDD505-2E9C-101B-9397-08002B2CF9AE}" pid="12" name="WJEC_x0020_Department">
    <vt:lpwstr/>
  </property>
  <property fmtid="{D5CDD505-2E9C-101B-9397-08002B2CF9AE}" pid="13" name="lcf76f155ced4ddcb4097134ff3c332f">
    <vt:lpwstr/>
  </property>
  <property fmtid="{D5CDD505-2E9C-101B-9397-08002B2CF9AE}" pid="14" name="WJEC Audiences">
    <vt:lpwstr/>
  </property>
  <property fmtid="{D5CDD505-2E9C-101B-9397-08002B2CF9AE}" pid="15" name="WJEC Department">
    <vt:lpwstr/>
  </property>
</Properties>
</file>