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sldIdLst>
    <p:sldId id="378" r:id="rId5"/>
    <p:sldId id="374" r:id="rId6"/>
    <p:sldId id="375" r:id="rId7"/>
    <p:sldId id="376" r:id="rId8"/>
    <p:sldId id="377" r:id="rId9"/>
    <p:sldId id="367" r:id="rId10"/>
    <p:sldId id="368" r:id="rId11"/>
    <p:sldId id="380" r:id="rId12"/>
    <p:sldId id="369" r:id="rId13"/>
    <p:sldId id="370" r:id="rId14"/>
    <p:sldId id="371" r:id="rId15"/>
    <p:sldId id="372" r:id="rId16"/>
    <p:sldId id="359" r:id="rId17"/>
    <p:sldId id="295" r:id="rId18"/>
    <p:sldId id="381" r:id="rId19"/>
    <p:sldId id="349" r:id="rId20"/>
    <p:sldId id="382" r:id="rId21"/>
    <p:sldId id="300" r:id="rId22"/>
    <p:sldId id="364" r:id="rId23"/>
    <p:sldId id="350" r:id="rId24"/>
    <p:sldId id="351" r:id="rId25"/>
    <p:sldId id="352" r:id="rId26"/>
    <p:sldId id="383" r:id="rId27"/>
    <p:sldId id="389" r:id="rId28"/>
    <p:sldId id="384" r:id="rId29"/>
    <p:sldId id="385" r:id="rId30"/>
    <p:sldId id="388" r:id="rId31"/>
    <p:sldId id="387" r:id="rId32"/>
    <p:sldId id="386" r:id="rId33"/>
    <p:sldId id="390" r:id="rId34"/>
    <p:sldId id="391" r:id="rId35"/>
    <p:sldId id="392" r:id="rId36"/>
    <p:sldId id="393" r:id="rId37"/>
    <p:sldId id="394" r:id="rId38"/>
    <p:sldId id="395" r:id="rId39"/>
    <p:sldId id="396" r:id="rId40"/>
    <p:sldId id="397" r:id="rId41"/>
    <p:sldId id="398" r:id="rId42"/>
    <p:sldId id="399" r:id="rId43"/>
    <p:sldId id="400" r:id="rId44"/>
    <p:sldId id="326" r:id="rId45"/>
    <p:sldId id="327" r:id="rId46"/>
    <p:sldId id="379" r:id="rId47"/>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306"/>
    <a:srgbClr val="DF3C06"/>
    <a:srgbClr val="5A5A59"/>
    <a:srgbClr val="F7B385"/>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30" autoAdjust="0"/>
    <p:restoredTop sz="94660"/>
  </p:normalViewPr>
  <p:slideViewPr>
    <p:cSldViewPr snapToGrid="0" snapToObjects="1">
      <p:cViewPr varScale="1">
        <p:scale>
          <a:sx n="111" d="100"/>
          <a:sy n="111" d="100"/>
        </p:scale>
        <p:origin x="-19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BE6ADBB-7A80-448B-9487-C8AE715F4C34}" type="datetimeFigureOut">
              <a:rPr lang="en-GB" smtClean="0"/>
              <a:pPr/>
              <a:t>20/07/2017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76AC5D0-B2D2-4C22-9DF2-E7D43BD61CAB}" type="slidenum">
              <a:rPr lang="en-GB" smtClean="0"/>
              <a:pPr/>
              <a:t>‹#›</a:t>
            </a:fld>
            <a:endParaRPr lang="en-GB"/>
          </a:p>
        </p:txBody>
      </p:sp>
    </p:spTree>
    <p:extLst>
      <p:ext uri="{BB962C8B-B14F-4D97-AF65-F5344CB8AC3E}">
        <p14:creationId xmlns:p14="http://schemas.microsoft.com/office/powerpoint/2010/main" val="411885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BF64F25-C7F6-4E11-8B8C-CCA7BD6D9214}" type="slidenum">
              <a:rPr lang="en-GB" smtClean="0"/>
              <a:pPr/>
              <a:t>1</a:t>
            </a:fld>
            <a:endParaRPr lang="en-GB" dirty="0"/>
          </a:p>
        </p:txBody>
      </p:sp>
    </p:spTree>
    <p:extLst>
      <p:ext uri="{BB962C8B-B14F-4D97-AF65-F5344CB8AC3E}">
        <p14:creationId xmlns:p14="http://schemas.microsoft.com/office/powerpoint/2010/main" val="247248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6AC5D0-B2D2-4C22-9DF2-E7D43BD61CAB}" type="slidenum">
              <a:rPr lang="en-GB" smtClean="0"/>
              <a:pPr/>
              <a:t>12</a:t>
            </a:fld>
            <a:endParaRPr lang="en-GB"/>
          </a:p>
        </p:txBody>
      </p:sp>
    </p:spTree>
    <p:extLst>
      <p:ext uri="{BB962C8B-B14F-4D97-AF65-F5344CB8AC3E}">
        <p14:creationId xmlns:p14="http://schemas.microsoft.com/office/powerpoint/2010/main" val="411963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BF64F25-C7F6-4E11-8B8C-CCA7BD6D9214}" type="slidenum">
              <a:rPr lang="en-GB" smtClean="0"/>
              <a:pPr/>
              <a:t>43</a:t>
            </a:fld>
            <a:endParaRPr lang="en-GB"/>
          </a:p>
        </p:txBody>
      </p:sp>
    </p:spTree>
    <p:extLst>
      <p:ext uri="{BB962C8B-B14F-4D97-AF65-F5344CB8AC3E}">
        <p14:creationId xmlns:p14="http://schemas.microsoft.com/office/powerpoint/2010/main" val="2472485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Corbis-42-53088181_bandw.jpg"/>
          <p:cNvPicPr preferRelativeResize="0">
            <a:picLocks/>
          </p:cNvPicPr>
          <p:nvPr userDrawn="1"/>
        </p:nvPicPr>
        <p:blipFill rotWithShape="1">
          <a:blip r:embed="rId2" r:link="rId3" cstate="email">
            <a:extLst>
              <a:ext uri="{28A0092B-C50C-407E-A947-70E740481C1C}">
                <a14:useLocalDpi xmlns:a14="http://schemas.microsoft.com/office/drawing/2010/main"/>
              </a:ext>
            </a:extLst>
          </a:blip>
          <a:srcRect l="331" t="9973" r="-331" b="4013"/>
          <a:stretch/>
        </p:blipFill>
        <p:spPr>
          <a:xfrm>
            <a:off x="5525038" y="2485776"/>
            <a:ext cx="3261600" cy="2805414"/>
          </a:xfrm>
          <a:prstGeom prst="rect">
            <a:avLst/>
          </a:prstGeom>
        </p:spPr>
      </p:pic>
      <p:sp>
        <p:nvSpPr>
          <p:cNvPr id="16"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p:txBody>
      </p:sp>
      <p:sp>
        <p:nvSpPr>
          <p:cNvPr id="18" name="Text Placeholder 17"/>
          <p:cNvSpPr>
            <a:spLocks noGrp="1"/>
          </p:cNvSpPr>
          <p:nvPr>
            <p:ph type="body" sz="quarter" idx="15" hasCustomPrompt="1"/>
          </p:nvPr>
        </p:nvSpPr>
        <p:spPr>
          <a:xfrm>
            <a:off x="487363" y="2486025"/>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smtClean="0">
                <a:solidFill>
                  <a:srgbClr val="5A5A59"/>
                </a:solidFill>
                <a:latin typeface="Bliss-Light"/>
                <a:cs typeface="Bliss-Light"/>
              </a:rPr>
              <a:t>Invellab</a:t>
            </a:r>
            <a:r>
              <a:rPr lang="en-GB" baseline="30000" dirty="0" smtClean="0">
                <a:solidFill>
                  <a:srgbClr val="5A5A59"/>
                </a:solidFill>
                <a:latin typeface="Bliss-Light"/>
                <a:cs typeface="Bliss-Light"/>
              </a:rPr>
              <a:t> id </a:t>
            </a:r>
            <a:r>
              <a:rPr lang="en-GB" baseline="30000" dirty="0" err="1" smtClean="0">
                <a:solidFill>
                  <a:srgbClr val="5A5A59"/>
                </a:solidFill>
                <a:latin typeface="Bliss-Light"/>
                <a:cs typeface="Bliss-Light"/>
              </a:rPr>
              <a:t>quiberumqui</a:t>
            </a:r>
            <a:r>
              <a:rPr lang="en-GB" baseline="30000" dirty="0" smtClean="0">
                <a:solidFill>
                  <a:srgbClr val="5A5A59"/>
                </a:solidFill>
                <a:latin typeface="Bliss-Light"/>
                <a:cs typeface="Bliss-Light"/>
              </a:rPr>
              <a:t> non </a:t>
            </a:r>
            <a:r>
              <a:rPr lang="en-GB" baseline="30000" dirty="0" err="1" smtClean="0">
                <a:solidFill>
                  <a:srgbClr val="5A5A59"/>
                </a:solidFill>
                <a:latin typeface="Bliss-Light"/>
                <a:cs typeface="Bliss-Light"/>
              </a:rPr>
              <a:t>rerovit</a:t>
            </a:r>
            <a:r>
              <a:rPr lang="en-GB" baseline="30000" dirty="0" smtClean="0">
                <a:solidFill>
                  <a:srgbClr val="5A5A59"/>
                </a:solidFill>
                <a:latin typeface="Bliss-Light"/>
                <a:cs typeface="Bliss-Light"/>
              </a:rPr>
              <a:t> era </a:t>
            </a:r>
            <a:r>
              <a:rPr lang="en-GB" baseline="30000" dirty="0" err="1" smtClean="0">
                <a:solidFill>
                  <a:srgbClr val="5A5A59"/>
                </a:solidFill>
                <a:latin typeface="Bliss-Light"/>
                <a:cs typeface="Bliss-Light"/>
              </a:rPr>
              <a:t>consequunt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accabor</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epelicabo</a:t>
            </a:r>
            <a:r>
              <a:rPr lang="en-GB" baseline="30000" dirty="0" smtClean="0">
                <a:solidFill>
                  <a:srgbClr val="5A5A59"/>
                </a:solidFill>
                <a:latin typeface="Bliss-Light"/>
                <a:cs typeface="Bliss-Light"/>
              </a:rPr>
              <a:t>. Nam, id ex </a:t>
            </a:r>
            <a:r>
              <a:rPr lang="en-GB" baseline="30000" dirty="0" err="1" smtClean="0">
                <a:solidFill>
                  <a:srgbClr val="5A5A59"/>
                </a:solidFill>
                <a:latin typeface="Bliss-Light"/>
                <a:cs typeface="Bliss-Light"/>
              </a:rPr>
              <a:t>enis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alis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doluptas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sunt</a:t>
            </a:r>
            <a:r>
              <a:rPr lang="en-GB" baseline="30000" dirty="0" smtClean="0">
                <a:solidFill>
                  <a:srgbClr val="5A5A59"/>
                </a:solidFill>
                <a:latin typeface="Bliss-Light"/>
                <a:cs typeface="Bliss-Light"/>
              </a:rPr>
              <a:t> pa non </a:t>
            </a:r>
            <a:r>
              <a:rPr lang="en-GB" baseline="30000" dirty="0" err="1" smtClean="0">
                <a:solidFill>
                  <a:srgbClr val="5A5A59"/>
                </a:solidFill>
                <a:latin typeface="Bliss-Light"/>
                <a:cs typeface="Bliss-Light"/>
              </a:rPr>
              <a:t>plaudam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rateseque</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oditibusae</a:t>
            </a:r>
            <a:r>
              <a:rPr lang="en-GB" baseline="30000" dirty="0" smtClean="0">
                <a:solidFill>
                  <a:srgbClr val="5A5A59"/>
                </a:solidFill>
                <a:latin typeface="Bliss-Light"/>
                <a:cs typeface="Bliss-Light"/>
              </a:rPr>
              <a:t> is </a:t>
            </a:r>
            <a:r>
              <a:rPr lang="en-GB" baseline="30000" dirty="0" err="1" smtClean="0">
                <a:solidFill>
                  <a:srgbClr val="5A5A59"/>
                </a:solidFill>
                <a:latin typeface="Bliss-Light"/>
                <a:cs typeface="Bliss-Light"/>
              </a:rPr>
              <a:t>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eturem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ea</a:t>
            </a:r>
            <a:r>
              <a:rPr lang="en-GB" baseline="30000" dirty="0" smtClean="0">
                <a:solidFill>
                  <a:srgbClr val="5A5A59"/>
                </a:solidFill>
                <a:latin typeface="Bliss-Light"/>
                <a:cs typeface="Bliss-Light"/>
              </a:rPr>
              <a:t> dent </a:t>
            </a:r>
            <a:r>
              <a:rPr lang="en-GB" baseline="30000" dirty="0" err="1" smtClean="0">
                <a:solidFill>
                  <a:srgbClr val="5A5A59"/>
                </a:solidFill>
                <a:latin typeface="Bliss-Light"/>
                <a:cs typeface="Bliss-Light"/>
              </a:rPr>
              <a:t>est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esed</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modis</a:t>
            </a:r>
            <a:r>
              <a:rPr lang="en-GB" baseline="30000" dirty="0" smtClean="0">
                <a:solidFill>
                  <a:srgbClr val="5A5A59"/>
                </a:solidFill>
                <a:latin typeface="Bliss-Light"/>
                <a:cs typeface="Bliss-Light"/>
              </a:rPr>
              <a:t> quam, quam, id </a:t>
            </a:r>
            <a:r>
              <a:rPr lang="en-GB" baseline="30000" dirty="0" err="1" smtClean="0">
                <a:solidFill>
                  <a:srgbClr val="5A5A59"/>
                </a:solidFill>
                <a:latin typeface="Bliss-Light"/>
                <a:cs typeface="Bliss-Light"/>
              </a:rPr>
              <a:t>modit</a:t>
            </a:r>
            <a:r>
              <a:rPr lang="en-GB" baseline="30000" dirty="0" smtClean="0">
                <a:solidFill>
                  <a:srgbClr val="5A5A59"/>
                </a:solidFill>
                <a:latin typeface="Bliss-Light"/>
                <a:cs typeface="Bliss-Light"/>
              </a:rPr>
              <a:t> mi, </a:t>
            </a:r>
            <a:r>
              <a:rPr lang="en-GB" baseline="30000" dirty="0" err="1" smtClean="0">
                <a:solidFill>
                  <a:srgbClr val="5A5A59"/>
                </a:solidFill>
                <a:latin typeface="Bliss-Light"/>
                <a:cs typeface="Bliss-Light"/>
              </a:rPr>
              <a:t>omnit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accusci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magnatur</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solum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int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ullandi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oreium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eos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que</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veligenim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reperatio</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doluptatem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voluptam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comnim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fugitat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iorecup</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tincti</a:t>
            </a:r>
            <a:r>
              <a:rPr lang="en-GB" baseline="30000" dirty="0" smtClean="0">
                <a:solidFill>
                  <a:srgbClr val="5A5A59"/>
                </a:solidFill>
                <a:latin typeface="Bliss-Light"/>
                <a:cs typeface="Bliss-Light"/>
              </a:rPr>
              <a:t>. </a:t>
            </a:r>
          </a:p>
          <a:p>
            <a:pPr lvl="0"/>
            <a:endParaRPr lang="en-GB" dirty="0"/>
          </a:p>
        </p:txBody>
      </p:sp>
    </p:spTree>
    <p:extLst>
      <p:ext uri="{BB962C8B-B14F-4D97-AF65-F5344CB8AC3E}">
        <p14:creationId xmlns:p14="http://schemas.microsoft.com/office/powerpoint/2010/main" val="364949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154597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479107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smtClean="0">
              <a:solidFill>
                <a:srgbClr val="5A5A59"/>
              </a:solidFill>
              <a:latin typeface="Bliss-Light"/>
              <a:cs typeface="Bliss-Light"/>
            </a:endParaRPr>
          </a:p>
          <a:p>
            <a:pPr>
              <a:lnSpc>
                <a:spcPct val="150000"/>
              </a:lnSpc>
            </a:pPr>
            <a:r>
              <a:rPr lang="en-GB" i="1" baseline="30000" dirty="0" smtClean="0">
                <a:solidFill>
                  <a:srgbClr val="5A5A59"/>
                </a:solidFill>
                <a:latin typeface="Bliss-Light"/>
                <a:cs typeface="Bliss-Light"/>
              </a:rPr>
              <a:t>“</a:t>
            </a:r>
            <a:r>
              <a:rPr lang="en-GB" i="1" baseline="30000" dirty="0" err="1" smtClean="0">
                <a:solidFill>
                  <a:srgbClr val="5A5A59"/>
                </a:solidFill>
                <a:latin typeface="Bliss-Light"/>
                <a:cs typeface="Bliss-Light"/>
              </a:rPr>
              <a:t>Lorem</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ipsum</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dolor</a:t>
            </a:r>
            <a:r>
              <a:rPr lang="en-GB" i="1" baseline="30000" dirty="0" smtClean="0">
                <a:solidFill>
                  <a:srgbClr val="5A5A59"/>
                </a:solidFill>
                <a:latin typeface="Bliss-Light"/>
                <a:cs typeface="Bliss-Light"/>
              </a:rPr>
              <a:t> sit </a:t>
            </a:r>
            <a:r>
              <a:rPr lang="en-GB" i="1" baseline="30000" dirty="0" err="1" smtClean="0">
                <a:solidFill>
                  <a:srgbClr val="5A5A59"/>
                </a:solidFill>
                <a:latin typeface="Bliss-Light"/>
                <a:cs typeface="Bliss-Light"/>
              </a:rPr>
              <a:t>amet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consectetuer</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adipiscing</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elit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Aenean</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commodo</a:t>
            </a:r>
            <a:r>
              <a:rPr lang="en-GB" i="1" baseline="30000" dirty="0" smtClean="0">
                <a:solidFill>
                  <a:srgbClr val="5A5A59"/>
                </a:solidFill>
                <a:latin typeface="Bliss-Light"/>
                <a:cs typeface="Bliss-Light"/>
              </a:rPr>
              <a:t> ligula </a:t>
            </a:r>
            <a:r>
              <a:rPr lang="en-GB" i="1" baseline="30000" dirty="0" err="1" smtClean="0">
                <a:solidFill>
                  <a:srgbClr val="5A5A59"/>
                </a:solidFill>
                <a:latin typeface="Bliss-Light"/>
                <a:cs typeface="Bliss-Light"/>
              </a:rPr>
              <a:t>eget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dolor</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Aenean</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massa</a:t>
            </a:r>
            <a:r>
              <a:rPr lang="en-GB" i="1" baseline="30000" dirty="0" smtClean="0">
                <a:solidFill>
                  <a:srgbClr val="5A5A59"/>
                </a:solidFill>
                <a:latin typeface="Bliss-Light"/>
                <a:cs typeface="Bliss-Light"/>
              </a:rPr>
              <a:t>. Cum </a:t>
            </a:r>
            <a:r>
              <a:rPr lang="en-GB" i="1" baseline="30000" dirty="0" err="1" smtClean="0">
                <a:solidFill>
                  <a:srgbClr val="5A5A59"/>
                </a:solidFill>
                <a:latin typeface="Bliss-Light"/>
                <a:cs typeface="Bliss-Light"/>
              </a:rPr>
              <a:t>sociis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natoque</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enatibus</a:t>
            </a:r>
            <a:r>
              <a:rPr lang="en-GB" i="1" baseline="30000" dirty="0" smtClean="0">
                <a:solidFill>
                  <a:srgbClr val="5A5A59"/>
                </a:solidFill>
                <a:latin typeface="Bliss-Light"/>
                <a:cs typeface="Bliss-Light"/>
              </a:rPr>
              <a:t>.</a:t>
            </a:r>
            <a:r>
              <a:rPr lang="en-GB" i="1" dirty="0" smtClean="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smtClean="0">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smtClean="0">
                <a:solidFill>
                  <a:srgbClr val="5A5A59"/>
                </a:solidFill>
                <a:latin typeface="Bliss-Light"/>
                <a:cs typeface="Bliss-Light"/>
              </a:rPr>
              <a:t>.</a:t>
            </a:r>
            <a:r>
              <a:rPr lang="en-GB" i="1" dirty="0" smtClean="0">
                <a:solidFill>
                  <a:srgbClr val="5A5A59"/>
                </a:solidFill>
                <a:latin typeface="Bliss-Light"/>
                <a:cs typeface="Bliss-Light"/>
              </a:rPr>
              <a:t>”</a:t>
            </a:r>
          </a:p>
          <a:p>
            <a:pPr algn="r">
              <a:lnSpc>
                <a:spcPct val="150000"/>
              </a:lnSpc>
            </a:pPr>
            <a:endParaRPr lang="en-GB" sz="1600" i="1" baseline="30000" dirty="0" smtClean="0">
              <a:solidFill>
                <a:srgbClr val="5A5A59"/>
              </a:solidFill>
              <a:latin typeface="Bliss-Light"/>
              <a:cs typeface="Bliss-Light"/>
            </a:endParaRPr>
          </a:p>
          <a:p>
            <a:pPr algn="r">
              <a:lnSpc>
                <a:spcPct val="150000"/>
              </a:lnSpc>
            </a:pPr>
            <a:r>
              <a:rPr lang="en-GB" b="1" baseline="30000" dirty="0" smtClean="0">
                <a:solidFill>
                  <a:srgbClr val="5A5A59"/>
                </a:solidFill>
                <a:latin typeface="Bliss-Light"/>
                <a:cs typeface="Bliss-Light"/>
              </a:rPr>
              <a:t>- Name, Organisation, Date</a:t>
            </a:r>
            <a:endParaRPr lang="en-GB" b="1" baseline="30000" dirty="0">
              <a:solidFill>
                <a:srgbClr val="5A5A59"/>
              </a:solidFill>
              <a:latin typeface="Bliss-Light"/>
              <a:cs typeface="Bliss-Light"/>
            </a:endParaRPr>
          </a:p>
          <a:p>
            <a:pPr>
              <a:lnSpc>
                <a:spcPct val="150000"/>
              </a:lnSpc>
            </a:pPr>
            <a:endParaRPr lang="en-GB" sz="1600" i="1" baseline="30000" dirty="0" smtClean="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0" name="TextBox 9"/>
          <p:cNvSpPr txBox="1"/>
          <p:nvPr userDrawn="1"/>
        </p:nvSpPr>
        <p:spPr>
          <a:xfrm>
            <a:off x="58102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smtClean="0">
              <a:solidFill>
                <a:srgbClr val="5A5A59"/>
              </a:solidFill>
              <a:latin typeface="Bliss-Light"/>
              <a:cs typeface="Bliss-Light"/>
            </a:endParaRPr>
          </a:p>
          <a:p>
            <a:pPr>
              <a:lnSpc>
                <a:spcPct val="150000"/>
              </a:lnSpc>
            </a:pPr>
            <a:r>
              <a:rPr lang="en-GB" i="1" baseline="30000" dirty="0" smtClean="0">
                <a:solidFill>
                  <a:srgbClr val="5A5A59"/>
                </a:solidFill>
                <a:latin typeface="Bliss-Light"/>
                <a:cs typeface="Bliss-Light"/>
              </a:rPr>
              <a:t>“</a:t>
            </a:r>
            <a:r>
              <a:rPr lang="en-GB" i="1" baseline="30000" dirty="0" err="1" smtClean="0">
                <a:solidFill>
                  <a:srgbClr val="5A5A59"/>
                </a:solidFill>
                <a:latin typeface="Bliss-Light"/>
                <a:cs typeface="Bliss-Light"/>
              </a:rPr>
              <a:t>Lorem</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ipsum</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dolor</a:t>
            </a:r>
            <a:r>
              <a:rPr lang="en-GB" i="1" baseline="30000" dirty="0" smtClean="0">
                <a:solidFill>
                  <a:srgbClr val="5A5A59"/>
                </a:solidFill>
                <a:latin typeface="Bliss-Light"/>
                <a:cs typeface="Bliss-Light"/>
              </a:rPr>
              <a:t> sit </a:t>
            </a:r>
            <a:r>
              <a:rPr lang="en-GB" i="1" baseline="30000" dirty="0" err="1" smtClean="0">
                <a:solidFill>
                  <a:srgbClr val="5A5A59"/>
                </a:solidFill>
                <a:latin typeface="Bliss-Light"/>
                <a:cs typeface="Bliss-Light"/>
              </a:rPr>
              <a:t>amet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consectetuer</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adipiscing</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elit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Aenean</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commodo</a:t>
            </a:r>
            <a:r>
              <a:rPr lang="en-GB" i="1" baseline="30000" dirty="0" smtClean="0">
                <a:solidFill>
                  <a:srgbClr val="5A5A59"/>
                </a:solidFill>
                <a:latin typeface="Bliss-Light"/>
                <a:cs typeface="Bliss-Light"/>
              </a:rPr>
              <a:t> ligula </a:t>
            </a:r>
            <a:r>
              <a:rPr lang="en-GB" i="1" baseline="30000" dirty="0" err="1" smtClean="0">
                <a:solidFill>
                  <a:srgbClr val="5A5A59"/>
                </a:solidFill>
                <a:latin typeface="Bliss-Light"/>
                <a:cs typeface="Bliss-Light"/>
              </a:rPr>
              <a:t>eget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dolor</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Aenean</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massa</a:t>
            </a:r>
            <a:r>
              <a:rPr lang="en-GB" i="1" baseline="30000" dirty="0" smtClean="0">
                <a:solidFill>
                  <a:srgbClr val="5A5A59"/>
                </a:solidFill>
                <a:latin typeface="Bliss-Light"/>
                <a:cs typeface="Bliss-Light"/>
              </a:rPr>
              <a:t>. Cum </a:t>
            </a:r>
            <a:r>
              <a:rPr lang="en-GB" i="1" baseline="30000" dirty="0" err="1" smtClean="0">
                <a:solidFill>
                  <a:srgbClr val="5A5A59"/>
                </a:solidFill>
                <a:latin typeface="Bliss-Light"/>
                <a:cs typeface="Bliss-Light"/>
              </a:rPr>
              <a:t>sociis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natoque</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enatibus</a:t>
            </a:r>
            <a:r>
              <a:rPr lang="en-GB" i="1" baseline="30000" dirty="0" smtClean="0">
                <a:solidFill>
                  <a:srgbClr val="5A5A59"/>
                </a:solidFill>
                <a:latin typeface="Bliss-Light"/>
                <a:cs typeface="Bliss-Light"/>
              </a:rPr>
              <a:t>.</a:t>
            </a:r>
            <a:r>
              <a:rPr lang="en-GB" i="1" dirty="0" smtClean="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smtClean="0">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smtClean="0">
                <a:solidFill>
                  <a:srgbClr val="5A5A59"/>
                </a:solidFill>
                <a:latin typeface="Bliss-Light"/>
                <a:cs typeface="Bliss-Light"/>
              </a:rPr>
              <a:t>.</a:t>
            </a:r>
            <a:r>
              <a:rPr lang="en-GB" i="1" dirty="0" smtClean="0">
                <a:solidFill>
                  <a:srgbClr val="5A5A59"/>
                </a:solidFill>
                <a:latin typeface="Bliss-Light"/>
                <a:cs typeface="Bliss-Light"/>
              </a:rPr>
              <a:t>”</a:t>
            </a:r>
          </a:p>
          <a:p>
            <a:pPr algn="r">
              <a:lnSpc>
                <a:spcPct val="150000"/>
              </a:lnSpc>
            </a:pPr>
            <a:endParaRPr lang="en-GB" sz="1600" b="1" i="1" baseline="30000" dirty="0" smtClean="0">
              <a:solidFill>
                <a:srgbClr val="5A5A59"/>
              </a:solidFill>
              <a:latin typeface="Bliss-Light"/>
              <a:cs typeface="Bliss-Light"/>
            </a:endParaRPr>
          </a:p>
          <a:p>
            <a:pPr algn="r">
              <a:lnSpc>
                <a:spcPct val="150000"/>
              </a:lnSpc>
            </a:pPr>
            <a:r>
              <a:rPr lang="en-GB" b="1" baseline="30000" dirty="0" smtClean="0">
                <a:solidFill>
                  <a:srgbClr val="5A5A59"/>
                </a:solidFill>
                <a:latin typeface="Bliss-Light"/>
                <a:cs typeface="Bliss-Light"/>
              </a:rPr>
              <a:t>- Name, Organisation, Date</a:t>
            </a:r>
            <a:endParaRPr lang="en-GB" b="1" baseline="30000" dirty="0">
              <a:solidFill>
                <a:srgbClr val="5A5A59"/>
              </a:solidFill>
              <a:latin typeface="Bliss-Light"/>
              <a:cs typeface="Bliss-Light"/>
            </a:endParaRPr>
          </a:p>
          <a:p>
            <a:pPr>
              <a:lnSpc>
                <a:spcPct val="150000"/>
              </a:lnSpc>
            </a:pPr>
            <a:endParaRPr lang="en-GB" sz="1600" i="1" baseline="30000" dirty="0" smtClean="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1"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Tree>
    <p:extLst>
      <p:ext uri="{BB962C8B-B14F-4D97-AF65-F5344CB8AC3E}">
        <p14:creationId xmlns:p14="http://schemas.microsoft.com/office/powerpoint/2010/main" val="358101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extLst>
              <p:ext uri="{D42A27DB-BD31-4B8C-83A1-F6EECF244321}">
                <p14:modId xmlns:p14="http://schemas.microsoft.com/office/powerpoint/2010/main" val="1234839317"/>
              </p:ext>
            </p:extLst>
          </p:nvPr>
        </p:nvGraphicFramePr>
        <p:xfrm>
          <a:off x="1526575" y="2651804"/>
          <a:ext cx="5759450" cy="3007274"/>
        </p:xfrm>
        <a:graphic>
          <a:graphicData uri="http://schemas.openxmlformats.org/drawingml/2006/table">
            <a:tbl>
              <a:tblPr firstRow="1" bandRow="1">
                <a:tableStyleId>{46F890A9-2807-4EBB-B81D-B2AA78EC7F39}</a:tableStyleId>
              </a:tblPr>
              <a:tblGrid>
                <a:gridCol w="2879725">
                  <a:extLst>
                    <a:ext uri="{9D8B030D-6E8A-4147-A177-3AD203B41FA5}">
                      <a16:colId xmlns="" xmlns:a16="http://schemas.microsoft.com/office/drawing/2014/main" val="20000"/>
                    </a:ext>
                  </a:extLst>
                </a:gridCol>
                <a:gridCol w="2879725">
                  <a:extLst>
                    <a:ext uri="{9D8B030D-6E8A-4147-A177-3AD203B41FA5}">
                      <a16:colId xmlns="" xmlns:a16="http://schemas.microsoft.com/office/drawing/2014/main" val="20001"/>
                    </a:ext>
                  </a:extLst>
                </a:gridCol>
              </a:tblGrid>
              <a:tr h="604893">
                <a:tc gridSpan="2">
                  <a:txBody>
                    <a:bodyPr/>
                    <a:lstStyle/>
                    <a:p>
                      <a:pPr algn="l"/>
                      <a:r>
                        <a:rPr lang="en-GB" dirty="0" smtClean="0">
                          <a:latin typeface="Bliss-Light"/>
                        </a:rPr>
                        <a:t>Table Heading</a:t>
                      </a:r>
                      <a:endParaRPr lang="en-GB" dirty="0">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306"/>
                    </a:solidFill>
                  </a:tcPr>
                </a:tc>
                <a:tc hMerge="1">
                  <a:txBody>
                    <a:bodyPr/>
                    <a:lstStyle/>
                    <a:p>
                      <a:endParaRPr lang="en-GB" dirty="0">
                        <a:latin typeface="Bliss-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3C06"/>
                    </a:solidFill>
                  </a:tcPr>
                </a:tc>
                <a:extLst>
                  <a:ext uri="{0D108BD9-81ED-4DB2-BD59-A6C34878D82A}">
                    <a16:rowId xmlns="" xmlns:a16="http://schemas.microsoft.com/office/drawing/2014/main" val="10000"/>
                  </a:ext>
                </a:extLst>
              </a:tr>
              <a:tr h="36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53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smtClean="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p:sp>
        <p:nvSpPr>
          <p:cNvPr id="12"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Tree>
    <p:extLst>
      <p:ext uri="{BB962C8B-B14F-4D97-AF65-F5344CB8AC3E}">
        <p14:creationId xmlns:p14="http://schemas.microsoft.com/office/powerpoint/2010/main" val="22260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Tree>
    <p:extLst>
      <p:ext uri="{BB962C8B-B14F-4D97-AF65-F5344CB8AC3E}">
        <p14:creationId xmlns:p14="http://schemas.microsoft.com/office/powerpoint/2010/main" val="2378317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0939B21-3098-4B97-BDC4-7DCDB44F921F}" type="datetimeFigureOut">
              <a:rPr lang="en-GB"/>
              <a:pPr/>
              <a:t>20/07/2017</a:t>
            </a:fld>
            <a:endParaRPr lang="en-GB"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4012CD-55BA-40C8-93AF-4E9A6F52F330}" type="slidenum">
              <a:rPr lang="en-GB"/>
              <a:pPr/>
              <a:t>‹#›</a:t>
            </a:fld>
            <a:endParaRPr lang="en-GB" dirty="0"/>
          </a:p>
        </p:txBody>
      </p:sp>
    </p:spTree>
    <p:extLst>
      <p:ext uri="{BB962C8B-B14F-4D97-AF65-F5344CB8AC3E}">
        <p14:creationId xmlns:p14="http://schemas.microsoft.com/office/powerpoint/2010/main" val="407474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dirty="0"/>
          </a:p>
        </p:txBody>
      </p:sp>
      <p:pic>
        <p:nvPicPr>
          <p:cNvPr id="5" name="Picture 7"/>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9823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hyperlink" Target="https://appointees.wjec.co.uk/"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083" y="5810146"/>
            <a:ext cx="8715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8740" y="825418"/>
            <a:ext cx="8446160" cy="2209836"/>
          </a:xfrm>
          <a:prstGeom prst="rect">
            <a:avLst/>
          </a:prstGeom>
          <a:noFill/>
        </p:spPr>
        <p:txBody>
          <a:bodyPr wrap="square" rtlCol="0">
            <a:spAutoFit/>
          </a:bodyPr>
          <a:lstStyle/>
          <a:p>
            <a:pPr>
              <a:lnSpc>
                <a:spcPct val="80000"/>
              </a:lnSpc>
            </a:pPr>
            <a:r>
              <a:rPr lang="en-US" sz="4000" kern="1100" spc="-30" dirty="0" smtClean="0">
                <a:solidFill>
                  <a:schemeClr val="bg1"/>
                </a:solidFill>
                <a:latin typeface="Gotham Rounded Book"/>
                <a:cs typeface="Gotham Rounded Book"/>
              </a:rPr>
              <a:t>WJEC Design and Technology</a:t>
            </a:r>
          </a:p>
          <a:p>
            <a:pPr>
              <a:lnSpc>
                <a:spcPct val="80000"/>
              </a:lnSpc>
            </a:pPr>
            <a:r>
              <a:rPr lang="en-US" sz="4400" kern="1100" spc="-30" dirty="0" smtClean="0">
                <a:solidFill>
                  <a:schemeClr val="bg1"/>
                </a:solidFill>
                <a:latin typeface="Gotham Rounded Book"/>
                <a:cs typeface="Gotham Rounded Book"/>
              </a:rPr>
              <a:t>First </a:t>
            </a:r>
            <a:r>
              <a:rPr lang="en-US" sz="4400" kern="1100" spc="-30" dirty="0">
                <a:solidFill>
                  <a:schemeClr val="bg1"/>
                </a:solidFill>
                <a:latin typeface="Gotham Rounded Book"/>
                <a:cs typeface="Gotham Rounded Book"/>
              </a:rPr>
              <a:t>teaching: </a:t>
            </a:r>
            <a:r>
              <a:rPr lang="en-US" sz="4400" kern="1100" spc="-30" dirty="0" smtClean="0">
                <a:solidFill>
                  <a:schemeClr val="bg1"/>
                </a:solidFill>
                <a:latin typeface="Gotham Rounded Book"/>
                <a:cs typeface="Gotham Rounded Book"/>
              </a:rPr>
              <a:t>2017</a:t>
            </a:r>
            <a:endParaRPr lang="en-US" sz="4400" kern="1100" spc="-30" dirty="0">
              <a:solidFill>
                <a:schemeClr val="bg1"/>
              </a:solidFill>
              <a:latin typeface="Gotham Rounded Book"/>
              <a:cs typeface="Gotham Rounded Book"/>
            </a:endParaRPr>
          </a:p>
          <a:p>
            <a:pPr>
              <a:lnSpc>
                <a:spcPct val="80000"/>
              </a:lnSpc>
            </a:pPr>
            <a:r>
              <a:rPr lang="en-US" sz="4400" kern="1100" spc="-30" dirty="0">
                <a:solidFill>
                  <a:schemeClr val="bg1"/>
                </a:solidFill>
                <a:latin typeface="Gotham Rounded Book"/>
                <a:cs typeface="Gotham Rounded Book"/>
              </a:rPr>
              <a:t>First assessment : </a:t>
            </a:r>
            <a:r>
              <a:rPr lang="en-US" sz="4400" kern="1100" spc="-30" dirty="0" smtClean="0">
                <a:solidFill>
                  <a:schemeClr val="bg1"/>
                </a:solidFill>
                <a:latin typeface="Gotham Rounded Book"/>
                <a:cs typeface="Gotham Rounded Book"/>
              </a:rPr>
              <a:t>2019</a:t>
            </a:r>
            <a:endParaRPr lang="en-US" sz="4400" kern="1100" spc="-30" dirty="0">
              <a:solidFill>
                <a:schemeClr val="bg1"/>
              </a:solidFill>
              <a:latin typeface="Gotham Rounded Book"/>
              <a:cs typeface="Gotham Rounded Book"/>
            </a:endParaRPr>
          </a:p>
          <a:p>
            <a:pPr>
              <a:lnSpc>
                <a:spcPct val="80000"/>
              </a:lnSpc>
            </a:pPr>
            <a:endParaRPr lang="en-US" sz="4400" kern="1100" spc="-30" dirty="0" smtClean="0">
              <a:solidFill>
                <a:schemeClr val="bg1"/>
              </a:solidFill>
              <a:latin typeface="Gotham Rounded Book"/>
              <a:cs typeface="Gotham Rounded Book"/>
            </a:endParaRPr>
          </a:p>
        </p:txBody>
      </p:sp>
    </p:spTree>
    <p:extLst>
      <p:ext uri="{BB962C8B-B14F-4D97-AF65-F5344CB8AC3E}">
        <p14:creationId xmlns:p14="http://schemas.microsoft.com/office/powerpoint/2010/main" val="3601153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5178" y="1226233"/>
            <a:ext cx="3236026" cy="5724644"/>
          </a:xfrm>
          <a:prstGeom prst="rect">
            <a:avLst/>
          </a:prstGeom>
        </p:spPr>
        <p:txBody>
          <a:bodyPr wrap="square">
            <a:spAutoFit/>
          </a:bodyPr>
          <a:lstStyle/>
          <a:p>
            <a:pPr algn="ctr"/>
            <a:r>
              <a:rPr lang="en-GB" sz="2800" dirty="0" smtClean="0">
                <a:solidFill>
                  <a:srgbClr val="00B0F0"/>
                </a:solidFill>
                <a:latin typeface="Arial" panose="020B0604020202020204" pitchFamily="34" charset="0"/>
                <a:cs typeface="Arial" panose="020B0604020202020204" pitchFamily="34" charset="0"/>
              </a:rPr>
              <a:t>A</a:t>
            </a:r>
            <a:endParaRPr lang="en-GB" sz="2800" dirty="0">
              <a:solidFill>
                <a:srgbClr val="00B0F0"/>
              </a:solidFill>
              <a:latin typeface="Arial" panose="020B0604020202020204" pitchFamily="34" charset="0"/>
              <a:cs typeface="Arial" panose="020B0604020202020204" pitchFamily="34" charset="0"/>
            </a:endParaRPr>
          </a:p>
          <a:p>
            <a:r>
              <a:rPr lang="en-GB" dirty="0">
                <a:solidFill>
                  <a:srgbClr val="00B0F0"/>
                </a:solidFill>
                <a:latin typeface="Arial" panose="020B0604020202020204" pitchFamily="34" charset="0"/>
                <a:cs typeface="Arial" panose="020B0604020202020204" pitchFamily="34" charset="0"/>
              </a:rPr>
              <a:t>Current examination paper</a:t>
            </a:r>
          </a:p>
          <a:p>
            <a:endParaRPr lang="en-GB" sz="900" dirty="0">
              <a:solidFill>
                <a:srgbClr val="00B0F0"/>
              </a:solidFill>
              <a:latin typeface="Arial" panose="020B0604020202020204" pitchFamily="34" charset="0"/>
              <a:cs typeface="Arial" panose="020B0604020202020204" pitchFamily="34" charset="0"/>
            </a:endParaRPr>
          </a:p>
          <a:p>
            <a:r>
              <a:rPr lang="en-GB" dirty="0">
                <a:solidFill>
                  <a:srgbClr val="00B0F0"/>
                </a:solidFill>
                <a:latin typeface="Arial" panose="020B0604020202020204" pitchFamily="34" charset="0"/>
                <a:cs typeface="Arial" panose="020B0604020202020204" pitchFamily="34" charset="0"/>
              </a:rPr>
              <a:t>Section A</a:t>
            </a:r>
            <a:endParaRPr lang="en-GB" sz="900" dirty="0">
              <a:solidFill>
                <a:srgbClr val="00B0F0"/>
              </a:solidFill>
              <a:latin typeface="Arial" panose="020B0604020202020204" pitchFamily="34" charset="0"/>
              <a:cs typeface="Arial" panose="020B0604020202020204" pitchFamily="34" charset="0"/>
            </a:endParaRPr>
          </a:p>
          <a:p>
            <a:r>
              <a:rPr lang="en-GB" dirty="0" smtClean="0">
                <a:solidFill>
                  <a:srgbClr val="00B0F0"/>
                </a:solidFill>
                <a:latin typeface="Arial" panose="020B0604020202020204" pitchFamily="34" charset="0"/>
                <a:cs typeface="Arial" panose="020B0604020202020204" pitchFamily="34" charset="0"/>
              </a:rPr>
              <a:t>5 questions – short answer</a:t>
            </a:r>
          </a:p>
          <a:p>
            <a:r>
              <a:rPr lang="en-GB" dirty="0" smtClean="0">
                <a:solidFill>
                  <a:srgbClr val="00B0F0"/>
                </a:solidFill>
                <a:latin typeface="Arial" panose="020B0604020202020204" pitchFamily="34" charset="0"/>
                <a:cs typeface="Arial" panose="020B0604020202020204" pitchFamily="34" charset="0"/>
              </a:rPr>
              <a:t>Attempts 3 </a:t>
            </a:r>
            <a:r>
              <a:rPr lang="en-GB" dirty="0">
                <a:solidFill>
                  <a:srgbClr val="00B0F0"/>
                </a:solidFill>
                <a:latin typeface="Arial" panose="020B0604020202020204" pitchFamily="34" charset="0"/>
                <a:cs typeface="Arial" panose="020B0604020202020204" pitchFamily="34" charset="0"/>
              </a:rPr>
              <a:t>maximum</a:t>
            </a:r>
          </a:p>
          <a:p>
            <a:r>
              <a:rPr lang="en-GB" dirty="0" smtClean="0">
                <a:solidFill>
                  <a:srgbClr val="00B0F0"/>
                </a:solidFill>
                <a:latin typeface="Arial" panose="020B0604020202020204" pitchFamily="34" charset="0"/>
                <a:cs typeface="Arial" panose="020B0604020202020204" pitchFamily="34" charset="0"/>
              </a:rPr>
              <a:t>24 marks</a:t>
            </a:r>
            <a:endParaRPr lang="en-GB" dirty="0">
              <a:solidFill>
                <a:srgbClr val="00B0F0"/>
              </a:solidFill>
              <a:latin typeface="Arial" panose="020B0604020202020204" pitchFamily="34" charset="0"/>
              <a:cs typeface="Arial" panose="020B0604020202020204" pitchFamily="34" charset="0"/>
            </a:endParaRPr>
          </a:p>
          <a:p>
            <a:endParaRPr lang="en-GB" sz="900" dirty="0">
              <a:solidFill>
                <a:srgbClr val="00B0F0"/>
              </a:solidFill>
              <a:latin typeface="Arial" panose="020B0604020202020204" pitchFamily="34" charset="0"/>
              <a:cs typeface="Arial" panose="020B0604020202020204" pitchFamily="34" charset="0"/>
            </a:endParaRPr>
          </a:p>
          <a:p>
            <a:r>
              <a:rPr lang="en-GB" dirty="0">
                <a:solidFill>
                  <a:srgbClr val="00B0F0"/>
                </a:solidFill>
                <a:latin typeface="Arial" panose="020B0604020202020204" pitchFamily="34" charset="0"/>
                <a:cs typeface="Arial" panose="020B0604020202020204" pitchFamily="34" charset="0"/>
              </a:rPr>
              <a:t>Section </a:t>
            </a:r>
            <a:r>
              <a:rPr lang="en-GB" dirty="0" smtClean="0">
                <a:solidFill>
                  <a:srgbClr val="00B0F0"/>
                </a:solidFill>
                <a:latin typeface="Arial" panose="020B0604020202020204" pitchFamily="34" charset="0"/>
                <a:cs typeface="Arial" panose="020B0604020202020204" pitchFamily="34" charset="0"/>
              </a:rPr>
              <a:t>B</a:t>
            </a:r>
          </a:p>
          <a:p>
            <a:r>
              <a:rPr lang="en-GB" dirty="0" smtClean="0">
                <a:solidFill>
                  <a:srgbClr val="00B0F0"/>
                </a:solidFill>
                <a:latin typeface="Arial" panose="020B0604020202020204" pitchFamily="34" charset="0"/>
                <a:cs typeface="Arial" panose="020B0604020202020204" pitchFamily="34" charset="0"/>
              </a:rPr>
              <a:t>5 questions- short answer</a:t>
            </a:r>
            <a:endParaRPr lang="en-GB" dirty="0">
              <a:solidFill>
                <a:srgbClr val="00B0F0"/>
              </a:solidFill>
              <a:latin typeface="Arial" panose="020B0604020202020204" pitchFamily="34" charset="0"/>
              <a:cs typeface="Arial" panose="020B0604020202020204" pitchFamily="34" charset="0"/>
            </a:endParaRPr>
          </a:p>
          <a:p>
            <a:r>
              <a:rPr lang="en-GB" dirty="0">
                <a:solidFill>
                  <a:srgbClr val="00B0F0"/>
                </a:solidFill>
                <a:latin typeface="Arial" panose="020B0604020202020204" pitchFamily="34" charset="0"/>
                <a:cs typeface="Arial" panose="020B0604020202020204" pitchFamily="34" charset="0"/>
              </a:rPr>
              <a:t>Attempts maximum 3 maximum</a:t>
            </a:r>
          </a:p>
          <a:p>
            <a:r>
              <a:rPr lang="en-GB" dirty="0">
                <a:solidFill>
                  <a:srgbClr val="00B0F0"/>
                </a:solidFill>
                <a:latin typeface="Arial" panose="020B0604020202020204" pitchFamily="34" charset="0"/>
                <a:cs typeface="Arial" panose="020B0604020202020204" pitchFamily="34" charset="0"/>
              </a:rPr>
              <a:t>24 </a:t>
            </a:r>
            <a:r>
              <a:rPr lang="en-GB" dirty="0" smtClean="0">
                <a:solidFill>
                  <a:srgbClr val="00B0F0"/>
                </a:solidFill>
                <a:latin typeface="Arial" panose="020B0604020202020204" pitchFamily="34" charset="0"/>
                <a:cs typeface="Arial" panose="020B0604020202020204" pitchFamily="34" charset="0"/>
              </a:rPr>
              <a:t>marks</a:t>
            </a:r>
          </a:p>
          <a:p>
            <a:endParaRPr lang="en-GB" sz="900" dirty="0" smtClean="0">
              <a:solidFill>
                <a:srgbClr val="00B0F0"/>
              </a:solidFill>
              <a:latin typeface="Arial" panose="020B0604020202020204" pitchFamily="34" charset="0"/>
              <a:cs typeface="Arial" panose="020B0604020202020204" pitchFamily="34" charset="0"/>
            </a:endParaRPr>
          </a:p>
          <a:p>
            <a:r>
              <a:rPr lang="en-GB" dirty="0">
                <a:solidFill>
                  <a:srgbClr val="00B0F0"/>
                </a:solidFill>
                <a:latin typeface="Arial" panose="020B0604020202020204" pitchFamily="34" charset="0"/>
                <a:cs typeface="Arial" panose="020B0604020202020204" pitchFamily="34" charset="0"/>
              </a:rPr>
              <a:t>Section C</a:t>
            </a:r>
            <a:r>
              <a:rPr lang="en-GB" dirty="0" smtClean="0">
                <a:solidFill>
                  <a:srgbClr val="00B0F0"/>
                </a:solidFill>
                <a:latin typeface="Arial" panose="020B0604020202020204" pitchFamily="34" charset="0"/>
                <a:cs typeface="Arial" panose="020B0604020202020204" pitchFamily="34" charset="0"/>
              </a:rPr>
              <a:t> </a:t>
            </a:r>
          </a:p>
          <a:p>
            <a:r>
              <a:rPr lang="en-GB" dirty="0" smtClean="0">
                <a:solidFill>
                  <a:srgbClr val="00B0F0"/>
                </a:solidFill>
                <a:latin typeface="Arial" panose="020B0604020202020204" pitchFamily="34" charset="0"/>
                <a:cs typeface="Arial" panose="020B0604020202020204" pitchFamily="34" charset="0"/>
              </a:rPr>
              <a:t>5 questions- Essay </a:t>
            </a:r>
            <a:endParaRPr lang="en-GB" dirty="0">
              <a:solidFill>
                <a:srgbClr val="00B0F0"/>
              </a:solidFill>
              <a:latin typeface="Arial" panose="020B0604020202020204" pitchFamily="34" charset="0"/>
              <a:cs typeface="Arial" panose="020B0604020202020204" pitchFamily="34" charset="0"/>
            </a:endParaRPr>
          </a:p>
          <a:p>
            <a:r>
              <a:rPr lang="en-GB" dirty="0">
                <a:solidFill>
                  <a:srgbClr val="00B0F0"/>
                </a:solidFill>
                <a:latin typeface="Arial" panose="020B0604020202020204" pitchFamily="34" charset="0"/>
                <a:cs typeface="Arial" panose="020B0604020202020204" pitchFamily="34" charset="0"/>
              </a:rPr>
              <a:t>Attempts maximum </a:t>
            </a:r>
            <a:r>
              <a:rPr lang="en-GB" dirty="0" smtClean="0">
                <a:solidFill>
                  <a:srgbClr val="00B0F0"/>
                </a:solidFill>
                <a:latin typeface="Arial" panose="020B0604020202020204" pitchFamily="34" charset="0"/>
                <a:cs typeface="Arial" panose="020B0604020202020204" pitchFamily="34" charset="0"/>
              </a:rPr>
              <a:t>2 </a:t>
            </a:r>
            <a:r>
              <a:rPr lang="en-GB" dirty="0">
                <a:solidFill>
                  <a:srgbClr val="00B0F0"/>
                </a:solidFill>
                <a:latin typeface="Arial" panose="020B0604020202020204" pitchFamily="34" charset="0"/>
                <a:cs typeface="Arial" panose="020B0604020202020204" pitchFamily="34" charset="0"/>
              </a:rPr>
              <a:t>maximum</a:t>
            </a:r>
          </a:p>
          <a:p>
            <a:r>
              <a:rPr lang="en-GB" dirty="0" smtClean="0">
                <a:solidFill>
                  <a:srgbClr val="00B0F0"/>
                </a:solidFill>
                <a:latin typeface="Arial" panose="020B0604020202020204" pitchFamily="34" charset="0"/>
                <a:cs typeface="Arial" panose="020B0604020202020204" pitchFamily="34" charset="0"/>
              </a:rPr>
              <a:t>26 marks x </a:t>
            </a:r>
            <a:r>
              <a:rPr lang="en-GB" dirty="0">
                <a:solidFill>
                  <a:srgbClr val="00B0F0"/>
                </a:solidFill>
                <a:latin typeface="Arial" panose="020B0604020202020204" pitchFamily="34" charset="0"/>
                <a:cs typeface="Arial" panose="020B0604020202020204" pitchFamily="34" charset="0"/>
              </a:rPr>
              <a:t>2 </a:t>
            </a:r>
          </a:p>
          <a:p>
            <a:r>
              <a:rPr lang="en-GB" dirty="0">
                <a:solidFill>
                  <a:srgbClr val="00B0F0"/>
                </a:solidFill>
                <a:latin typeface="Arial" panose="020B0604020202020204" pitchFamily="34" charset="0"/>
                <a:cs typeface="Arial" panose="020B0604020202020204" pitchFamily="34" charset="0"/>
              </a:rPr>
              <a:t>Separate booklet</a:t>
            </a:r>
          </a:p>
          <a:p>
            <a:endParaRPr lang="en-GB" dirty="0">
              <a:solidFill>
                <a:srgbClr val="00B0F0"/>
              </a:solidFill>
            </a:endParaRPr>
          </a:p>
        </p:txBody>
      </p:sp>
      <p:sp>
        <p:nvSpPr>
          <p:cNvPr id="5" name="Rectangle 4"/>
          <p:cNvSpPr/>
          <p:nvPr/>
        </p:nvSpPr>
        <p:spPr>
          <a:xfrm>
            <a:off x="5247079" y="1226233"/>
            <a:ext cx="3236026" cy="3939540"/>
          </a:xfrm>
          <a:prstGeom prst="rect">
            <a:avLst/>
          </a:prstGeom>
        </p:spPr>
        <p:txBody>
          <a:bodyPr wrap="square">
            <a:spAutoFit/>
          </a:bodyPr>
          <a:lstStyle/>
          <a:p>
            <a:pPr algn="ctr"/>
            <a:r>
              <a:rPr lang="en-GB" sz="3200" dirty="0" smtClean="0">
                <a:latin typeface="Arial" panose="020B0604020202020204" pitchFamily="34" charset="0"/>
                <a:cs typeface="Arial" panose="020B0604020202020204" pitchFamily="34" charset="0"/>
              </a:rPr>
              <a:t>A</a:t>
            </a:r>
          </a:p>
          <a:p>
            <a:pPr algn="ctr"/>
            <a:r>
              <a:rPr lang="en-GB" sz="2000" dirty="0" smtClean="0">
                <a:latin typeface="Arial" panose="020B0604020202020204" pitchFamily="34" charset="0"/>
                <a:cs typeface="Arial" panose="020B0604020202020204" pitchFamily="34" charset="0"/>
              </a:rPr>
              <a:t>Changes</a:t>
            </a:r>
          </a:p>
          <a:p>
            <a:r>
              <a:rPr lang="en-GB" sz="2000" dirty="0">
                <a:latin typeface="Arial" panose="020B0604020202020204" pitchFamily="34" charset="0"/>
                <a:cs typeface="Arial" panose="020B0604020202020204" pitchFamily="34" charset="0"/>
              </a:rPr>
              <a:t>One paper no sections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10 compulsory questions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100 marks</a:t>
            </a:r>
          </a:p>
          <a:p>
            <a:endParaRPr lang="en-GB" sz="2000" b="1" dirty="0">
              <a:latin typeface="Arial" panose="020B0604020202020204" pitchFamily="34" charset="0"/>
              <a:cs typeface="Arial" panose="020B0604020202020204" pitchFamily="34" charset="0"/>
            </a:endParaRPr>
          </a:p>
          <a:p>
            <a:r>
              <a:rPr lang="en-GB" sz="2000" dirty="0"/>
              <a:t>Mathematics % not specified by </a:t>
            </a:r>
            <a:r>
              <a:rPr lang="en-GB" sz="2000" dirty="0" smtClean="0"/>
              <a:t>Q.W.</a:t>
            </a:r>
            <a:endParaRPr lang="en-GB" sz="2000" dirty="0"/>
          </a:p>
          <a:p>
            <a:endParaRPr lang="en-GB" sz="2000" dirty="0" smtClean="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19992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0" y="1248762"/>
            <a:ext cx="8418513" cy="1046163"/>
          </a:xfrm>
        </p:spPr>
        <p:txBody>
          <a:bodyPr>
            <a:noAutofit/>
          </a:bodyPr>
          <a:lstStyle/>
          <a:p>
            <a:r>
              <a:rPr lang="en-GB" sz="2800" dirty="0" smtClean="0">
                <a:solidFill>
                  <a:srgbClr val="00B0F0"/>
                </a:solidFill>
              </a:rPr>
              <a:t>Structure and style change</a:t>
            </a:r>
          </a:p>
          <a:p>
            <a:endParaRPr lang="en-GB" sz="2800" dirty="0" smtClean="0"/>
          </a:p>
          <a:p>
            <a:r>
              <a:rPr lang="en-GB" sz="2800" dirty="0" smtClean="0">
                <a:solidFill>
                  <a:srgbClr val="00B0F0"/>
                </a:solidFill>
              </a:rPr>
              <a:t>Present Structure......</a:t>
            </a:r>
          </a:p>
          <a:p>
            <a:endParaRPr lang="en-GB" sz="2800" dirty="0" smtClean="0">
              <a:solidFill>
                <a:srgbClr val="00B0F0"/>
              </a:solidFill>
            </a:endParaRPr>
          </a:p>
          <a:p>
            <a:r>
              <a:rPr lang="en-GB" sz="2400" dirty="0" smtClean="0">
                <a:solidFill>
                  <a:srgbClr val="00B0F0"/>
                </a:solidFill>
              </a:rPr>
              <a:t>8 marks short answers</a:t>
            </a:r>
          </a:p>
          <a:p>
            <a:endParaRPr lang="en-GB" sz="2400" dirty="0" smtClean="0">
              <a:solidFill>
                <a:srgbClr val="00B0F0"/>
              </a:solidFill>
            </a:endParaRPr>
          </a:p>
          <a:p>
            <a:r>
              <a:rPr lang="en-GB" sz="2400" dirty="0" smtClean="0">
                <a:solidFill>
                  <a:srgbClr val="00B0F0"/>
                </a:solidFill>
              </a:rPr>
              <a:t>26 or 30 mark essay style answers</a:t>
            </a:r>
          </a:p>
          <a:p>
            <a:endParaRPr lang="en-GB" sz="2400" dirty="0" smtClean="0">
              <a:solidFill>
                <a:srgbClr val="00B0F0"/>
              </a:solidFill>
            </a:endParaRPr>
          </a:p>
          <a:p>
            <a:r>
              <a:rPr lang="en-GB" sz="2400" dirty="0">
                <a:solidFill>
                  <a:srgbClr val="00B0F0"/>
                </a:solidFill>
              </a:rPr>
              <a:t>B</a:t>
            </a:r>
            <a:r>
              <a:rPr lang="en-GB" sz="2400" dirty="0" smtClean="0">
                <a:solidFill>
                  <a:srgbClr val="00B0F0"/>
                </a:solidFill>
              </a:rPr>
              <a:t>ased on  a candidates  application of knowledge</a:t>
            </a:r>
          </a:p>
          <a:p>
            <a:endParaRPr lang="en-GB" sz="2400" dirty="0">
              <a:solidFill>
                <a:srgbClr val="00B0F0"/>
              </a:solidFill>
            </a:endParaRPr>
          </a:p>
          <a:p>
            <a:r>
              <a:rPr lang="en-GB" sz="2400" dirty="0" smtClean="0">
                <a:solidFill>
                  <a:srgbClr val="00B0F0"/>
                </a:solidFill>
              </a:rPr>
              <a:t>Name and explain a product that has ………</a:t>
            </a:r>
          </a:p>
          <a:p>
            <a:endParaRPr lang="en-GB" sz="2400" dirty="0">
              <a:solidFill>
                <a:srgbClr val="00B0F0"/>
              </a:solidFill>
            </a:endParaRPr>
          </a:p>
          <a:p>
            <a:r>
              <a:rPr lang="en-GB" sz="2400" dirty="0">
                <a:solidFill>
                  <a:srgbClr val="00B0F0"/>
                </a:solidFill>
              </a:rPr>
              <a:t>Name and explain </a:t>
            </a:r>
            <a:r>
              <a:rPr lang="en-GB" sz="2400" dirty="0" smtClean="0">
                <a:solidFill>
                  <a:srgbClr val="00B0F0"/>
                </a:solidFill>
              </a:rPr>
              <a:t>a product </a:t>
            </a:r>
            <a:r>
              <a:rPr lang="en-GB" sz="2400" dirty="0">
                <a:solidFill>
                  <a:srgbClr val="00B0F0"/>
                </a:solidFill>
              </a:rPr>
              <a:t>you </a:t>
            </a:r>
            <a:r>
              <a:rPr lang="en-GB" sz="2400" dirty="0" smtClean="0">
                <a:solidFill>
                  <a:srgbClr val="00B0F0"/>
                </a:solidFill>
              </a:rPr>
              <a:t>have……….</a:t>
            </a:r>
            <a:endParaRPr lang="en-GB" sz="2400" dirty="0">
              <a:solidFill>
                <a:srgbClr val="00B0F0"/>
              </a:solidFill>
            </a:endParaRPr>
          </a:p>
        </p:txBody>
      </p:sp>
    </p:spTree>
    <p:extLst>
      <p:ext uri="{BB962C8B-B14F-4D97-AF65-F5344CB8AC3E}">
        <p14:creationId xmlns:p14="http://schemas.microsoft.com/office/powerpoint/2010/main" val="2991543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605806" y="1233659"/>
            <a:ext cx="8418513" cy="4643705"/>
          </a:xfrm>
        </p:spPr>
        <p:txBody>
          <a:bodyPr>
            <a:noAutofit/>
          </a:bodyPr>
          <a:lstStyle/>
          <a:p>
            <a:r>
              <a:rPr lang="en-GB" sz="2400" dirty="0">
                <a:solidFill>
                  <a:srgbClr val="00B0F0"/>
                </a:solidFill>
              </a:rPr>
              <a:t>Proposed Style</a:t>
            </a:r>
          </a:p>
          <a:p>
            <a:endParaRPr lang="en-GB" sz="2400" dirty="0">
              <a:solidFill>
                <a:schemeClr val="tx1"/>
              </a:solidFill>
            </a:endParaRPr>
          </a:p>
          <a:p>
            <a:r>
              <a:rPr lang="en-GB" sz="2400" dirty="0">
                <a:solidFill>
                  <a:schemeClr val="tx1"/>
                </a:solidFill>
              </a:rPr>
              <a:t>Questions will </a:t>
            </a:r>
            <a:r>
              <a:rPr lang="en-GB" sz="2400" dirty="0" smtClean="0">
                <a:solidFill>
                  <a:schemeClr val="tx1"/>
                </a:solidFill>
              </a:rPr>
              <a:t>refer to products </a:t>
            </a:r>
            <a:r>
              <a:rPr lang="en-GB" sz="2400" dirty="0">
                <a:solidFill>
                  <a:schemeClr val="tx1"/>
                </a:solidFill>
              </a:rPr>
              <a:t>or situations or industry or the environment</a:t>
            </a:r>
          </a:p>
          <a:p>
            <a:endParaRPr lang="en-GB" sz="2400" dirty="0">
              <a:solidFill>
                <a:schemeClr val="tx1"/>
              </a:solidFill>
            </a:endParaRPr>
          </a:p>
          <a:p>
            <a:r>
              <a:rPr lang="en-GB" sz="1800" dirty="0">
                <a:solidFill>
                  <a:schemeClr val="tx1"/>
                </a:solidFill>
              </a:rPr>
              <a:t>Products such as mobile phones, I-Pads, tablets and computers are often packaged in plastic polymers such as polystyrene, polyvinyl bubble wrap and plastic coated card. </a:t>
            </a:r>
          </a:p>
          <a:p>
            <a:endParaRPr lang="en-GB" sz="1800" dirty="0">
              <a:solidFill>
                <a:schemeClr val="tx1"/>
              </a:solidFill>
            </a:endParaRPr>
          </a:p>
          <a:p>
            <a:r>
              <a:rPr lang="en-GB" sz="1800" dirty="0">
                <a:solidFill>
                  <a:schemeClr val="tx1"/>
                </a:solidFill>
              </a:rPr>
              <a:t>Evaluate the environmental issues of using such packaging materials. </a:t>
            </a:r>
            <a:endParaRPr lang="en-GB" sz="1800" dirty="0" smtClean="0">
              <a:solidFill>
                <a:schemeClr val="tx1"/>
              </a:solidFill>
            </a:endParaRPr>
          </a:p>
          <a:p>
            <a:endParaRPr lang="en-GB" sz="1800" dirty="0">
              <a:solidFill>
                <a:schemeClr val="tx1"/>
              </a:solidFill>
            </a:endParaRPr>
          </a:p>
          <a:p>
            <a:r>
              <a:rPr lang="en-GB" sz="1800" dirty="0">
                <a:solidFill>
                  <a:schemeClr val="tx1"/>
                </a:solidFill>
              </a:rPr>
              <a:t>Explain how the increasing use of SMART materials has impacted on the design of one electrical product, such as a remote control for a television and one other product found in the home.	</a:t>
            </a:r>
            <a:r>
              <a:rPr lang="en-GB" sz="1800" dirty="0"/>
              <a:t>					 				</a:t>
            </a:r>
            <a:endParaRPr lang="en-GB" sz="1800" dirty="0">
              <a:solidFill>
                <a:schemeClr val="tx1"/>
              </a:solidFill>
            </a:endParaRPr>
          </a:p>
          <a:p>
            <a:endParaRPr lang="en-GB" sz="2400" dirty="0"/>
          </a:p>
        </p:txBody>
      </p:sp>
    </p:spTree>
    <p:extLst>
      <p:ext uri="{BB962C8B-B14F-4D97-AF65-F5344CB8AC3E}">
        <p14:creationId xmlns:p14="http://schemas.microsoft.com/office/powerpoint/2010/main" val="363204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0" y="1319783"/>
            <a:ext cx="8418513" cy="1046163"/>
          </a:xfrm>
        </p:spPr>
        <p:txBody>
          <a:bodyPr/>
          <a:lstStyle/>
          <a:p>
            <a:r>
              <a:rPr lang="en-GB" dirty="0" smtClean="0">
                <a:solidFill>
                  <a:srgbClr val="00B0F0"/>
                </a:solidFill>
              </a:rPr>
              <a:t>Assessment Objectives</a:t>
            </a:r>
            <a:endParaRPr lang="en-GB" dirty="0">
              <a:solidFill>
                <a:srgbClr val="00B0F0"/>
              </a:solidFill>
            </a:endParaRPr>
          </a:p>
        </p:txBody>
      </p:sp>
      <p:sp>
        <p:nvSpPr>
          <p:cNvPr id="8" name="Rectangle 7"/>
          <p:cNvSpPr/>
          <p:nvPr/>
        </p:nvSpPr>
        <p:spPr>
          <a:xfrm>
            <a:off x="368300" y="1922719"/>
            <a:ext cx="7541862" cy="4647426"/>
          </a:xfrm>
          <a:prstGeom prst="rect">
            <a:avLst/>
          </a:prstGeom>
        </p:spPr>
        <p:txBody>
          <a:bodyPr wrap="square">
            <a:spAutoFit/>
          </a:bodyPr>
          <a:lstStyle/>
          <a:p>
            <a:pPr marL="457200">
              <a:spcAft>
                <a:spcPts val="0"/>
              </a:spcAft>
            </a:pPr>
            <a:r>
              <a:rPr lang="en-GB" sz="1600" b="1" dirty="0">
                <a:latin typeface="Arial"/>
                <a:ea typeface="Times New Roman"/>
              </a:rPr>
              <a:t>AO1</a:t>
            </a:r>
            <a:endParaRPr lang="en-GB" sz="1600" dirty="0">
              <a:latin typeface="Arial"/>
              <a:ea typeface="Times New Roman"/>
            </a:endParaRPr>
          </a:p>
          <a:p>
            <a:pPr marL="457200">
              <a:spcAft>
                <a:spcPts val="0"/>
              </a:spcAft>
            </a:pPr>
            <a:r>
              <a:rPr lang="en-GB" sz="1600" dirty="0">
                <a:latin typeface="Arial"/>
                <a:ea typeface="Calibri"/>
              </a:rPr>
              <a:t>Identify, investigate and outline design possibilities to address needs and wants </a:t>
            </a:r>
            <a:endParaRPr lang="en-GB" sz="1600" dirty="0">
              <a:latin typeface="Arial"/>
              <a:ea typeface="Times New Roman"/>
            </a:endParaRPr>
          </a:p>
          <a:p>
            <a:pPr marL="457200">
              <a:spcAft>
                <a:spcPts val="0"/>
              </a:spcAft>
            </a:pPr>
            <a:r>
              <a:rPr lang="en-GB" sz="1600" dirty="0">
                <a:latin typeface="Arial"/>
                <a:ea typeface="Times New Roman"/>
              </a:rPr>
              <a:t> </a:t>
            </a:r>
          </a:p>
          <a:p>
            <a:pPr marL="457200">
              <a:spcAft>
                <a:spcPts val="0"/>
              </a:spcAft>
            </a:pPr>
            <a:r>
              <a:rPr lang="en-GB" sz="1600" b="1" dirty="0">
                <a:latin typeface="Arial"/>
                <a:ea typeface="Times New Roman"/>
              </a:rPr>
              <a:t>AO2</a:t>
            </a:r>
            <a:endParaRPr lang="en-GB" sz="1600" dirty="0">
              <a:latin typeface="Arial"/>
              <a:ea typeface="Times New Roman"/>
            </a:endParaRPr>
          </a:p>
          <a:p>
            <a:pPr marL="457200">
              <a:spcAft>
                <a:spcPts val="0"/>
              </a:spcAft>
            </a:pPr>
            <a:r>
              <a:rPr lang="en-GB" sz="1600" dirty="0">
                <a:latin typeface="Arial"/>
                <a:ea typeface="Calibri"/>
              </a:rPr>
              <a:t>Design and make prototypes that are fit for purpose </a:t>
            </a:r>
            <a:endParaRPr lang="en-GB" sz="1600" dirty="0">
              <a:latin typeface="Arial"/>
              <a:ea typeface="Times New Roman"/>
            </a:endParaRPr>
          </a:p>
          <a:p>
            <a:pPr marL="457200">
              <a:spcAft>
                <a:spcPts val="0"/>
              </a:spcAft>
            </a:pPr>
            <a:r>
              <a:rPr lang="en-GB" sz="1600" dirty="0">
                <a:latin typeface="Arial"/>
                <a:ea typeface="Times New Roman"/>
              </a:rPr>
              <a:t> </a:t>
            </a:r>
          </a:p>
          <a:p>
            <a:pPr marL="457200">
              <a:spcAft>
                <a:spcPts val="0"/>
              </a:spcAft>
            </a:pPr>
            <a:r>
              <a:rPr lang="en-GB" sz="1600" b="1" dirty="0">
                <a:latin typeface="Arial"/>
                <a:ea typeface="Times New Roman"/>
              </a:rPr>
              <a:t>AO3</a:t>
            </a:r>
            <a:endParaRPr lang="en-GB" sz="1600" dirty="0">
              <a:latin typeface="Arial"/>
              <a:ea typeface="Times New Roman"/>
            </a:endParaRPr>
          </a:p>
          <a:p>
            <a:pPr marL="457200">
              <a:spcAft>
                <a:spcPts val="0"/>
              </a:spcAft>
            </a:pPr>
            <a:r>
              <a:rPr lang="en-GB" sz="1600" dirty="0">
                <a:latin typeface="Arial"/>
                <a:ea typeface="Calibri"/>
              </a:rPr>
              <a:t>Analyse and evaluate –  </a:t>
            </a:r>
            <a:endParaRPr lang="en-GB" sz="1600" dirty="0">
              <a:latin typeface="Arial"/>
              <a:ea typeface="Times New Roman"/>
            </a:endParaRPr>
          </a:p>
          <a:p>
            <a:pPr marL="639445" indent="-182245">
              <a:spcAft>
                <a:spcPts val="0"/>
              </a:spcAft>
            </a:pPr>
            <a:r>
              <a:rPr lang="en-GB" sz="1050" dirty="0">
                <a:latin typeface="Arial"/>
                <a:ea typeface="Calibri"/>
                <a:sym typeface="Wingdings"/>
              </a:rPr>
              <a:t></a:t>
            </a:r>
            <a:r>
              <a:rPr lang="en-GB" sz="1600" dirty="0">
                <a:latin typeface="Arial"/>
                <a:ea typeface="Calibri"/>
              </a:rPr>
              <a:t>	design decisions and outcomes, including for prototypes made by themselves and others  </a:t>
            </a:r>
            <a:endParaRPr lang="en-GB" sz="1600" dirty="0">
              <a:latin typeface="Arial"/>
              <a:ea typeface="Times New Roman"/>
            </a:endParaRPr>
          </a:p>
          <a:p>
            <a:pPr marL="639445" indent="-182245">
              <a:spcAft>
                <a:spcPts val="0"/>
              </a:spcAft>
            </a:pPr>
            <a:r>
              <a:rPr lang="en-GB" sz="1050" dirty="0">
                <a:latin typeface="Arial"/>
                <a:ea typeface="Calibri"/>
                <a:sym typeface="Wingdings"/>
              </a:rPr>
              <a:t></a:t>
            </a:r>
            <a:r>
              <a:rPr lang="en-GB" sz="1600" dirty="0">
                <a:latin typeface="Arial"/>
                <a:ea typeface="Calibri"/>
              </a:rPr>
              <a:t>	wider issues in design and technology  </a:t>
            </a:r>
            <a:endParaRPr lang="en-GB" sz="1600" dirty="0">
              <a:latin typeface="Arial"/>
              <a:ea typeface="Times New Roman"/>
            </a:endParaRPr>
          </a:p>
          <a:p>
            <a:pPr marL="457200">
              <a:spcAft>
                <a:spcPts val="0"/>
              </a:spcAft>
            </a:pPr>
            <a:r>
              <a:rPr lang="en-GB" sz="1600" dirty="0">
                <a:latin typeface="Arial"/>
                <a:ea typeface="Times New Roman"/>
              </a:rPr>
              <a:t> </a:t>
            </a:r>
          </a:p>
          <a:p>
            <a:pPr marL="457200">
              <a:spcAft>
                <a:spcPts val="0"/>
              </a:spcAft>
            </a:pPr>
            <a:r>
              <a:rPr lang="en-GB" sz="1600" b="1" dirty="0">
                <a:latin typeface="Arial"/>
                <a:ea typeface="Times New Roman"/>
              </a:rPr>
              <a:t>AO4</a:t>
            </a:r>
            <a:endParaRPr lang="en-GB" sz="1600" dirty="0">
              <a:latin typeface="Arial"/>
              <a:ea typeface="Times New Roman"/>
            </a:endParaRPr>
          </a:p>
          <a:p>
            <a:pPr marL="457200">
              <a:spcAft>
                <a:spcPts val="0"/>
              </a:spcAft>
            </a:pPr>
            <a:r>
              <a:rPr lang="en-GB" sz="1600" dirty="0">
                <a:latin typeface="Arial"/>
                <a:ea typeface="Calibri"/>
              </a:rPr>
              <a:t>Demonstrate and apply knowledge and understanding of –  </a:t>
            </a:r>
            <a:endParaRPr lang="en-GB" sz="1600" dirty="0">
              <a:latin typeface="Arial"/>
              <a:ea typeface="Times New Roman"/>
            </a:endParaRPr>
          </a:p>
          <a:p>
            <a:pPr marL="628650" indent="-171450">
              <a:spcAft>
                <a:spcPts val="0"/>
              </a:spcAft>
            </a:pPr>
            <a:r>
              <a:rPr lang="en-GB" sz="1050" dirty="0">
                <a:latin typeface="Arial"/>
                <a:ea typeface="Calibri"/>
                <a:sym typeface="Wingdings"/>
              </a:rPr>
              <a:t></a:t>
            </a:r>
            <a:r>
              <a:rPr lang="en-GB" sz="1050" dirty="0">
                <a:latin typeface="Arial"/>
                <a:ea typeface="Calibri"/>
              </a:rPr>
              <a:t>	</a:t>
            </a:r>
            <a:r>
              <a:rPr lang="en-GB" sz="1600" dirty="0">
                <a:latin typeface="Arial"/>
                <a:ea typeface="Calibri"/>
              </a:rPr>
              <a:t>technical principles</a:t>
            </a:r>
            <a:endParaRPr lang="en-GB" sz="1600" dirty="0">
              <a:latin typeface="Arial"/>
              <a:ea typeface="Times New Roman"/>
            </a:endParaRPr>
          </a:p>
          <a:p>
            <a:pPr marL="628650" indent="-171450">
              <a:spcAft>
                <a:spcPts val="0"/>
              </a:spcAft>
            </a:pPr>
            <a:r>
              <a:rPr lang="en-GB" sz="1050" dirty="0">
                <a:latin typeface="Arial"/>
                <a:ea typeface="Calibri"/>
                <a:sym typeface="Wingdings"/>
              </a:rPr>
              <a:t></a:t>
            </a:r>
            <a:r>
              <a:rPr lang="en-GB" sz="1050" dirty="0">
                <a:latin typeface="Arial"/>
                <a:ea typeface="Calibri"/>
              </a:rPr>
              <a:t>	</a:t>
            </a:r>
            <a:r>
              <a:rPr lang="en-GB" sz="1600" dirty="0">
                <a:latin typeface="Arial"/>
                <a:ea typeface="Calibri"/>
              </a:rPr>
              <a:t>design and making principles </a:t>
            </a:r>
            <a:endParaRPr lang="en-GB" sz="1600" dirty="0">
              <a:latin typeface="Arial"/>
              <a:ea typeface="Times New Roman"/>
            </a:endParaRPr>
          </a:p>
          <a:p>
            <a:pPr marL="457200">
              <a:spcAft>
                <a:spcPts val="0"/>
              </a:spcAft>
            </a:pPr>
            <a:r>
              <a:rPr lang="en-GB" sz="1600" dirty="0">
                <a:latin typeface="Arial"/>
                <a:ea typeface="Times New Roman"/>
              </a:rPr>
              <a:t> </a:t>
            </a:r>
            <a:endParaRPr lang="en-GB" sz="1600" dirty="0">
              <a:effectLst/>
              <a:latin typeface="Arial"/>
              <a:ea typeface="Times New Roman"/>
            </a:endParaRPr>
          </a:p>
        </p:txBody>
      </p:sp>
    </p:spTree>
    <p:extLst>
      <p:ext uri="{BB962C8B-B14F-4D97-AF65-F5344CB8AC3E}">
        <p14:creationId xmlns:p14="http://schemas.microsoft.com/office/powerpoint/2010/main" val="51761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fade">
                                      <p:cBhvr>
                                        <p:cTn id="26" dur="500"/>
                                        <p:tgtEl>
                                          <p:spTgt spid="8">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Effect transition="in" filter="fade">
                                      <p:cBhvr>
                                        <p:cTn id="29" dur="500"/>
                                        <p:tgtEl>
                                          <p:spTgt spid="8">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fade">
                                      <p:cBhvr>
                                        <p:cTn id="32" dur="500"/>
                                        <p:tgtEl>
                                          <p:spTgt spid="8">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animEffect transition="in" filter="fade">
                                      <p:cBhvr>
                                        <p:cTn id="35" dur="500"/>
                                        <p:tgtEl>
                                          <p:spTgt spid="8">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xEl>
                                              <p:pRg st="11" end="11"/>
                                            </p:txEl>
                                          </p:spTgt>
                                        </p:tgtEl>
                                        <p:attrNameLst>
                                          <p:attrName>style.visibility</p:attrName>
                                        </p:attrNameLst>
                                      </p:cBhvr>
                                      <p:to>
                                        <p:strVal val="visible"/>
                                      </p:to>
                                    </p:set>
                                    <p:animEffect transition="in" filter="fade">
                                      <p:cBhvr>
                                        <p:cTn id="40" dur="500"/>
                                        <p:tgtEl>
                                          <p:spTgt spid="8">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8">
                                            <p:txEl>
                                              <p:pRg st="12" end="12"/>
                                            </p:txEl>
                                          </p:spTgt>
                                        </p:tgtEl>
                                        <p:attrNameLst>
                                          <p:attrName>style.visibility</p:attrName>
                                        </p:attrNameLst>
                                      </p:cBhvr>
                                      <p:to>
                                        <p:strVal val="visible"/>
                                      </p:to>
                                    </p:set>
                                    <p:animEffect transition="in" filter="fade">
                                      <p:cBhvr>
                                        <p:cTn id="43" dur="500"/>
                                        <p:tgtEl>
                                          <p:spTgt spid="8">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8">
                                            <p:txEl>
                                              <p:pRg st="13" end="13"/>
                                            </p:txEl>
                                          </p:spTgt>
                                        </p:tgtEl>
                                        <p:attrNameLst>
                                          <p:attrName>style.visibility</p:attrName>
                                        </p:attrNameLst>
                                      </p:cBhvr>
                                      <p:to>
                                        <p:strVal val="visible"/>
                                      </p:to>
                                    </p:set>
                                    <p:animEffect transition="in" filter="fade">
                                      <p:cBhvr>
                                        <p:cTn id="46" dur="500"/>
                                        <p:tgtEl>
                                          <p:spTgt spid="8">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8">
                                            <p:txEl>
                                              <p:pRg st="14" end="14"/>
                                            </p:txEl>
                                          </p:spTgt>
                                        </p:tgtEl>
                                        <p:attrNameLst>
                                          <p:attrName>style.visibility</p:attrName>
                                        </p:attrNameLst>
                                      </p:cBhvr>
                                      <p:to>
                                        <p:strVal val="visible"/>
                                      </p:to>
                                    </p:set>
                                    <p:animEffect transition="in" filter="fade">
                                      <p:cBhvr>
                                        <p:cTn id="49"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192" y="1851323"/>
            <a:ext cx="8736000" cy="4431983"/>
          </a:xfrm>
          <a:prstGeom prst="rect">
            <a:avLst/>
          </a:prstGeom>
          <a:noFill/>
        </p:spPr>
        <p:txBody>
          <a:bodyPr wrap="square" rtlCol="0">
            <a:spAutoFit/>
          </a:bodyPr>
          <a:lstStyle/>
          <a:p>
            <a:pPr marL="285750" indent="-285750">
              <a:buFont typeface="Arial" panose="020B0604020202020204" pitchFamily="34" charset="0"/>
              <a:buChar char="•"/>
            </a:pPr>
            <a:endParaRPr lang="en-GB" sz="1000" dirty="0" smtClean="0">
              <a:latin typeface="Bliss-Light"/>
            </a:endParaRPr>
          </a:p>
          <a:p>
            <a:r>
              <a:rPr lang="en-GB" sz="1600" dirty="0">
                <a:latin typeface="Arial" panose="020B0604020202020204" pitchFamily="34" charset="0"/>
                <a:cs typeface="Arial" panose="020B0604020202020204" pitchFamily="34" charset="0"/>
              </a:rPr>
              <a:t>Learners take a single examination in one of the following endorsed areas:</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engineering </a:t>
            </a:r>
            <a:r>
              <a:rPr lang="en-GB" sz="1600" dirty="0">
                <a:latin typeface="Arial" panose="020B0604020202020204" pitchFamily="34" charset="0"/>
                <a:cs typeface="Arial" panose="020B0604020202020204" pitchFamily="34" charset="0"/>
              </a:rPr>
              <a:t>design</a:t>
            </a:r>
            <a:endParaRPr lang="en-GB"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   fashion and textiles</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product </a:t>
            </a:r>
            <a:r>
              <a:rPr lang="en-GB" sz="1600" dirty="0" smtClean="0">
                <a:latin typeface="Arial" panose="020B0604020202020204" pitchFamily="34" charset="0"/>
                <a:cs typeface="Arial" panose="020B0604020202020204" pitchFamily="34" charset="0"/>
              </a:rPr>
              <a:t>design</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examination includes a mix of structured and extended writing questions assessing learners' knowledge and understanding of:</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technical principles</a:t>
            </a:r>
          </a:p>
          <a:p>
            <a:r>
              <a:rPr lang="en-GB" sz="1600" dirty="0">
                <a:latin typeface="Arial" panose="020B0604020202020204" pitchFamily="34" charset="0"/>
                <a:cs typeface="Arial" panose="020B0604020202020204" pitchFamily="34" charset="0"/>
              </a:rPr>
              <a:t>•	designing and making principles</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along with their ability to: </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analyse and evaluate design decisions and wider issues in design and technology.</a:t>
            </a:r>
          </a:p>
          <a:p>
            <a:endParaRPr lang="en-GB"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sz="1600" dirty="0">
              <a:latin typeface="Arial" panose="020B0604020202020204" pitchFamily="34" charset="0"/>
              <a:cs typeface="Arial" panose="020B0604020202020204" pitchFamily="34" charset="0"/>
            </a:endParaRPr>
          </a:p>
        </p:txBody>
      </p:sp>
      <p:sp>
        <p:nvSpPr>
          <p:cNvPr id="5" name="Text Placeholder 1"/>
          <p:cNvSpPr>
            <a:spLocks noGrp="1"/>
          </p:cNvSpPr>
          <p:nvPr>
            <p:ph type="body" sz="quarter" idx="14"/>
          </p:nvPr>
        </p:nvSpPr>
        <p:spPr>
          <a:xfrm>
            <a:off x="186192" y="1275049"/>
            <a:ext cx="8418513" cy="560574"/>
          </a:xfrm>
        </p:spPr>
        <p:txBody>
          <a:bodyPr>
            <a:normAutofit lnSpcReduction="10000"/>
          </a:bodyPr>
          <a:lstStyle/>
          <a:p>
            <a:r>
              <a:rPr lang="en-US" kern="1100" spc="-50" dirty="0">
                <a:solidFill>
                  <a:srgbClr val="00B0F0"/>
                </a:solidFill>
                <a:latin typeface="Gotham Rounded Book"/>
                <a:cs typeface="Gotham Rounded Book"/>
              </a:rPr>
              <a:t>Specification </a:t>
            </a:r>
            <a:r>
              <a:rPr lang="en-US" kern="1100" spc="-50" dirty="0" smtClean="0">
                <a:solidFill>
                  <a:srgbClr val="00B0F0"/>
                </a:solidFill>
                <a:latin typeface="Gotham Rounded Book"/>
                <a:cs typeface="Gotham Rounded Book"/>
              </a:rPr>
              <a:t>Overview  AS  20%</a:t>
            </a:r>
            <a:endParaRPr lang="en-US" kern="1100" spc="-50" dirty="0">
              <a:solidFill>
                <a:srgbClr val="00B0F0"/>
              </a:solidFill>
              <a:latin typeface="Gotham Rounded Book"/>
              <a:cs typeface="Gotham Rounded Book"/>
            </a:endParaRPr>
          </a:p>
          <a:p>
            <a:endParaRPr lang="en-GB" dirty="0"/>
          </a:p>
        </p:txBody>
      </p:sp>
    </p:spTree>
    <p:extLst>
      <p:ext uri="{BB962C8B-B14F-4D97-AF65-F5344CB8AC3E}">
        <p14:creationId xmlns:p14="http://schemas.microsoft.com/office/powerpoint/2010/main" val="716446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192" y="1851323"/>
            <a:ext cx="8736000" cy="4431983"/>
          </a:xfrm>
          <a:prstGeom prst="rect">
            <a:avLst/>
          </a:prstGeom>
          <a:noFill/>
        </p:spPr>
        <p:txBody>
          <a:bodyPr wrap="square" rtlCol="0">
            <a:spAutoFit/>
          </a:bodyPr>
          <a:lstStyle/>
          <a:p>
            <a:pPr marL="285750" indent="-285750">
              <a:buFont typeface="Arial" panose="020B0604020202020204" pitchFamily="34" charset="0"/>
              <a:buChar char="•"/>
            </a:pPr>
            <a:endParaRPr lang="en-GB" sz="1000" dirty="0" smtClean="0">
              <a:latin typeface="Bliss-Light"/>
            </a:endParaRPr>
          </a:p>
          <a:p>
            <a:r>
              <a:rPr lang="en-GB" sz="1600" dirty="0">
                <a:latin typeface="Arial" panose="020B0604020202020204" pitchFamily="34" charset="0"/>
                <a:cs typeface="Arial" panose="020B0604020202020204" pitchFamily="34" charset="0"/>
              </a:rPr>
              <a:t>Learners take a single examination in one of the following endorsed areas:</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engineering </a:t>
            </a:r>
            <a:r>
              <a:rPr lang="en-GB" sz="1600" dirty="0">
                <a:latin typeface="Arial" panose="020B0604020202020204" pitchFamily="34" charset="0"/>
                <a:cs typeface="Arial" panose="020B0604020202020204" pitchFamily="34" charset="0"/>
              </a:rPr>
              <a:t>design</a:t>
            </a:r>
            <a:endParaRPr lang="en-GB"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   fashion and textiles</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product </a:t>
            </a:r>
            <a:r>
              <a:rPr lang="en-GB" sz="1600" dirty="0" smtClean="0">
                <a:latin typeface="Arial" panose="020B0604020202020204" pitchFamily="34" charset="0"/>
                <a:cs typeface="Arial" panose="020B0604020202020204" pitchFamily="34" charset="0"/>
              </a:rPr>
              <a:t>design</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examination includes a mix of structured and extended writing questions assessing learners' knowledge and understanding of:</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technical principles</a:t>
            </a:r>
          </a:p>
          <a:p>
            <a:r>
              <a:rPr lang="en-GB" sz="1600" dirty="0">
                <a:latin typeface="Arial" panose="020B0604020202020204" pitchFamily="34" charset="0"/>
                <a:cs typeface="Arial" panose="020B0604020202020204" pitchFamily="34" charset="0"/>
              </a:rPr>
              <a:t>•	designing and making principles</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along with their ability to: </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analyse and evaluate design decisions and wider issues in design and technology.</a:t>
            </a:r>
          </a:p>
          <a:p>
            <a:endParaRPr lang="en-GB"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sz="1600" dirty="0">
              <a:latin typeface="Arial" panose="020B0604020202020204" pitchFamily="34" charset="0"/>
              <a:cs typeface="Arial" panose="020B0604020202020204" pitchFamily="34" charset="0"/>
            </a:endParaRPr>
          </a:p>
        </p:txBody>
      </p:sp>
      <p:sp>
        <p:nvSpPr>
          <p:cNvPr id="5" name="Text Placeholder 1"/>
          <p:cNvSpPr>
            <a:spLocks noGrp="1"/>
          </p:cNvSpPr>
          <p:nvPr>
            <p:ph type="body" sz="quarter" idx="14"/>
          </p:nvPr>
        </p:nvSpPr>
        <p:spPr>
          <a:xfrm>
            <a:off x="186192" y="1275049"/>
            <a:ext cx="8418513" cy="560574"/>
          </a:xfrm>
        </p:spPr>
        <p:txBody>
          <a:bodyPr>
            <a:normAutofit lnSpcReduction="10000"/>
          </a:bodyPr>
          <a:lstStyle/>
          <a:p>
            <a:r>
              <a:rPr lang="en-US" kern="1100" spc="-50" dirty="0">
                <a:solidFill>
                  <a:srgbClr val="00B0F0"/>
                </a:solidFill>
                <a:latin typeface="Gotham Rounded Book"/>
                <a:cs typeface="Gotham Rounded Book"/>
              </a:rPr>
              <a:t>Specification </a:t>
            </a:r>
            <a:r>
              <a:rPr lang="en-US" kern="1100" spc="-50" dirty="0" smtClean="0">
                <a:solidFill>
                  <a:srgbClr val="00B0F0"/>
                </a:solidFill>
                <a:latin typeface="Gotham Rounded Book"/>
                <a:cs typeface="Gotham Rounded Book"/>
              </a:rPr>
              <a:t>Overview  A 30%</a:t>
            </a:r>
            <a:endParaRPr lang="en-US" kern="1100" spc="-50" dirty="0">
              <a:solidFill>
                <a:srgbClr val="00B0F0"/>
              </a:solidFill>
              <a:latin typeface="Gotham Rounded Book"/>
              <a:cs typeface="Gotham Rounded Book"/>
            </a:endParaRPr>
          </a:p>
          <a:p>
            <a:endParaRPr lang="en-GB" dirty="0"/>
          </a:p>
        </p:txBody>
      </p:sp>
    </p:spTree>
    <p:extLst>
      <p:ext uri="{BB962C8B-B14F-4D97-AF65-F5344CB8AC3E}">
        <p14:creationId xmlns:p14="http://schemas.microsoft.com/office/powerpoint/2010/main" val="3176885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05595" y="1284272"/>
            <a:ext cx="8418513" cy="1046163"/>
          </a:xfrm>
        </p:spPr>
        <p:txBody>
          <a:bodyPr/>
          <a:lstStyle/>
          <a:p>
            <a:r>
              <a:rPr lang="en-US" kern="1100" spc="-50" dirty="0">
                <a:solidFill>
                  <a:srgbClr val="00B0F0"/>
                </a:solidFill>
                <a:latin typeface="Gotham Rounded Book"/>
                <a:cs typeface="Gotham Rounded Book"/>
              </a:rPr>
              <a:t>Specification </a:t>
            </a:r>
            <a:r>
              <a:rPr lang="en-US" kern="1100" spc="-50" dirty="0" smtClean="0">
                <a:solidFill>
                  <a:srgbClr val="00B0F0"/>
                </a:solidFill>
                <a:latin typeface="Gotham Rounded Book"/>
                <a:cs typeface="Gotham Rounded Book"/>
              </a:rPr>
              <a:t>Overview AS</a:t>
            </a:r>
            <a:endParaRPr lang="en-US" kern="1100" spc="-50" dirty="0">
              <a:solidFill>
                <a:srgbClr val="00B0F0"/>
              </a:solidFill>
              <a:latin typeface="Gotham Rounded Book"/>
              <a:cs typeface="Gotham Rounded Book"/>
            </a:endParaRPr>
          </a:p>
          <a:p>
            <a:endParaRPr lang="en-GB" dirty="0"/>
          </a:p>
        </p:txBody>
      </p:sp>
      <p:sp>
        <p:nvSpPr>
          <p:cNvPr id="4" name="Rectangle 3"/>
          <p:cNvSpPr/>
          <p:nvPr/>
        </p:nvSpPr>
        <p:spPr>
          <a:xfrm>
            <a:off x="205595" y="1885937"/>
            <a:ext cx="7988854" cy="3231654"/>
          </a:xfrm>
          <a:prstGeom prst="rect">
            <a:avLst/>
          </a:prstGeom>
        </p:spPr>
        <p:txBody>
          <a:bodyPr wrap="none">
            <a:spAutoFit/>
          </a:bodyPr>
          <a:lstStyle/>
          <a:p>
            <a:r>
              <a:rPr lang="en-GB" sz="2000" b="1" dirty="0" smtClean="0"/>
              <a:t>Design </a:t>
            </a:r>
            <a:r>
              <a:rPr lang="en-GB" sz="2000" b="1" dirty="0"/>
              <a:t>and make </a:t>
            </a:r>
            <a:r>
              <a:rPr lang="en-GB" sz="2000" b="1" dirty="0" smtClean="0"/>
              <a:t>task</a:t>
            </a:r>
            <a:endParaRPr lang="en-GB" sz="2000" dirty="0"/>
          </a:p>
          <a:p>
            <a:r>
              <a:rPr lang="en-GB" sz="2000" b="1" dirty="0"/>
              <a:t>Non-exam assessment:  </a:t>
            </a:r>
            <a:r>
              <a:rPr lang="en-GB" sz="2000" b="1" dirty="0" smtClean="0"/>
              <a:t>40 hours 20</a:t>
            </a:r>
            <a:r>
              <a:rPr lang="en-GB" sz="2000" b="1" dirty="0"/>
              <a:t>% of </a:t>
            </a:r>
            <a:r>
              <a:rPr lang="en-GB" sz="2000" b="1" dirty="0" smtClean="0"/>
              <a:t>qualification</a:t>
            </a:r>
            <a:endParaRPr lang="en-GB" sz="2000" dirty="0"/>
          </a:p>
          <a:p>
            <a:pPr lvl="0"/>
            <a:endParaRPr lang="en-US" sz="2000" dirty="0">
              <a:solidFill>
                <a:srgbClr val="DF3C06"/>
              </a:solidFill>
              <a:latin typeface="Gotham Rounded Book"/>
              <a:cs typeface="Gotham Rounded Book"/>
            </a:endParaRPr>
          </a:p>
          <a:p>
            <a:r>
              <a:rPr lang="en-GB" sz="1600" dirty="0" smtClean="0">
                <a:latin typeface="Arial" panose="020B0604020202020204" pitchFamily="34" charset="0"/>
                <a:cs typeface="Arial" panose="020B0604020202020204" pitchFamily="34" charset="0"/>
              </a:rPr>
              <a:t>A </a:t>
            </a:r>
            <a:r>
              <a:rPr lang="en-GB" sz="1600" dirty="0">
                <a:latin typeface="Arial" panose="020B0604020202020204" pitchFamily="34" charset="0"/>
                <a:cs typeface="Arial" panose="020B0604020202020204" pitchFamily="34" charset="0"/>
              </a:rPr>
              <a:t>sustained design and make </a:t>
            </a:r>
            <a:r>
              <a:rPr lang="en-GB" sz="1600" dirty="0" smtClean="0">
                <a:latin typeface="Arial" panose="020B0604020202020204" pitchFamily="34" charset="0"/>
                <a:cs typeface="Arial" panose="020B0604020202020204" pitchFamily="34" charset="0"/>
              </a:rPr>
              <a:t>task, </a:t>
            </a:r>
            <a:r>
              <a:rPr lang="en-GB" sz="1600" dirty="0">
                <a:latin typeface="Arial" panose="020B0604020202020204" pitchFamily="34" charset="0"/>
                <a:cs typeface="Arial" panose="020B0604020202020204" pitchFamily="34" charset="0"/>
              </a:rPr>
              <a:t>based on a brief developed by the candidate, </a:t>
            </a:r>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assessing </a:t>
            </a:r>
            <a:r>
              <a:rPr lang="en-GB" sz="1600" dirty="0">
                <a:latin typeface="Arial" panose="020B0604020202020204" pitchFamily="34" charset="0"/>
                <a:cs typeface="Arial" panose="020B0604020202020204" pitchFamily="34" charset="0"/>
              </a:rPr>
              <a:t>the candidate's ability to:</a:t>
            </a:r>
          </a:p>
          <a:p>
            <a:r>
              <a:rPr lang="en-GB" sz="1600" dirty="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identify, investigate and outline design possibilities</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design and make prototypes</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analyse and evaluate design decisions and wider issues in design and technology. </a:t>
            </a:r>
          </a:p>
          <a:p>
            <a:r>
              <a:rPr lang="en-GB" sz="1600"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The design and make </a:t>
            </a:r>
            <a:r>
              <a:rPr lang="en-GB" sz="1600" dirty="0" smtClean="0">
                <a:latin typeface="Arial" panose="020B0604020202020204" pitchFamily="34" charset="0"/>
                <a:cs typeface="Arial" panose="020B0604020202020204" pitchFamily="34" charset="0"/>
              </a:rPr>
              <a:t>task </a:t>
            </a:r>
            <a:r>
              <a:rPr lang="en-GB" sz="1600" dirty="0">
                <a:latin typeface="Arial" panose="020B0604020202020204" pitchFamily="34" charset="0"/>
                <a:cs typeface="Arial" panose="020B0604020202020204" pitchFamily="34" charset="0"/>
              </a:rPr>
              <a:t>will be based within the same endorsed area </a:t>
            </a:r>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as </a:t>
            </a:r>
            <a:r>
              <a:rPr lang="en-GB" sz="1600" dirty="0">
                <a:latin typeface="Arial" panose="020B0604020202020204" pitchFamily="34" charset="0"/>
                <a:cs typeface="Arial" panose="020B0604020202020204" pitchFamily="34" charset="0"/>
              </a:rPr>
              <a:t>the written </a:t>
            </a:r>
            <a:r>
              <a:rPr lang="en-GB" sz="1600" dirty="0" smtClean="0">
                <a:latin typeface="Arial" panose="020B0604020202020204" pitchFamily="34" charset="0"/>
                <a:cs typeface="Arial" panose="020B0604020202020204" pitchFamily="34" charset="0"/>
              </a:rPr>
              <a:t>examination.</a:t>
            </a:r>
            <a:endParaRPr lang="en-US" sz="1600" dirty="0">
              <a:solidFill>
                <a:srgbClr val="DF3C0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97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500"/>
                                        <p:tgtEl>
                                          <p:spTgt spid="4">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fade">
                                      <p:cBhvr>
                                        <p:cTn id="34" dur="500"/>
                                        <p:tgtEl>
                                          <p:spTgt spid="4">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fade">
                                      <p:cBhvr>
                                        <p:cTn id="3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05595" y="1284272"/>
            <a:ext cx="8418513" cy="1046163"/>
          </a:xfrm>
        </p:spPr>
        <p:txBody>
          <a:bodyPr/>
          <a:lstStyle/>
          <a:p>
            <a:r>
              <a:rPr lang="en-US" kern="1100" spc="-50" dirty="0">
                <a:solidFill>
                  <a:srgbClr val="00B0F0"/>
                </a:solidFill>
                <a:latin typeface="Gotham Rounded Book"/>
                <a:cs typeface="Gotham Rounded Book"/>
              </a:rPr>
              <a:t>Specification Overview</a:t>
            </a:r>
          </a:p>
          <a:p>
            <a:endParaRPr lang="en-GB" dirty="0"/>
          </a:p>
        </p:txBody>
      </p:sp>
      <p:sp>
        <p:nvSpPr>
          <p:cNvPr id="4" name="Rectangle 3"/>
          <p:cNvSpPr/>
          <p:nvPr/>
        </p:nvSpPr>
        <p:spPr>
          <a:xfrm>
            <a:off x="205595" y="1885937"/>
            <a:ext cx="7988854" cy="3231654"/>
          </a:xfrm>
          <a:prstGeom prst="rect">
            <a:avLst/>
          </a:prstGeom>
        </p:spPr>
        <p:txBody>
          <a:bodyPr wrap="none">
            <a:spAutoFit/>
          </a:bodyPr>
          <a:lstStyle/>
          <a:p>
            <a:r>
              <a:rPr lang="en-GB" sz="2000" b="1" dirty="0" smtClean="0"/>
              <a:t>Design </a:t>
            </a:r>
            <a:r>
              <a:rPr lang="en-GB" sz="2000" b="1" dirty="0"/>
              <a:t>and make </a:t>
            </a:r>
            <a:r>
              <a:rPr lang="en-GB" sz="2000" b="1" dirty="0" smtClean="0"/>
              <a:t>task</a:t>
            </a:r>
            <a:endParaRPr lang="en-GB" sz="2000" dirty="0"/>
          </a:p>
          <a:p>
            <a:r>
              <a:rPr lang="en-GB" sz="2000" b="1" dirty="0"/>
              <a:t>Non-exam </a:t>
            </a:r>
            <a:r>
              <a:rPr lang="en-GB" sz="2000" b="1" dirty="0" smtClean="0"/>
              <a:t>assessment: 60 hours </a:t>
            </a:r>
            <a:r>
              <a:rPr lang="en-GB" sz="2000" b="1" dirty="0"/>
              <a:t>3</a:t>
            </a:r>
            <a:r>
              <a:rPr lang="en-GB" sz="2000" b="1" dirty="0" smtClean="0"/>
              <a:t>0</a:t>
            </a:r>
            <a:r>
              <a:rPr lang="en-GB" sz="2000" b="1" dirty="0"/>
              <a:t>% of </a:t>
            </a:r>
            <a:r>
              <a:rPr lang="en-GB" sz="2000" b="1" dirty="0" smtClean="0"/>
              <a:t>qualification</a:t>
            </a:r>
            <a:endParaRPr lang="en-GB" sz="2000" dirty="0"/>
          </a:p>
          <a:p>
            <a:pPr lvl="0"/>
            <a:endParaRPr lang="en-US" sz="2000" dirty="0">
              <a:solidFill>
                <a:srgbClr val="DF3C06"/>
              </a:solidFill>
              <a:latin typeface="Gotham Rounded Book"/>
              <a:cs typeface="Gotham Rounded Book"/>
            </a:endParaRPr>
          </a:p>
          <a:p>
            <a:r>
              <a:rPr lang="en-GB" sz="1600" dirty="0" smtClean="0">
                <a:latin typeface="Arial" panose="020B0604020202020204" pitchFamily="34" charset="0"/>
                <a:cs typeface="Arial" panose="020B0604020202020204" pitchFamily="34" charset="0"/>
              </a:rPr>
              <a:t>A </a:t>
            </a:r>
            <a:r>
              <a:rPr lang="en-GB" sz="1600" dirty="0">
                <a:latin typeface="Arial" panose="020B0604020202020204" pitchFamily="34" charset="0"/>
                <a:cs typeface="Arial" panose="020B0604020202020204" pitchFamily="34" charset="0"/>
              </a:rPr>
              <a:t>sustained design and make </a:t>
            </a:r>
            <a:r>
              <a:rPr lang="en-GB" sz="1600" dirty="0" smtClean="0">
                <a:latin typeface="Arial" panose="020B0604020202020204" pitchFamily="34" charset="0"/>
                <a:cs typeface="Arial" panose="020B0604020202020204" pitchFamily="34" charset="0"/>
              </a:rPr>
              <a:t>task, </a:t>
            </a:r>
            <a:r>
              <a:rPr lang="en-GB" sz="1600" dirty="0">
                <a:latin typeface="Arial" panose="020B0604020202020204" pitchFamily="34" charset="0"/>
                <a:cs typeface="Arial" panose="020B0604020202020204" pitchFamily="34" charset="0"/>
              </a:rPr>
              <a:t>based on a brief developed by the candidate, </a:t>
            </a:r>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assessing </a:t>
            </a:r>
            <a:r>
              <a:rPr lang="en-GB" sz="1600" dirty="0">
                <a:latin typeface="Arial" panose="020B0604020202020204" pitchFamily="34" charset="0"/>
                <a:cs typeface="Arial" panose="020B0604020202020204" pitchFamily="34" charset="0"/>
              </a:rPr>
              <a:t>the candidate's ability to:</a:t>
            </a:r>
          </a:p>
          <a:p>
            <a:r>
              <a:rPr lang="en-GB" sz="1600" dirty="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identify, investigate and outline design possibilities</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design and make prototypes</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analyse and evaluate design decisions and wider issues in design and technology. </a:t>
            </a:r>
          </a:p>
          <a:p>
            <a:r>
              <a:rPr lang="en-GB" sz="1600"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The design and make </a:t>
            </a:r>
            <a:r>
              <a:rPr lang="en-GB" sz="1600" dirty="0" smtClean="0">
                <a:latin typeface="Arial" panose="020B0604020202020204" pitchFamily="34" charset="0"/>
                <a:cs typeface="Arial" panose="020B0604020202020204" pitchFamily="34" charset="0"/>
              </a:rPr>
              <a:t>task </a:t>
            </a:r>
            <a:r>
              <a:rPr lang="en-GB" sz="1600" dirty="0">
                <a:latin typeface="Arial" panose="020B0604020202020204" pitchFamily="34" charset="0"/>
                <a:cs typeface="Arial" panose="020B0604020202020204" pitchFamily="34" charset="0"/>
              </a:rPr>
              <a:t>will be based within the same endorsed area </a:t>
            </a:r>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as </a:t>
            </a:r>
            <a:r>
              <a:rPr lang="en-GB" sz="1600" dirty="0">
                <a:latin typeface="Arial" panose="020B0604020202020204" pitchFamily="34" charset="0"/>
                <a:cs typeface="Arial" panose="020B0604020202020204" pitchFamily="34" charset="0"/>
              </a:rPr>
              <a:t>the written </a:t>
            </a:r>
            <a:r>
              <a:rPr lang="en-GB" sz="1600" dirty="0" smtClean="0">
                <a:latin typeface="Arial" panose="020B0604020202020204" pitchFamily="34" charset="0"/>
                <a:cs typeface="Arial" panose="020B0604020202020204" pitchFamily="34" charset="0"/>
              </a:rPr>
              <a:t>examination.</a:t>
            </a:r>
            <a:endParaRPr lang="en-US" sz="1600" dirty="0">
              <a:solidFill>
                <a:srgbClr val="DF3C0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169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500"/>
                                        <p:tgtEl>
                                          <p:spTgt spid="4">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fade">
                                      <p:cBhvr>
                                        <p:cTn id="34" dur="500"/>
                                        <p:tgtEl>
                                          <p:spTgt spid="4">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fade">
                                      <p:cBhvr>
                                        <p:cTn id="3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1192" y="1333285"/>
            <a:ext cx="6160160" cy="473976"/>
          </a:xfrm>
          <a:prstGeom prst="rect">
            <a:avLst/>
          </a:prstGeom>
          <a:noFill/>
        </p:spPr>
        <p:txBody>
          <a:bodyPr wrap="square" rtlCol="0">
            <a:spAutoFit/>
          </a:bodyPr>
          <a:lstStyle/>
          <a:p>
            <a:pPr>
              <a:lnSpc>
                <a:spcPct val="80000"/>
              </a:lnSpc>
            </a:pPr>
            <a:r>
              <a:rPr lang="en-US" sz="3100" kern="1100" spc="-50" dirty="0" smtClean="0">
                <a:solidFill>
                  <a:srgbClr val="00B0F0"/>
                </a:solidFill>
                <a:latin typeface="Gotham Rounded Book"/>
                <a:cs typeface="Gotham Rounded Book"/>
              </a:rPr>
              <a:t>Specification Overview</a:t>
            </a:r>
            <a:endParaRPr lang="en-US" sz="3100" kern="1100" spc="-50" dirty="0">
              <a:solidFill>
                <a:srgbClr val="00B0F0"/>
              </a:solidFill>
              <a:latin typeface="Gotham Rounded Book"/>
              <a:cs typeface="Gotham Rounded Book"/>
            </a:endParaRPr>
          </a:p>
        </p:txBody>
      </p:sp>
      <p:sp>
        <p:nvSpPr>
          <p:cNvPr id="10" name="TextBox 9"/>
          <p:cNvSpPr txBox="1"/>
          <p:nvPr/>
        </p:nvSpPr>
        <p:spPr>
          <a:xfrm>
            <a:off x="281191" y="1972020"/>
            <a:ext cx="8038691" cy="5201424"/>
          </a:xfrm>
          <a:prstGeom prst="rect">
            <a:avLst/>
          </a:prstGeom>
          <a:noFill/>
        </p:spPr>
        <p:txBody>
          <a:bodyPr wrap="square" rtlCol="0">
            <a:spAutoFit/>
          </a:bodyPr>
          <a:lstStyle/>
          <a:p>
            <a:pPr marL="457200">
              <a:spcAft>
                <a:spcPts val="0"/>
              </a:spcAft>
            </a:pPr>
            <a:r>
              <a:rPr lang="en-GB" sz="1600" dirty="0">
                <a:latin typeface="Arial" panose="020B0604020202020204" pitchFamily="34" charset="0"/>
                <a:ea typeface="Times New Roman"/>
                <a:cs typeface="Arial" panose="020B0604020202020204" pitchFamily="34" charset="0"/>
              </a:rPr>
              <a:t>The subject content </a:t>
            </a:r>
            <a:r>
              <a:rPr lang="en-GB" sz="1600" dirty="0" smtClean="0">
                <a:latin typeface="Arial" panose="020B0604020202020204" pitchFamily="34" charset="0"/>
                <a:ea typeface="Times New Roman"/>
                <a:cs typeface="Arial" panose="020B0604020202020204" pitchFamily="34" charset="0"/>
              </a:rPr>
              <a:t>for </a:t>
            </a:r>
            <a:r>
              <a:rPr lang="en-GB" sz="1600" i="1" dirty="0" smtClean="0">
                <a:latin typeface="Arial" panose="020B0604020202020204" pitchFamily="34" charset="0"/>
                <a:ea typeface="Times New Roman"/>
                <a:cs typeface="Arial" panose="020B0604020202020204" pitchFamily="34" charset="0"/>
              </a:rPr>
              <a:t>engineering design </a:t>
            </a:r>
            <a:r>
              <a:rPr lang="en-GB" sz="1600" i="1" dirty="0">
                <a:latin typeface="Arial" panose="020B0604020202020204" pitchFamily="34" charset="0"/>
                <a:ea typeface="Times New Roman"/>
                <a:cs typeface="Arial" panose="020B0604020202020204" pitchFamily="34" charset="0"/>
              </a:rPr>
              <a:t>,</a:t>
            </a:r>
            <a:r>
              <a:rPr lang="en-GB" sz="1600" dirty="0" smtClean="0">
                <a:latin typeface="Arial" panose="020B0604020202020204" pitchFamily="34" charset="0"/>
                <a:ea typeface="Times New Roman"/>
                <a:cs typeface="Arial" panose="020B0604020202020204" pitchFamily="34" charset="0"/>
              </a:rPr>
              <a:t> </a:t>
            </a:r>
            <a:r>
              <a:rPr lang="en-GB" sz="1600" i="1" dirty="0" smtClean="0">
                <a:latin typeface="Arial" panose="020B0604020202020204" pitchFamily="34" charset="0"/>
                <a:ea typeface="Times New Roman"/>
                <a:cs typeface="Arial" panose="020B0604020202020204" pitchFamily="34" charset="0"/>
              </a:rPr>
              <a:t>fashion </a:t>
            </a:r>
            <a:r>
              <a:rPr lang="en-GB" sz="1600" i="1" dirty="0">
                <a:latin typeface="Arial" panose="020B0604020202020204" pitchFamily="34" charset="0"/>
                <a:ea typeface="Times New Roman"/>
                <a:cs typeface="Arial" panose="020B0604020202020204" pitchFamily="34" charset="0"/>
              </a:rPr>
              <a:t>and textiles</a:t>
            </a:r>
            <a:r>
              <a:rPr lang="en-GB" sz="1600" dirty="0">
                <a:latin typeface="Arial" panose="020B0604020202020204" pitchFamily="34" charset="0"/>
                <a:ea typeface="Times New Roman"/>
                <a:cs typeface="Arial" panose="020B0604020202020204" pitchFamily="34" charset="0"/>
              </a:rPr>
              <a:t> and </a:t>
            </a:r>
            <a:r>
              <a:rPr lang="en-GB" sz="1600" i="1" dirty="0">
                <a:latin typeface="Arial" panose="020B0604020202020204" pitchFamily="34" charset="0"/>
                <a:ea typeface="Times New Roman"/>
                <a:cs typeface="Arial" panose="020B0604020202020204" pitchFamily="34" charset="0"/>
              </a:rPr>
              <a:t>product design</a:t>
            </a:r>
            <a:r>
              <a:rPr lang="en-GB" sz="1600" dirty="0">
                <a:latin typeface="Arial" panose="020B0604020202020204" pitchFamily="34" charset="0"/>
                <a:ea typeface="Times New Roman"/>
                <a:cs typeface="Arial" panose="020B0604020202020204" pitchFamily="34" charset="0"/>
              </a:rPr>
              <a:t> is presented under </a:t>
            </a:r>
            <a:r>
              <a:rPr lang="en-GB" sz="1600" dirty="0" smtClean="0">
                <a:latin typeface="Arial" panose="020B0604020202020204" pitchFamily="34" charset="0"/>
                <a:ea typeface="Times New Roman"/>
                <a:cs typeface="Arial" panose="020B0604020202020204" pitchFamily="34" charset="0"/>
              </a:rPr>
              <a:t>the following headings</a:t>
            </a:r>
            <a:r>
              <a:rPr lang="en-GB" sz="1600" dirty="0">
                <a:latin typeface="Arial" panose="020B0604020202020204" pitchFamily="34" charset="0"/>
                <a:ea typeface="Times New Roman"/>
                <a:cs typeface="Arial" panose="020B0604020202020204" pitchFamily="34" charset="0"/>
              </a:rPr>
              <a:t>: </a:t>
            </a:r>
            <a:endParaRPr lang="en-GB" sz="1600" dirty="0" smtClean="0">
              <a:latin typeface="Arial" panose="020B0604020202020204" pitchFamily="34" charset="0"/>
              <a:ea typeface="Times New Roman"/>
              <a:cs typeface="Arial" panose="020B0604020202020204" pitchFamily="34" charset="0"/>
            </a:endParaRPr>
          </a:p>
          <a:p>
            <a:pPr marL="457200">
              <a:spcAft>
                <a:spcPts val="0"/>
              </a:spcAft>
            </a:pPr>
            <a:endParaRPr lang="en-GB" sz="1600" dirty="0">
              <a:latin typeface="Arial" panose="020B0604020202020204" pitchFamily="34" charset="0"/>
              <a:ea typeface="Times New Roman"/>
              <a:cs typeface="Arial" panose="020B0604020202020204" pitchFamily="34" charset="0"/>
            </a:endParaRPr>
          </a:p>
          <a:p>
            <a:r>
              <a:rPr lang="en-GB" sz="2000" dirty="0" smtClean="0"/>
              <a:t>	2.1      		Core </a:t>
            </a:r>
            <a:r>
              <a:rPr lang="en-GB" sz="2000" dirty="0"/>
              <a:t>technical principles – AS and A level </a:t>
            </a:r>
            <a:endParaRPr lang="en-GB" sz="2000" dirty="0" smtClean="0"/>
          </a:p>
          <a:p>
            <a:r>
              <a:rPr lang="en-GB" sz="2000" dirty="0" smtClean="0"/>
              <a:t>	2.2    		Core </a:t>
            </a:r>
            <a:r>
              <a:rPr lang="en-GB" sz="2000" dirty="0"/>
              <a:t>technical principles – A level only </a:t>
            </a:r>
          </a:p>
          <a:p>
            <a:r>
              <a:rPr lang="en-GB" sz="2000" dirty="0" smtClean="0"/>
              <a:t>	2.3</a:t>
            </a:r>
            <a:r>
              <a:rPr lang="en-GB" sz="2000" dirty="0"/>
              <a:t>	</a:t>
            </a:r>
            <a:r>
              <a:rPr lang="en-GB" sz="2000" dirty="0" smtClean="0"/>
              <a:t>		In-depth </a:t>
            </a:r>
            <a:r>
              <a:rPr lang="en-GB" sz="2000" dirty="0"/>
              <a:t>technical principles </a:t>
            </a:r>
          </a:p>
          <a:p>
            <a:r>
              <a:rPr lang="en-GB" sz="2000" dirty="0"/>
              <a:t>	2.3.1  	</a:t>
            </a:r>
            <a:r>
              <a:rPr lang="en-GB" sz="2000" dirty="0" smtClean="0"/>
              <a:t>        Engineering </a:t>
            </a:r>
            <a:r>
              <a:rPr lang="en-GB" sz="2000" dirty="0"/>
              <a:t>design – AS and A level </a:t>
            </a:r>
          </a:p>
          <a:p>
            <a:r>
              <a:rPr lang="en-GB" sz="2000" dirty="0"/>
              <a:t>	2.3.2  		Engineering design – A level only </a:t>
            </a:r>
          </a:p>
          <a:p>
            <a:r>
              <a:rPr lang="en-GB" sz="2000" dirty="0"/>
              <a:t>	2.3.3  		Fashion and textiles – AS and A level</a:t>
            </a:r>
          </a:p>
          <a:p>
            <a:r>
              <a:rPr lang="en-GB" sz="2000" dirty="0"/>
              <a:t>	2.3.4  		Fashion and textiles – A level only </a:t>
            </a:r>
          </a:p>
          <a:p>
            <a:r>
              <a:rPr lang="en-GB" sz="2000" dirty="0"/>
              <a:t>	2.3.5  		Product design – AS and A level </a:t>
            </a:r>
          </a:p>
          <a:p>
            <a:r>
              <a:rPr lang="en-GB" sz="2000" dirty="0"/>
              <a:t>	2.3.6  		Product design – A level only </a:t>
            </a:r>
          </a:p>
          <a:p>
            <a:r>
              <a:rPr lang="en-GB" sz="2000" dirty="0" smtClean="0"/>
              <a:t>	2.4 </a:t>
            </a:r>
            <a:r>
              <a:rPr lang="en-GB" sz="2000" dirty="0"/>
              <a:t>	</a:t>
            </a:r>
            <a:r>
              <a:rPr lang="en-GB" sz="2000" dirty="0" smtClean="0"/>
              <a:t>		Core </a:t>
            </a:r>
            <a:r>
              <a:rPr lang="en-GB" sz="2000" dirty="0"/>
              <a:t>design and making principles – AS and A level </a:t>
            </a:r>
          </a:p>
          <a:p>
            <a:r>
              <a:rPr lang="en-GB" sz="2000" dirty="0" smtClean="0"/>
              <a:t>	2.5 </a:t>
            </a:r>
            <a:r>
              <a:rPr lang="en-GB" sz="2000" dirty="0"/>
              <a:t>	</a:t>
            </a:r>
            <a:r>
              <a:rPr lang="en-GB" sz="2000" dirty="0" smtClean="0"/>
              <a:t>		Core </a:t>
            </a:r>
            <a:r>
              <a:rPr lang="en-GB" sz="2000" dirty="0"/>
              <a:t>design and making principles – A level only </a:t>
            </a:r>
          </a:p>
          <a:p>
            <a:pPr marL="457200">
              <a:spcAft>
                <a:spcPts val="0"/>
              </a:spcAft>
            </a:pPr>
            <a:endParaRPr lang="en-GB" sz="1600" dirty="0">
              <a:latin typeface="Arial" panose="020B0604020202020204" pitchFamily="34" charset="0"/>
              <a:ea typeface="Times New Roman"/>
              <a:cs typeface="Arial" panose="020B0604020202020204" pitchFamily="34" charset="0"/>
            </a:endParaRPr>
          </a:p>
          <a:p>
            <a:pPr marL="457200">
              <a:spcAft>
                <a:spcPts val="0"/>
              </a:spcAft>
            </a:pPr>
            <a:r>
              <a:rPr lang="en-GB" sz="1600" dirty="0">
                <a:latin typeface="Arial" panose="020B0604020202020204" pitchFamily="34" charset="0"/>
                <a:ea typeface="Times New Roman"/>
                <a:cs typeface="Arial" panose="020B0604020202020204" pitchFamily="34" charset="0"/>
              </a:rPr>
              <a:t> </a:t>
            </a:r>
          </a:p>
          <a:p>
            <a:pPr lvl="1"/>
            <a:endParaRPr lang="en-GB" sz="1600" dirty="0">
              <a:latin typeface="Arial" panose="020B0604020202020204" pitchFamily="34" charset="0"/>
              <a:cs typeface="Arial" panose="020B0604020202020204" pitchFamily="34" charset="0"/>
            </a:endParaRPr>
          </a:p>
          <a:p>
            <a:pPr lvl="1"/>
            <a:endParaRPr lang="en-GB" sz="1600" dirty="0">
              <a:effectLst/>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254013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500"/>
                                        <p:tgtEl>
                                          <p:spTgt spid="10">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fade">
                                      <p:cBhvr>
                                        <p:cTn id="19" dur="500"/>
                                        <p:tgtEl>
                                          <p:spTgt spid="10">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animEffect transition="in" filter="fade">
                                      <p:cBhvr>
                                        <p:cTn id="25" dur="500"/>
                                        <p:tgtEl>
                                          <p:spTgt spid="10">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xEl>
                                              <p:pRg st="8" end="8"/>
                                            </p:txEl>
                                          </p:spTgt>
                                        </p:tgtEl>
                                        <p:attrNameLst>
                                          <p:attrName>style.visibility</p:attrName>
                                        </p:attrNameLst>
                                      </p:cBhvr>
                                      <p:to>
                                        <p:strVal val="visible"/>
                                      </p:to>
                                    </p:set>
                                    <p:animEffect transition="in" filter="fade">
                                      <p:cBhvr>
                                        <p:cTn id="28" dur="500"/>
                                        <p:tgtEl>
                                          <p:spTgt spid="10">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animEffect transition="in" filter="fade">
                                      <p:cBhvr>
                                        <p:cTn id="31" dur="500"/>
                                        <p:tgtEl>
                                          <p:spTgt spid="10">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xEl>
                                              <p:pRg st="10" end="10"/>
                                            </p:txEl>
                                          </p:spTgt>
                                        </p:tgtEl>
                                        <p:attrNameLst>
                                          <p:attrName>style.visibility</p:attrName>
                                        </p:attrNameLst>
                                      </p:cBhvr>
                                      <p:to>
                                        <p:strVal val="visible"/>
                                      </p:to>
                                    </p:set>
                                    <p:animEffect transition="in" filter="fade">
                                      <p:cBhvr>
                                        <p:cTn id="34" dur="500"/>
                                        <p:tgtEl>
                                          <p:spTgt spid="10">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xEl>
                                              <p:pRg st="11" end="11"/>
                                            </p:txEl>
                                          </p:spTgt>
                                        </p:tgtEl>
                                        <p:attrNameLst>
                                          <p:attrName>style.visibility</p:attrName>
                                        </p:attrNameLst>
                                      </p:cBhvr>
                                      <p:to>
                                        <p:strVal val="visible"/>
                                      </p:to>
                                    </p:set>
                                    <p:animEffect transition="in" filter="fade">
                                      <p:cBhvr>
                                        <p:cTn id="37" dur="500"/>
                                        <p:tgtEl>
                                          <p:spTgt spid="10">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xEl>
                                              <p:pRg st="12" end="12"/>
                                            </p:txEl>
                                          </p:spTgt>
                                        </p:tgtEl>
                                        <p:attrNameLst>
                                          <p:attrName>style.visibility</p:attrName>
                                        </p:attrNameLst>
                                      </p:cBhvr>
                                      <p:to>
                                        <p:strVal val="visible"/>
                                      </p:to>
                                    </p:set>
                                    <p:animEffect transition="in" filter="fade">
                                      <p:cBhvr>
                                        <p:cTn id="40" dur="500"/>
                                        <p:tgtEl>
                                          <p:spTgt spid="10">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xEl>
                                              <p:pRg st="14" end="14"/>
                                            </p:txEl>
                                          </p:spTgt>
                                        </p:tgtEl>
                                        <p:attrNameLst>
                                          <p:attrName>style.visibility</p:attrName>
                                        </p:attrNameLst>
                                      </p:cBhvr>
                                      <p:to>
                                        <p:strVal val="visible"/>
                                      </p:to>
                                    </p:set>
                                    <p:animEffect transition="in" filter="fade">
                                      <p:cBhvr>
                                        <p:cTn id="43" dur="500"/>
                                        <p:tgtEl>
                                          <p:spTgt spid="1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09104" y="1290505"/>
            <a:ext cx="8418513" cy="689222"/>
          </a:xfrm>
        </p:spPr>
        <p:txBody>
          <a:bodyPr>
            <a:normAutofit/>
          </a:bodyPr>
          <a:lstStyle/>
          <a:p>
            <a:endParaRPr lang="en-GB" dirty="0" smtClean="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535660124"/>
              </p:ext>
            </p:extLst>
          </p:nvPr>
        </p:nvGraphicFramePr>
        <p:xfrm>
          <a:off x="651978" y="2372711"/>
          <a:ext cx="7875639" cy="4414173"/>
        </p:xfrm>
        <a:graphic>
          <a:graphicData uri="http://schemas.openxmlformats.org/drawingml/2006/table">
            <a:tbl>
              <a:tblPr firstRow="1" firstCol="1" bandRow="1" bandCol="1">
                <a:tableStyleId>{5C22544A-7EE6-4342-B048-85BDC9FD1C3A}</a:tableStyleId>
              </a:tblPr>
              <a:tblGrid>
                <a:gridCol w="3200400"/>
                <a:gridCol w="4675239"/>
              </a:tblGrid>
              <a:tr h="381138">
                <a:tc>
                  <a:txBody>
                    <a:bodyPr/>
                    <a:lstStyle/>
                    <a:p>
                      <a:pPr algn="ctr">
                        <a:spcBef>
                          <a:spcPts val="200"/>
                        </a:spcBef>
                        <a:spcAft>
                          <a:spcPts val="200"/>
                        </a:spcAft>
                      </a:pPr>
                      <a:r>
                        <a:rPr lang="en-GB" sz="1600" dirty="0">
                          <a:effectLst/>
                        </a:rPr>
                        <a:t>Content</a:t>
                      </a:r>
                      <a:endParaRPr lang="en-GB" sz="1600" dirty="0">
                        <a:effectLst/>
                        <a:latin typeface="Calibri"/>
                        <a:ea typeface="Times New Roman"/>
                        <a:cs typeface="Times New Roman"/>
                      </a:endParaRPr>
                    </a:p>
                  </a:txBody>
                  <a:tcPr marL="49222" marR="49222" marT="0" marB="0"/>
                </a:tc>
                <a:tc>
                  <a:txBody>
                    <a:bodyPr/>
                    <a:lstStyle/>
                    <a:p>
                      <a:pPr algn="ctr">
                        <a:spcBef>
                          <a:spcPts val="200"/>
                        </a:spcBef>
                        <a:spcAft>
                          <a:spcPts val="200"/>
                        </a:spcAft>
                      </a:pPr>
                      <a:r>
                        <a:rPr lang="en-GB" sz="1600" dirty="0">
                          <a:effectLst/>
                        </a:rPr>
                        <a:t>Amplification</a:t>
                      </a:r>
                      <a:endParaRPr lang="en-GB" sz="1600" dirty="0">
                        <a:effectLst/>
                        <a:latin typeface="Calibri"/>
                        <a:ea typeface="Times New Roman"/>
                        <a:cs typeface="Times New Roman"/>
                      </a:endParaRPr>
                    </a:p>
                  </a:txBody>
                  <a:tcPr marL="49222" marR="49222" marT="0" marB="0"/>
                </a:tc>
              </a:tr>
              <a:tr h="4033035">
                <a:tc>
                  <a:txBody>
                    <a:bodyPr/>
                    <a:lstStyle/>
                    <a:p>
                      <a:pPr marL="342900" lvl="0" indent="-342900" algn="l">
                        <a:spcBef>
                          <a:spcPts val="10"/>
                        </a:spcBef>
                        <a:spcAft>
                          <a:spcPts val="10"/>
                        </a:spcAft>
                        <a:buFont typeface="+mj-lt"/>
                        <a:buAutoNum type="alphaLcParenBoth"/>
                      </a:pPr>
                      <a:r>
                        <a:rPr lang="en-GB" sz="1200" dirty="0">
                          <a:effectLst/>
                          <a:latin typeface="Arial" panose="020B0604020202020204" pitchFamily="34" charset="0"/>
                          <a:cs typeface="Arial" panose="020B0604020202020204" pitchFamily="34" charset="0"/>
                        </a:rPr>
                        <a:t>How manufactured products typically involve multiple materials, processes and techniques and that designers need to be able to discriminate between them and select them appropriately for use, experimenting in order to improve, refine and realise a design </a:t>
                      </a:r>
                    </a:p>
                    <a:p>
                      <a:pPr marL="457200" algn="l">
                        <a:spcAft>
                          <a:spcPts val="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a:cs typeface="Arial" panose="020B0604020202020204" pitchFamily="34" charset="0"/>
                      </a:endParaRPr>
                    </a:p>
                  </a:txBody>
                  <a:tcPr marL="49222" marR="49222" marT="0" marB="0"/>
                </a:tc>
                <a:tc>
                  <a:txBody>
                    <a:bodyPr/>
                    <a:lstStyle/>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The complexity and inter-relationship between parts/components/materials in a manufactured product</a:t>
                      </a:r>
                    </a:p>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Selection of materials and components base d on defined criteria such as price and performance</a:t>
                      </a:r>
                    </a:p>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Investigation, team work (including brainstorming), research, modelling, prototyping and trialling</a:t>
                      </a:r>
                    </a:p>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The process of innovation - collaborative and commercial approaches; the development of innovative product solutions (solutions showing innovative use of materials and/or manufacturing processes) </a:t>
                      </a:r>
                    </a:p>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Techniques including inversion, morphological analysis, analogy and lateral thinking;</a:t>
                      </a:r>
                    </a:p>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Analysis and exploration of the needs of users.</a:t>
                      </a:r>
                    </a:p>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Reverse engineering, to include historical influences, technological performance and components, functional success and aesthetic detailing, or other techniques for:</a:t>
                      </a:r>
                    </a:p>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product analysis</a:t>
                      </a:r>
                    </a:p>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performance modelling and prototyping</a:t>
                      </a:r>
                    </a:p>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the influence of equipment on product manufacture in a range of materials</a:t>
                      </a:r>
                    </a:p>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interaction of new technologies and design needs especially on material and fabric development</a:t>
                      </a:r>
                      <a:endParaRPr lang="en-GB" sz="1200" dirty="0">
                        <a:effectLst/>
                        <a:latin typeface="Arial" panose="020B0604020202020204" pitchFamily="34" charset="0"/>
                        <a:ea typeface="Times New Roman"/>
                        <a:cs typeface="Arial" panose="020B0604020202020204" pitchFamily="34" charset="0"/>
                      </a:endParaRPr>
                    </a:p>
                  </a:txBody>
                  <a:tcPr marL="49222" marR="49222" marT="0" marB="0"/>
                </a:tc>
              </a:tr>
            </a:tbl>
          </a:graphicData>
        </a:graphic>
      </p:graphicFrame>
      <p:sp>
        <p:nvSpPr>
          <p:cNvPr id="7" name="Rectangle 4"/>
          <p:cNvSpPr>
            <a:spLocks noChangeArrowheads="1"/>
          </p:cNvSpPr>
          <p:nvPr/>
        </p:nvSpPr>
        <p:spPr bwMode="auto">
          <a:xfrm>
            <a:off x="545690" y="1249351"/>
            <a:ext cx="7981927" cy="1184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8088" rIns="91440" bIns="38088"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1F409B"/>
                </a:solidFill>
                <a:effectLst/>
                <a:latin typeface="Arial" pitchFamily="34" charset="0"/>
              </a:rPr>
              <a:t>2.1	Core technical principles (AS and A level)</a:t>
            </a:r>
            <a:endParaRPr kumimoji="0" lang="en-GB" altLang="en-US" b="1"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rgbClr val="000000"/>
                </a:solidFill>
                <a:effectLst/>
                <a:latin typeface="Arial" pitchFamily="34" charset="0"/>
                <a:ea typeface="Times New Roman" pitchFamily="18" charset="0"/>
              </a:rPr>
              <a:t>The following technical principles apply to all endorsed areas</a:t>
            </a:r>
            <a:endParaRPr kumimoji="0" lang="en-GB" alt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0000"/>
                </a:solidFill>
                <a:effectLst/>
                <a:latin typeface="Arial" pitchFamily="34" charset="0"/>
                <a:ea typeface="Times New Roman" pitchFamily="18" charset="0"/>
              </a:rPr>
              <a:t>Learners are required to develop knowledge and understanding of:</a:t>
            </a:r>
            <a:endParaRPr kumimoji="0" lang="en-GB" alt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1090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0" y="1479581"/>
            <a:ext cx="8418513" cy="1046163"/>
          </a:xfrm>
        </p:spPr>
        <p:txBody>
          <a:bodyPr>
            <a:normAutofit/>
          </a:bodyPr>
          <a:lstStyle/>
          <a:p>
            <a:r>
              <a:rPr lang="en-GB" dirty="0" smtClean="0"/>
              <a:t> </a:t>
            </a:r>
            <a:r>
              <a:rPr lang="en-GB" dirty="0" smtClean="0">
                <a:solidFill>
                  <a:srgbClr val="00B0F0"/>
                </a:solidFill>
              </a:rPr>
              <a:t>Agenda for the Briefing</a:t>
            </a:r>
          </a:p>
          <a:p>
            <a:endParaRPr lang="en-GB" dirty="0"/>
          </a:p>
          <a:p>
            <a:endParaRPr lang="en-GB" dirty="0"/>
          </a:p>
        </p:txBody>
      </p:sp>
      <p:sp>
        <p:nvSpPr>
          <p:cNvPr id="3" name="Rectangle 2"/>
          <p:cNvSpPr/>
          <p:nvPr/>
        </p:nvSpPr>
        <p:spPr>
          <a:xfrm>
            <a:off x="501256" y="2551430"/>
            <a:ext cx="7397267" cy="3785652"/>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Session 1 </a:t>
            </a:r>
            <a:r>
              <a:rPr lang="en-GB" sz="2400" dirty="0" smtClean="0">
                <a:latin typeface="Arial" panose="020B0604020202020204" pitchFamily="34" charset="0"/>
                <a:cs typeface="Arial" panose="020B0604020202020204" pitchFamily="34" charset="0"/>
              </a:rPr>
              <a:t> – The specification</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Session 2  – The paper</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Session 3  – Resources</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Session 4  – NEA</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Session 5</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Questions</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960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35962373"/>
              </p:ext>
            </p:extLst>
          </p:nvPr>
        </p:nvGraphicFramePr>
        <p:xfrm>
          <a:off x="397489" y="2342418"/>
          <a:ext cx="8289311" cy="4028091"/>
        </p:xfrm>
        <a:graphic>
          <a:graphicData uri="http://schemas.openxmlformats.org/drawingml/2006/table">
            <a:tbl>
              <a:tblPr firstRow="1" firstCol="1" bandRow="1" bandCol="1">
                <a:tableStyleId>{5C22544A-7EE6-4342-B048-85BDC9FD1C3A}</a:tableStyleId>
              </a:tblPr>
              <a:tblGrid>
                <a:gridCol w="3401801"/>
                <a:gridCol w="4887510"/>
              </a:tblGrid>
              <a:tr h="91066">
                <a:tc>
                  <a:txBody>
                    <a:bodyPr/>
                    <a:lstStyle/>
                    <a:p>
                      <a:pPr algn="ctr">
                        <a:spcBef>
                          <a:spcPts val="200"/>
                        </a:spcBef>
                        <a:spcAft>
                          <a:spcPts val="200"/>
                        </a:spcAft>
                      </a:pPr>
                      <a:r>
                        <a:rPr lang="en-GB" sz="1100" dirty="0">
                          <a:effectLst/>
                          <a:latin typeface="Arial" panose="020B0604020202020204" pitchFamily="34" charset="0"/>
                          <a:cs typeface="Arial" panose="020B0604020202020204" pitchFamily="34" charset="0"/>
                        </a:rPr>
                        <a:t>Content</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Bef>
                          <a:spcPts val="200"/>
                        </a:spcBef>
                        <a:spcAft>
                          <a:spcPts val="200"/>
                        </a:spcAft>
                      </a:pPr>
                      <a:r>
                        <a:rPr lang="en-GB" sz="1100" dirty="0">
                          <a:effectLst/>
                          <a:latin typeface="Arial" panose="020B0604020202020204" pitchFamily="34" charset="0"/>
                          <a:cs typeface="Arial" panose="020B0604020202020204" pitchFamily="34" charset="0"/>
                        </a:rPr>
                        <a:t>Amplification</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tc>
              </a:tr>
              <a:tr h="3860451">
                <a:tc>
                  <a:txBody>
                    <a:bodyPr/>
                    <a:lstStyle/>
                    <a:p>
                      <a:pPr marL="342900" lvl="0" indent="-342900" algn="l">
                        <a:spcAft>
                          <a:spcPts val="0"/>
                        </a:spcAft>
                        <a:buFont typeface="+mj-lt"/>
                        <a:buAutoNum type="alphaLcParenBoth"/>
                      </a:pPr>
                      <a:r>
                        <a:rPr lang="en-US" sz="1200" dirty="0">
                          <a:effectLst/>
                          <a:latin typeface="Arial" panose="020B0604020202020204" pitchFamily="34" charset="0"/>
                          <a:cs typeface="Arial" panose="020B0604020202020204" pitchFamily="34" charset="0"/>
                        </a:rPr>
                        <a:t>The main features of manufacturing industries, including stages of production, quality assurance and quality control, modern manufacturing methods and systems when combining or processing materials, sustainability, and services to the customer including legal requirements</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342900" lvl="0" indent="-342900" algn="l">
                        <a:spcBef>
                          <a:spcPts val="200"/>
                        </a:spcBef>
                        <a:spcAft>
                          <a:spcPts val="200"/>
                        </a:spcAft>
                        <a:buFont typeface="Symbol"/>
                        <a:buChar char=""/>
                      </a:pPr>
                      <a:r>
                        <a:rPr lang="en-GB" sz="1200" dirty="0">
                          <a:effectLst/>
                          <a:latin typeface="Arial" panose="020B0604020202020204" pitchFamily="34" charset="0"/>
                          <a:cs typeface="Arial" panose="020B0604020202020204" pitchFamily="34" charset="0"/>
                        </a:rPr>
                        <a:t>Principles of industrial manufacturing systems across a range of scales of production to include mass, batch, one-off</a:t>
                      </a:r>
                    </a:p>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Staffing needs, allocation of costs, Just in Time (JIT) manufacture and commercial liability</a:t>
                      </a:r>
                    </a:p>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Bought-in, standardised part assembly, sub-contracting</a:t>
                      </a:r>
                    </a:p>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The use of different levels of production taking into account economic decisions</a:t>
                      </a:r>
                    </a:p>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Unit / one-off (including prototyping), modular/batch and high volume production</a:t>
                      </a:r>
                    </a:p>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Sustainability issues, resource management and influencing the future</a:t>
                      </a:r>
                    </a:p>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The need to offer product support and customer services, and take account of consumer group opinions in a competitive market</a:t>
                      </a:r>
                    </a:p>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The impact of legislation / regulations related to product design, manufacture and retail</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tc>
              </a:tr>
            </a:tbl>
          </a:graphicData>
        </a:graphic>
      </p:graphicFrame>
      <p:sp>
        <p:nvSpPr>
          <p:cNvPr id="4" name="Rectangle 1"/>
          <p:cNvSpPr>
            <a:spLocks noChangeArrowheads="1"/>
          </p:cNvSpPr>
          <p:nvPr/>
        </p:nvSpPr>
        <p:spPr bwMode="auto">
          <a:xfrm>
            <a:off x="368351" y="1265224"/>
            <a:ext cx="7934991" cy="1184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8088" rIns="91440" bIns="38088"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1F409B"/>
                </a:solidFill>
                <a:effectLst/>
                <a:latin typeface="Arial" pitchFamily="34" charset="0"/>
              </a:rPr>
              <a:t>2.2    Core technical principles (A level)</a:t>
            </a:r>
            <a:endParaRPr kumimoji="0" lang="en-GB" altLang="en-US" b="1"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chemeClr val="tx1"/>
                </a:solidFill>
                <a:effectLst/>
                <a:latin typeface="Arial" pitchFamily="34" charset="0"/>
                <a:ea typeface="Times New Roman" pitchFamily="18" charset="0"/>
              </a:rPr>
              <a:t>The following technical principles apply to all endorsed areas</a:t>
            </a:r>
            <a:endParaRPr kumimoji="0" lang="en-GB" alt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Arial" pitchFamily="34" charset="0"/>
                <a:ea typeface="Times New Roman" pitchFamily="18" charset="0"/>
              </a:rPr>
              <a:t>Learners are required to develop knowledge and understanding of:</a:t>
            </a:r>
            <a:endParaRPr kumimoji="0" lang="en-GB" alt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28335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8764286"/>
              </p:ext>
            </p:extLst>
          </p:nvPr>
        </p:nvGraphicFramePr>
        <p:xfrm>
          <a:off x="501446" y="2344993"/>
          <a:ext cx="8200102" cy="4380272"/>
        </p:xfrm>
        <a:graphic>
          <a:graphicData uri="http://schemas.openxmlformats.org/drawingml/2006/table">
            <a:tbl>
              <a:tblPr firstRow="1" firstCol="1" bandRow="1" bandCol="1">
                <a:tableStyleId>{5C22544A-7EE6-4342-B048-85BDC9FD1C3A}</a:tableStyleId>
              </a:tblPr>
              <a:tblGrid>
                <a:gridCol w="3113290"/>
                <a:gridCol w="5086812"/>
              </a:tblGrid>
              <a:tr h="188593">
                <a:tc>
                  <a:txBody>
                    <a:bodyPr/>
                    <a:lstStyle/>
                    <a:p>
                      <a:pPr algn="ctr">
                        <a:spcBef>
                          <a:spcPts val="200"/>
                        </a:spcBef>
                        <a:spcAft>
                          <a:spcPts val="200"/>
                        </a:spcAft>
                      </a:pPr>
                      <a:r>
                        <a:rPr lang="en-GB" sz="1200" dirty="0">
                          <a:effectLst/>
                          <a:latin typeface="Arial" panose="020B0604020202020204" pitchFamily="34" charset="0"/>
                          <a:cs typeface="Arial" panose="020B0604020202020204" pitchFamily="34" charset="0"/>
                        </a:rPr>
                        <a:t>Content</a:t>
                      </a:r>
                      <a:endParaRPr lang="en-GB" sz="1200" dirty="0">
                        <a:effectLst/>
                        <a:latin typeface="Arial" panose="020B0604020202020204" pitchFamily="34" charset="0"/>
                        <a:ea typeface="Times New Roman"/>
                        <a:cs typeface="Arial" panose="020B0604020202020204" pitchFamily="34" charset="0"/>
                      </a:endParaRPr>
                    </a:p>
                  </a:txBody>
                  <a:tcPr marL="52869" marR="52869" marT="0" marB="0"/>
                </a:tc>
                <a:tc>
                  <a:txBody>
                    <a:bodyPr/>
                    <a:lstStyle/>
                    <a:p>
                      <a:pPr algn="ctr">
                        <a:spcBef>
                          <a:spcPts val="200"/>
                        </a:spcBef>
                        <a:spcAft>
                          <a:spcPts val="200"/>
                        </a:spcAft>
                      </a:pPr>
                      <a:r>
                        <a:rPr lang="en-GB" sz="1200">
                          <a:effectLst/>
                          <a:latin typeface="Arial" panose="020B0604020202020204" pitchFamily="34" charset="0"/>
                          <a:cs typeface="Arial" panose="020B0604020202020204" pitchFamily="34" charset="0"/>
                        </a:rPr>
                        <a:t>Amplification</a:t>
                      </a:r>
                      <a:endParaRPr lang="en-GB" sz="1200">
                        <a:effectLst/>
                        <a:latin typeface="Arial" panose="020B0604020202020204" pitchFamily="34" charset="0"/>
                        <a:ea typeface="Times New Roman"/>
                        <a:cs typeface="Arial" panose="020B0604020202020204" pitchFamily="34" charset="0"/>
                      </a:endParaRPr>
                    </a:p>
                  </a:txBody>
                  <a:tcPr marL="52869" marR="52869" marT="0" marB="0"/>
                </a:tc>
              </a:tr>
              <a:tr h="976530">
                <a:tc>
                  <a:txBody>
                    <a:bodyPr/>
                    <a:lstStyle/>
                    <a:p>
                      <a:pPr marL="342900" lvl="0" indent="-342900" algn="just">
                        <a:spcAft>
                          <a:spcPts val="0"/>
                        </a:spcAft>
                        <a:buFont typeface="+mj-lt"/>
                        <a:buAutoNum type="alphaLcParenBoth"/>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effectLst/>
                          <a:latin typeface="Arial" panose="020B0604020202020204" pitchFamily="34" charset="0"/>
                          <a:cs typeface="Arial" panose="020B0604020202020204" pitchFamily="34" charset="0"/>
                        </a:rPr>
                        <a:t>System design processes and methods</a:t>
                      </a:r>
                      <a:endParaRPr lang="en-GB" sz="1200" dirty="0">
                        <a:effectLst/>
                        <a:latin typeface="Arial" panose="020B0604020202020204" pitchFamily="34" charset="0"/>
                        <a:ea typeface="Times New Roman"/>
                        <a:cs typeface="Arial" panose="020B0604020202020204" pitchFamily="34" charset="0"/>
                      </a:endParaRPr>
                    </a:p>
                  </a:txBody>
                  <a:tcPr marL="52869" marR="52869" marT="0" marB="0"/>
                </a:tc>
                <a:tc>
                  <a:txBody>
                    <a:bodyPr/>
                    <a:lstStyle/>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The generation, development, expression of ideas, aesthetic values and fitness for purpose</a:t>
                      </a:r>
                    </a:p>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The use of flow charts, ladder logic, circuit diagrams, block diagrams, schematic diagrams  within the iterative design process</a:t>
                      </a:r>
                      <a:endParaRPr lang="en-GB" sz="1200" dirty="0">
                        <a:effectLst/>
                        <a:latin typeface="Arial" panose="020B0604020202020204" pitchFamily="34" charset="0"/>
                        <a:ea typeface="Times New Roman"/>
                        <a:cs typeface="Arial" panose="020B0604020202020204" pitchFamily="34" charset="0"/>
                      </a:endParaRPr>
                    </a:p>
                  </a:txBody>
                  <a:tcPr marL="52869" marR="52869" marT="0" marB="0"/>
                </a:tc>
              </a:tr>
              <a:tr h="1525528">
                <a:tc>
                  <a:txBody>
                    <a:bodyPr/>
                    <a:lstStyle/>
                    <a:p>
                      <a:pPr marL="342900" lvl="0" indent="-342900" algn="l">
                        <a:spcAft>
                          <a:spcPts val="0"/>
                        </a:spcAft>
                        <a:buFont typeface="+mj-lt"/>
                        <a:buAutoNum type="alphaLcParenBoth"/>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a:effectLst/>
                          <a:latin typeface="Arial" panose="020B0604020202020204" pitchFamily="34" charset="0"/>
                          <a:cs typeface="Arial" panose="020B0604020202020204" pitchFamily="34" charset="0"/>
                        </a:rPr>
                        <a:t>The use of ‘blue sky’ and incremental innovation, and of new/emerging technologies</a:t>
                      </a:r>
                      <a:endParaRPr lang="en-GB" sz="1200">
                        <a:effectLst/>
                        <a:latin typeface="Arial" panose="020B0604020202020204" pitchFamily="34" charset="0"/>
                        <a:cs typeface="Arial" panose="020B0604020202020204" pitchFamily="34" charset="0"/>
                      </a:endParaRPr>
                    </a:p>
                    <a:p>
                      <a:pPr marL="457200" algn="l">
                        <a:spcAft>
                          <a:spcPts val="0"/>
                        </a:spcAft>
                      </a:pPr>
                      <a:r>
                        <a:rPr lang="en-GB"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52869" marR="52869" marT="0" marB="0"/>
                </a:tc>
                <a:tc>
                  <a:txBody>
                    <a:bodyPr/>
                    <a:lstStyle/>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Appreciate the importance of innovation in both designing and making</a:t>
                      </a:r>
                    </a:p>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The potential benefits of use blue sky thinking, looking at product briefs with a fresh approach, not accepting the norm</a:t>
                      </a:r>
                    </a:p>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How new and emerging technologies can have an effect on the design and marketability of a product i.e. technology pull </a:t>
                      </a:r>
                    </a:p>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Incremental changes to technology products feeding the market – encouraging consumers to upgrade frequently</a:t>
                      </a:r>
                      <a:endParaRPr lang="en-GB" sz="1200" dirty="0">
                        <a:effectLst/>
                        <a:latin typeface="Arial" panose="020B0604020202020204" pitchFamily="34" charset="0"/>
                        <a:ea typeface="Times New Roman"/>
                        <a:cs typeface="Arial" panose="020B0604020202020204" pitchFamily="34" charset="0"/>
                      </a:endParaRPr>
                    </a:p>
                  </a:txBody>
                  <a:tcPr marL="52869" marR="52869" marT="0" marB="0"/>
                </a:tc>
              </a:tr>
              <a:tr h="1689621">
                <a:tc>
                  <a:txBody>
                    <a:bodyPr/>
                    <a:lstStyle/>
                    <a:p>
                      <a:pPr marL="342900" lvl="0" indent="-342900" algn="l">
                        <a:spcAft>
                          <a:spcPts val="0"/>
                        </a:spcAft>
                        <a:buFont typeface="+mj-lt"/>
                        <a:buAutoNum type="alphaLcParenBoth"/>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a:effectLst/>
                          <a:latin typeface="Arial" panose="020B0604020202020204" pitchFamily="34" charset="0"/>
                          <a:cs typeface="Arial" panose="020B0604020202020204" pitchFamily="34" charset="0"/>
                        </a:rPr>
                        <a:t>Visualisation and simulation including the application of computer aided design (CAD) and computer aided engineering (CAE) software</a:t>
                      </a:r>
                      <a:endParaRPr lang="en-GB" sz="1200">
                        <a:effectLst/>
                        <a:latin typeface="Arial" panose="020B0604020202020204" pitchFamily="34" charset="0"/>
                        <a:cs typeface="Arial" panose="020B0604020202020204" pitchFamily="34" charset="0"/>
                      </a:endParaRPr>
                    </a:p>
                    <a:p>
                      <a:pPr marL="457200" algn="l">
                        <a:spcAft>
                          <a:spcPts val="0"/>
                        </a:spcAft>
                      </a:pPr>
                      <a:r>
                        <a:rPr lang="en-GB"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52869" marR="52869" marT="0" marB="0"/>
                </a:tc>
                <a:tc>
                  <a:txBody>
                    <a:bodyPr/>
                    <a:lstStyle/>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Use of </a:t>
                      </a:r>
                      <a:r>
                        <a:rPr lang="en-GB" sz="1200" dirty="0" smtClean="0">
                          <a:effectLst/>
                          <a:latin typeface="Arial" panose="020B0604020202020204" pitchFamily="34" charset="0"/>
                          <a:cs typeface="Arial" panose="020B0604020202020204" pitchFamily="34" charset="0"/>
                        </a:rPr>
                        <a:t>CADD Computer </a:t>
                      </a:r>
                      <a:r>
                        <a:rPr lang="en-GB" sz="1200" dirty="0">
                          <a:effectLst/>
                          <a:latin typeface="Arial" panose="020B0604020202020204" pitchFamily="34" charset="0"/>
                          <a:cs typeface="Arial" panose="020B0604020202020204" pitchFamily="34" charset="0"/>
                        </a:rPr>
                        <a:t>Aided Design(CAD)  both in formative and summative stages of designing for circuit and PCB layout </a:t>
                      </a:r>
                    </a:p>
                    <a:p>
                      <a:pPr marL="342900" lvl="0" indent="-342900" algn="l">
                        <a:spcAft>
                          <a:spcPts val="0"/>
                        </a:spcAft>
                        <a:buFont typeface="Symbol"/>
                        <a:buChar char=""/>
                      </a:pPr>
                      <a:r>
                        <a:rPr lang="en-GB" sz="1200" dirty="0">
                          <a:effectLst/>
                          <a:latin typeface="Arial" panose="020B0604020202020204" pitchFamily="34" charset="0"/>
                          <a:cs typeface="Arial" panose="020B0604020202020204" pitchFamily="34" charset="0"/>
                        </a:rPr>
                        <a:t>Internet, applications and control programs, as appropriate to the task undertaken</a:t>
                      </a:r>
                    </a:p>
                    <a:p>
                      <a:pPr marL="342900" lvl="0" indent="-342900" algn="l">
                        <a:spcAft>
                          <a:spcPts val="0"/>
                        </a:spcAft>
                        <a:buFont typeface="Symbol"/>
                        <a:buChar char=""/>
                      </a:pPr>
                      <a:r>
                        <a:rPr lang="en-GB" sz="1200" dirty="0" smtClean="0">
                          <a:effectLst/>
                          <a:latin typeface="Arial" panose="020B0604020202020204" pitchFamily="34" charset="0"/>
                          <a:cs typeface="Arial" panose="020B0604020202020204" pitchFamily="34" charset="0"/>
                        </a:rPr>
                        <a:t>The </a:t>
                      </a:r>
                      <a:r>
                        <a:rPr lang="en-GB" sz="1200" dirty="0">
                          <a:effectLst/>
                          <a:latin typeface="Arial" panose="020B0604020202020204" pitchFamily="34" charset="0"/>
                          <a:cs typeface="Arial" panose="020B0604020202020204" pitchFamily="34" charset="0"/>
                        </a:rPr>
                        <a:t>principles of concurrent engineering</a:t>
                      </a:r>
                    </a:p>
                    <a:p>
                      <a:pPr marL="342900" lvl="0" indent="-342900" algn="l">
                        <a:spcAft>
                          <a:spcPts val="0"/>
                        </a:spcAft>
                        <a:buFont typeface="Symbol"/>
                        <a:buChar char=""/>
                      </a:pPr>
                      <a:r>
                        <a:rPr lang="en-GB" sz="1200" dirty="0" smtClean="0">
                          <a:effectLst/>
                          <a:latin typeface="Arial" panose="020B0604020202020204" pitchFamily="34" charset="0"/>
                          <a:cs typeface="Arial" panose="020B0604020202020204" pitchFamily="34" charset="0"/>
                        </a:rPr>
                        <a:t>Computer Aided Engineering </a:t>
                      </a:r>
                      <a:r>
                        <a:rPr lang="en-GB" sz="1200" dirty="0">
                          <a:effectLst/>
                          <a:latin typeface="Arial" panose="020B0604020202020204" pitchFamily="34" charset="0"/>
                          <a:cs typeface="Arial" panose="020B0604020202020204" pitchFamily="34" charset="0"/>
                        </a:rPr>
                        <a:t>(CAE) application and simulation</a:t>
                      </a:r>
                    </a:p>
                    <a:p>
                      <a:pPr marL="342900" lvl="0" indent="-342900" algn="l">
                        <a:spcAft>
                          <a:spcPts val="0"/>
                        </a:spcAft>
                        <a:buFont typeface="Symbol"/>
                        <a:buChar char=""/>
                      </a:pPr>
                      <a:r>
                        <a:rPr lang="en-GB" sz="1200" dirty="0" smtClean="0">
                          <a:effectLst/>
                          <a:latin typeface="Arial" panose="020B0604020202020204" pitchFamily="34" charset="0"/>
                          <a:cs typeface="Arial" panose="020B0604020202020204" pitchFamily="34" charset="0"/>
                        </a:rPr>
                        <a:t>Product </a:t>
                      </a:r>
                      <a:r>
                        <a:rPr lang="en-GB" sz="1200" dirty="0">
                          <a:effectLst/>
                          <a:latin typeface="Arial" panose="020B0604020202020204" pitchFamily="34" charset="0"/>
                          <a:cs typeface="Arial" panose="020B0604020202020204" pitchFamily="34" charset="0"/>
                        </a:rPr>
                        <a:t>data management - using software to manage and monitor production flow</a:t>
                      </a:r>
                      <a:endParaRPr lang="en-GB" sz="1200" dirty="0">
                        <a:effectLst/>
                        <a:latin typeface="Arial" panose="020B0604020202020204" pitchFamily="34" charset="0"/>
                        <a:ea typeface="Times New Roman"/>
                        <a:cs typeface="Arial" panose="020B0604020202020204" pitchFamily="34" charset="0"/>
                      </a:endParaRPr>
                    </a:p>
                  </a:txBody>
                  <a:tcPr marL="52869" marR="52869" marT="0" marB="0"/>
                </a:tc>
              </a:tr>
            </a:tbl>
          </a:graphicData>
        </a:graphic>
      </p:graphicFrame>
      <p:sp>
        <p:nvSpPr>
          <p:cNvPr id="6" name="Rectangle 1"/>
          <p:cNvSpPr>
            <a:spLocks noChangeArrowheads="1"/>
          </p:cNvSpPr>
          <p:nvPr/>
        </p:nvSpPr>
        <p:spPr bwMode="auto">
          <a:xfrm>
            <a:off x="127052" y="737913"/>
            <a:ext cx="6994222" cy="173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8088" rIns="91440" bIns="38088"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b="0" i="0" u="none" strike="noStrike" cap="none" normalizeH="0" baseline="0" dirty="0" smtClean="0">
              <a:ln>
                <a:noFill/>
              </a:ln>
              <a:solidFill>
                <a:srgbClr val="1F409B"/>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altLang="en-US" dirty="0">
              <a:solidFill>
                <a:srgbClr val="1F409B"/>
              </a:solidFill>
            </a:endParaRPr>
          </a:p>
          <a:p>
            <a:pPr marL="0" marR="0" lvl="0" indent="0" algn="l"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GB" altLang="en-US" b="0" i="0" u="none" strike="noStrike" cap="none" normalizeH="0" baseline="0" dirty="0" smtClean="0">
                <a:ln>
                  <a:noFill/>
                </a:ln>
                <a:solidFill>
                  <a:srgbClr val="1F409B"/>
                </a:solidFill>
                <a:effectLst/>
                <a:latin typeface="Arial" pitchFamily="34" charset="0"/>
              </a:rPr>
              <a:t>2.3		In-depth technical principles</a:t>
            </a:r>
            <a:endParaRPr kumimoji="0" lang="en-GB" altLang="en-US" b="1"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GB" altLang="en-US" b="1" i="0" u="none" strike="noStrike" cap="none" normalizeH="0" baseline="0" dirty="0" smtClean="0">
                <a:ln>
                  <a:noFill/>
                </a:ln>
                <a:solidFill>
                  <a:schemeClr val="tx1"/>
                </a:solidFill>
                <a:effectLst/>
                <a:latin typeface="Arial" pitchFamily="34" charset="0"/>
                <a:ea typeface="Times New Roman" pitchFamily="18" charset="0"/>
              </a:rPr>
              <a:t>2.3.1	 Engineering design (AS and A level)</a:t>
            </a:r>
            <a:endParaRPr kumimoji="0" lang="en-GB" alt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GB" altLang="en-US" b="0" i="0" u="none" strike="noStrike" cap="none" normalizeH="0" baseline="0" dirty="0" smtClean="0">
                <a:ln>
                  <a:noFill/>
                </a:ln>
                <a:solidFill>
                  <a:schemeClr val="tx1"/>
                </a:solidFill>
                <a:effectLst/>
                <a:latin typeface="Arial" pitchFamily="34" charset="0"/>
                <a:ea typeface="Times New Roman" pitchFamily="18" charset="0"/>
              </a:rPr>
              <a:t>Learners are required to develop knowledge and understanding of:</a:t>
            </a:r>
            <a:endParaRPr kumimoji="0" lang="en-GB" alt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10166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500"/>
                                        <p:tgtEl>
                                          <p:spTgt spid="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44065206"/>
              </p:ext>
            </p:extLst>
          </p:nvPr>
        </p:nvGraphicFramePr>
        <p:xfrm>
          <a:off x="250723" y="2005781"/>
          <a:ext cx="8568812" cy="4601496"/>
        </p:xfrm>
        <a:graphic>
          <a:graphicData uri="http://schemas.openxmlformats.org/drawingml/2006/table">
            <a:tbl>
              <a:tblPr firstRow="1" firstCol="1" bandRow="1" bandCol="1">
                <a:tableStyleId>{5C22544A-7EE6-4342-B048-85BDC9FD1C3A}</a:tableStyleId>
              </a:tblPr>
              <a:tblGrid>
                <a:gridCol w="3131711"/>
                <a:gridCol w="5437101"/>
              </a:tblGrid>
              <a:tr h="191729">
                <a:tc>
                  <a:txBody>
                    <a:bodyPr/>
                    <a:lstStyle/>
                    <a:p>
                      <a:pPr algn="ctr">
                        <a:spcBef>
                          <a:spcPts val="200"/>
                        </a:spcBef>
                        <a:spcAft>
                          <a:spcPts val="200"/>
                        </a:spcAft>
                      </a:pPr>
                      <a:r>
                        <a:rPr lang="en-GB" sz="1200" dirty="0">
                          <a:effectLst/>
                          <a:latin typeface="Arial" panose="020B0604020202020204" pitchFamily="34" charset="0"/>
                          <a:cs typeface="Arial" panose="020B0604020202020204" pitchFamily="34" charset="0"/>
                        </a:rPr>
                        <a:t>Content</a:t>
                      </a:r>
                      <a:endParaRPr lang="en-GB" sz="1200" dirty="0">
                        <a:effectLst/>
                        <a:latin typeface="Arial" panose="020B0604020202020204" pitchFamily="34" charset="0"/>
                        <a:ea typeface="Times New Roman"/>
                        <a:cs typeface="Arial" panose="020B0604020202020204" pitchFamily="34" charset="0"/>
                      </a:endParaRPr>
                    </a:p>
                  </a:txBody>
                  <a:tcPr marL="45823" marR="45823" marT="0" marB="0"/>
                </a:tc>
                <a:tc>
                  <a:txBody>
                    <a:bodyPr/>
                    <a:lstStyle/>
                    <a:p>
                      <a:pPr algn="ctr">
                        <a:spcBef>
                          <a:spcPts val="200"/>
                        </a:spcBef>
                        <a:spcAft>
                          <a:spcPts val="200"/>
                        </a:spcAft>
                      </a:pPr>
                      <a:r>
                        <a:rPr lang="en-GB" sz="1200">
                          <a:effectLst/>
                          <a:latin typeface="Arial" panose="020B0604020202020204" pitchFamily="34" charset="0"/>
                          <a:cs typeface="Arial" panose="020B0604020202020204" pitchFamily="34" charset="0"/>
                        </a:rPr>
                        <a:t>Amplification</a:t>
                      </a:r>
                      <a:endParaRPr lang="en-GB" sz="1200">
                        <a:effectLst/>
                        <a:latin typeface="Arial" panose="020B0604020202020204" pitchFamily="34" charset="0"/>
                        <a:ea typeface="Times New Roman"/>
                        <a:cs typeface="Arial" panose="020B0604020202020204" pitchFamily="34" charset="0"/>
                      </a:endParaRPr>
                    </a:p>
                  </a:txBody>
                  <a:tcPr marL="45823" marR="45823" marT="0" marB="0"/>
                </a:tc>
              </a:tr>
              <a:tr h="4409767">
                <a:tc>
                  <a:txBody>
                    <a:bodyPr/>
                    <a:lstStyle/>
                    <a:p>
                      <a:pPr marL="342900" lvl="0" indent="-342900" algn="l">
                        <a:spcAft>
                          <a:spcPts val="0"/>
                        </a:spcAft>
                        <a:buFont typeface="+mj-lt"/>
                        <a:buAutoNum type="alphaLcParenBoth"/>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50" dirty="0">
                          <a:effectLst/>
                          <a:latin typeface="Arial" panose="020B0604020202020204" pitchFamily="34" charset="0"/>
                          <a:cs typeface="Arial" panose="020B0604020202020204" pitchFamily="34" charset="0"/>
                        </a:rPr>
                        <a:t>Industrial and commercial practice including manufacturing processes and systems, the use of ICT, prototyping, product manufacture and maintenance, production scales, and quality control in relation to the engineering industries</a:t>
                      </a:r>
                      <a:endParaRPr lang="en-GB" sz="1150" dirty="0">
                        <a:effectLst/>
                        <a:latin typeface="Arial" panose="020B0604020202020204" pitchFamily="34" charset="0"/>
                        <a:cs typeface="Arial" panose="020B0604020202020204" pitchFamily="34" charset="0"/>
                      </a:endParaRPr>
                    </a:p>
                    <a:p>
                      <a:pPr marL="457200" algn="l">
                        <a:spcAft>
                          <a:spcPts val="0"/>
                        </a:spcAft>
                      </a:pPr>
                      <a:r>
                        <a:rPr lang="en-GB" sz="1150" dirty="0">
                          <a:effectLst/>
                          <a:latin typeface="Arial" panose="020B0604020202020204" pitchFamily="34" charset="0"/>
                          <a:cs typeface="Arial" panose="020B0604020202020204" pitchFamily="34" charset="0"/>
                        </a:rPr>
                        <a:t> </a:t>
                      </a:r>
                      <a:endParaRPr lang="en-GB" sz="1150" dirty="0">
                        <a:effectLst/>
                        <a:latin typeface="Arial" panose="020B0604020202020204" pitchFamily="34" charset="0"/>
                        <a:ea typeface="Times New Roman"/>
                        <a:cs typeface="Arial" panose="020B0604020202020204" pitchFamily="34" charset="0"/>
                      </a:endParaRPr>
                    </a:p>
                  </a:txBody>
                  <a:tcPr marL="45823" marR="45823" marT="0" marB="0"/>
                </a:tc>
                <a:tc>
                  <a:txBody>
                    <a:bodyPr/>
                    <a:lstStyle/>
                    <a:p>
                      <a:pPr marL="342900" lvl="0" indent="-342900" algn="l">
                        <a:spcBef>
                          <a:spcPts val="200"/>
                        </a:spcBef>
                        <a:spcAft>
                          <a:spcPts val="200"/>
                        </a:spcAft>
                        <a:buFont typeface="Symbol"/>
                        <a:buChar char=""/>
                      </a:pPr>
                      <a:r>
                        <a:rPr lang="en-GB" sz="1150" dirty="0">
                          <a:effectLst/>
                          <a:latin typeface="Arial" panose="020B0604020202020204" pitchFamily="34" charset="0"/>
                          <a:cs typeface="Arial" panose="020B0604020202020204" pitchFamily="34" charset="0"/>
                        </a:rPr>
                        <a:t>Principles of industrial manufacturing systems across a range of scales of production to include mass, batch, one-off</a:t>
                      </a:r>
                    </a:p>
                    <a:p>
                      <a:pPr marL="342900" lvl="0" indent="-342900" algn="l">
                        <a:spcAft>
                          <a:spcPts val="0"/>
                        </a:spcAft>
                        <a:buFont typeface="Symbol"/>
                        <a:buChar char=""/>
                      </a:pPr>
                      <a:r>
                        <a:rPr lang="en-GB" sz="1150" dirty="0">
                          <a:effectLst/>
                          <a:latin typeface="Arial" panose="020B0604020202020204" pitchFamily="34" charset="0"/>
                          <a:cs typeface="Arial" panose="020B0604020202020204" pitchFamily="34" charset="0"/>
                        </a:rPr>
                        <a:t>Staffing needs, allocation of costs, Just in Time  (JIT) manufacture and commercial liability</a:t>
                      </a:r>
                    </a:p>
                    <a:p>
                      <a:pPr marL="342900" lvl="0" indent="-342900" algn="l">
                        <a:spcAft>
                          <a:spcPts val="0"/>
                        </a:spcAft>
                        <a:buFont typeface="Symbol"/>
                        <a:buChar char=""/>
                      </a:pPr>
                      <a:r>
                        <a:rPr lang="en-GB" sz="1150" dirty="0">
                          <a:effectLst/>
                          <a:latin typeface="Arial" panose="020B0604020202020204" pitchFamily="34" charset="0"/>
                          <a:cs typeface="Arial" panose="020B0604020202020204" pitchFamily="34" charset="0"/>
                        </a:rPr>
                        <a:t>Bought-in, standardised part assembly, sub-contracting</a:t>
                      </a:r>
                    </a:p>
                    <a:p>
                      <a:pPr marL="342900" lvl="0" indent="-342900" algn="l">
                        <a:spcAft>
                          <a:spcPts val="0"/>
                        </a:spcAft>
                        <a:buFont typeface="Symbol"/>
                        <a:buChar char=""/>
                      </a:pPr>
                      <a:r>
                        <a:rPr lang="en-GB" sz="1150" dirty="0">
                          <a:effectLst/>
                          <a:latin typeface="Arial" panose="020B0604020202020204" pitchFamily="34" charset="0"/>
                          <a:cs typeface="Arial" panose="020B0604020202020204" pitchFamily="34" charset="0"/>
                        </a:rPr>
                        <a:t>The use of different levels of production taking into account economic decisions</a:t>
                      </a:r>
                    </a:p>
                    <a:p>
                      <a:pPr marL="342900" lvl="0" indent="-342900" algn="l">
                        <a:spcAft>
                          <a:spcPts val="0"/>
                        </a:spcAft>
                        <a:buFont typeface="Symbol"/>
                        <a:buChar char=""/>
                      </a:pPr>
                      <a:r>
                        <a:rPr lang="en-GB" sz="1150" dirty="0">
                          <a:effectLst/>
                          <a:latin typeface="Arial" panose="020B0604020202020204" pitchFamily="34" charset="0"/>
                          <a:cs typeface="Arial" panose="020B0604020202020204" pitchFamily="34" charset="0"/>
                        </a:rPr>
                        <a:t>Unit / one-off (including prototyping), modular/batch and high volume production </a:t>
                      </a:r>
                    </a:p>
                    <a:p>
                      <a:pPr marL="342900" lvl="0" indent="-342900" algn="l">
                        <a:spcAft>
                          <a:spcPts val="0"/>
                        </a:spcAft>
                        <a:buFont typeface="Symbol"/>
                        <a:buChar char=""/>
                      </a:pPr>
                      <a:r>
                        <a:rPr lang="en-GB" sz="1150" dirty="0">
                          <a:effectLst/>
                          <a:latin typeface="Arial" panose="020B0604020202020204" pitchFamily="34" charset="0"/>
                          <a:cs typeface="Arial" panose="020B0604020202020204" pitchFamily="34" charset="0"/>
                        </a:rPr>
                        <a:t>Primary and secondary processing</a:t>
                      </a:r>
                    </a:p>
                    <a:p>
                      <a:pPr marL="342900" lvl="0" indent="-342900" algn="l">
                        <a:spcAft>
                          <a:spcPts val="0"/>
                        </a:spcAft>
                        <a:buFont typeface="Symbol"/>
                        <a:buChar char=""/>
                      </a:pPr>
                      <a:r>
                        <a:rPr lang="en-GB" sz="1150" dirty="0">
                          <a:effectLst/>
                          <a:latin typeface="Arial" panose="020B0604020202020204" pitchFamily="34" charset="0"/>
                          <a:cs typeface="Arial" panose="020B0604020202020204" pitchFamily="34" charset="0"/>
                        </a:rPr>
                        <a:t>Sourcing of materials, the buying cycle, forward ordering, storage, processing, assembly, finishing, packaging, labelling and transportation </a:t>
                      </a:r>
                    </a:p>
                    <a:p>
                      <a:pPr marL="342900" lvl="0" indent="-342900" algn="l">
                        <a:spcAft>
                          <a:spcPts val="0"/>
                        </a:spcAft>
                        <a:buFont typeface="Symbol"/>
                        <a:buChar char=""/>
                      </a:pPr>
                      <a:r>
                        <a:rPr lang="en-GB" sz="1150" dirty="0">
                          <a:effectLst/>
                          <a:latin typeface="Arial" panose="020B0604020202020204" pitchFamily="34" charset="0"/>
                          <a:cs typeface="Arial" panose="020B0604020202020204" pitchFamily="34" charset="0"/>
                        </a:rPr>
                        <a:t>Comparison of hand and commercial methods of preparing, shaping, cutting/wasting, joining materials, circuit board production, population and soldering</a:t>
                      </a:r>
                    </a:p>
                    <a:p>
                      <a:pPr marL="342900" lvl="0" indent="-342900" algn="l">
                        <a:spcAft>
                          <a:spcPts val="0"/>
                        </a:spcAft>
                        <a:buFont typeface="Symbol"/>
                        <a:buChar char=""/>
                      </a:pPr>
                      <a:r>
                        <a:rPr lang="en-GB" sz="1150" dirty="0">
                          <a:effectLst/>
                          <a:latin typeface="Arial" panose="020B0604020202020204" pitchFamily="34" charset="0"/>
                          <a:cs typeface="Arial" panose="020B0604020202020204" pitchFamily="34" charset="0"/>
                        </a:rPr>
                        <a:t>The influence of the above on the time taken to produce the product, its quality and final cost</a:t>
                      </a:r>
                    </a:p>
                    <a:p>
                      <a:pPr marL="342900" lvl="0" indent="-342900" algn="l">
                        <a:spcAft>
                          <a:spcPts val="0"/>
                        </a:spcAft>
                        <a:buFont typeface="Symbol"/>
                        <a:buChar char=""/>
                      </a:pPr>
                      <a:r>
                        <a:rPr lang="en-GB" sz="1150" dirty="0">
                          <a:effectLst/>
                          <a:latin typeface="Arial" panose="020B0604020202020204" pitchFamily="34" charset="0"/>
                          <a:cs typeface="Arial" panose="020B0604020202020204" pitchFamily="34" charset="0"/>
                        </a:rPr>
                        <a:t>Knowledge of manufacturing through analysis of products</a:t>
                      </a:r>
                    </a:p>
                    <a:p>
                      <a:pPr marL="342900" lvl="0" indent="-342900" algn="l">
                        <a:spcAft>
                          <a:spcPts val="0"/>
                        </a:spcAft>
                        <a:buFont typeface="Symbol"/>
                        <a:buChar char=""/>
                      </a:pPr>
                      <a:r>
                        <a:rPr lang="en-GB" sz="1150" dirty="0">
                          <a:effectLst/>
                          <a:latin typeface="Arial" panose="020B0604020202020204" pitchFamily="34" charset="0"/>
                          <a:cs typeface="Arial" panose="020B0604020202020204" pitchFamily="34" charset="0"/>
                        </a:rPr>
                        <a:t>Internal Quality Control (QC) and external Quality Assurance (QA) requirements</a:t>
                      </a:r>
                    </a:p>
                    <a:p>
                      <a:pPr marL="342900" lvl="0" indent="-342900" algn="l">
                        <a:spcAft>
                          <a:spcPts val="0"/>
                        </a:spcAft>
                        <a:buFont typeface="Symbol"/>
                        <a:buChar char=""/>
                      </a:pPr>
                      <a:r>
                        <a:rPr lang="en-GB" sz="1150" dirty="0">
                          <a:effectLst/>
                          <a:latin typeface="Arial" panose="020B0604020202020204" pitchFamily="34" charset="0"/>
                          <a:cs typeface="Arial" panose="020B0604020202020204" pitchFamily="34" charset="0"/>
                        </a:rPr>
                        <a:t>Project management systems including flow charts and critical path analysis;</a:t>
                      </a:r>
                    </a:p>
                    <a:p>
                      <a:pPr marL="342900" lvl="0" indent="-342900" algn="l">
                        <a:spcAft>
                          <a:spcPts val="0"/>
                        </a:spcAft>
                        <a:buFont typeface="Symbol"/>
                        <a:buChar char=""/>
                      </a:pPr>
                      <a:r>
                        <a:rPr lang="en-GB" sz="1150" dirty="0">
                          <a:effectLst/>
                          <a:latin typeface="Arial" panose="020B0604020202020204" pitchFamily="34" charset="0"/>
                          <a:cs typeface="Arial" panose="020B0604020202020204" pitchFamily="34" charset="0"/>
                        </a:rPr>
                        <a:t>Modern methods of labour organisation to include single craft, progressive bundle and cell</a:t>
                      </a:r>
                    </a:p>
                    <a:p>
                      <a:pPr marL="342900" lvl="0" indent="-342900" algn="l">
                        <a:spcAft>
                          <a:spcPts val="0"/>
                        </a:spcAft>
                        <a:buFont typeface="Symbol"/>
                        <a:buChar char=""/>
                      </a:pPr>
                      <a:r>
                        <a:rPr lang="en-GB" sz="1150" dirty="0">
                          <a:effectLst/>
                          <a:latin typeface="Arial" panose="020B0604020202020204" pitchFamily="34" charset="0"/>
                          <a:cs typeface="Arial" panose="020B0604020202020204" pitchFamily="34" charset="0"/>
                        </a:rPr>
                        <a:t>Total quality manufacturing methods</a:t>
                      </a:r>
                      <a:endParaRPr lang="en-GB" sz="1150" dirty="0">
                        <a:effectLst/>
                        <a:latin typeface="Arial" panose="020B0604020202020204" pitchFamily="34" charset="0"/>
                        <a:ea typeface="Times New Roman"/>
                        <a:cs typeface="Arial" panose="020B0604020202020204" pitchFamily="34" charset="0"/>
                      </a:endParaRPr>
                    </a:p>
                  </a:txBody>
                  <a:tcPr marL="45823" marR="45823" marT="0" marB="0"/>
                </a:tc>
              </a:tr>
            </a:tbl>
          </a:graphicData>
        </a:graphic>
      </p:graphicFrame>
      <p:sp>
        <p:nvSpPr>
          <p:cNvPr id="6" name="Rectangle 1"/>
          <p:cNvSpPr>
            <a:spLocks noChangeArrowheads="1"/>
          </p:cNvSpPr>
          <p:nvPr/>
        </p:nvSpPr>
        <p:spPr bwMode="auto">
          <a:xfrm>
            <a:off x="530942" y="1204698"/>
            <a:ext cx="699422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1pPr>
            <a:lvl2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2pPr>
            <a:lvl3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3pPr>
            <a:lvl4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4pPr>
            <a:lvl5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5pPr>
            <a:lvl6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6pPr>
            <a:lvl7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7pPr>
            <a:lvl8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8pPr>
            <a:lvl9pP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GB" alt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2.3.2 	Engineering design (A level)</a:t>
            </a:r>
            <a:endParaRPr kumimoji="0" lang="en-GB"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GB" alt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Learners are required to develop knowledge and understanding of:</a:t>
            </a:r>
            <a:endParaRPr kumimoji="0" lang="en-GB" alt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9489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728" y="3495771"/>
            <a:ext cx="8509820" cy="2031325"/>
          </a:xfrm>
          <a:prstGeom prst="rect">
            <a:avLst/>
          </a:prstGeom>
        </p:spPr>
        <p:txBody>
          <a:bodyPr wrap="square">
            <a:spAutoFit/>
          </a:bodyPr>
          <a:lstStyle/>
          <a:p>
            <a:r>
              <a:rPr lang="en-GB" sz="1400" dirty="0" smtClean="0">
                <a:solidFill>
                  <a:prstClr val="black"/>
                </a:solidFill>
                <a:latin typeface="Arial" panose="020B0604020202020204" pitchFamily="34" charset="0"/>
                <a:cs typeface="Arial" panose="020B0604020202020204" pitchFamily="34" charset="0"/>
              </a:rPr>
              <a:t>2.1   Core </a:t>
            </a:r>
            <a:r>
              <a:rPr lang="en-GB" sz="1400" dirty="0">
                <a:solidFill>
                  <a:prstClr val="black"/>
                </a:solidFill>
                <a:latin typeface="Arial" panose="020B0604020202020204" pitchFamily="34" charset="0"/>
                <a:cs typeface="Arial" panose="020B0604020202020204" pitchFamily="34" charset="0"/>
              </a:rPr>
              <a:t>technical principles – AS and A </a:t>
            </a:r>
            <a:r>
              <a:rPr lang="en-GB" sz="1400" dirty="0" smtClean="0">
                <a:solidFill>
                  <a:prstClr val="black"/>
                </a:solidFill>
                <a:latin typeface="Arial" panose="020B0604020202020204" pitchFamily="34" charset="0"/>
                <a:cs typeface="Arial" panose="020B0604020202020204" pitchFamily="34" charset="0"/>
              </a:rPr>
              <a:t>level		</a:t>
            </a:r>
            <a:r>
              <a:rPr lang="en-GB" sz="1400" dirty="0">
                <a:solidFill>
                  <a:prstClr val="black"/>
                </a:solidFill>
                <a:latin typeface="Arial" panose="020B0604020202020204" pitchFamily="34" charset="0"/>
                <a:cs typeface="Arial" panose="020B0604020202020204" pitchFamily="34" charset="0"/>
              </a:rPr>
              <a:t>2.1   </a:t>
            </a:r>
            <a:r>
              <a:rPr lang="en-GB" sz="1400" dirty="0" smtClean="0">
                <a:solidFill>
                  <a:prstClr val="black"/>
                </a:solidFill>
                <a:latin typeface="Arial" panose="020B0604020202020204" pitchFamily="34" charset="0"/>
                <a:cs typeface="Arial" panose="020B0604020202020204" pitchFamily="34" charset="0"/>
              </a:rPr>
              <a:t>	Core </a:t>
            </a:r>
            <a:r>
              <a:rPr lang="en-GB" sz="1400" dirty="0">
                <a:solidFill>
                  <a:prstClr val="black"/>
                </a:solidFill>
                <a:latin typeface="Arial" panose="020B0604020202020204" pitchFamily="34" charset="0"/>
                <a:cs typeface="Arial" panose="020B0604020202020204" pitchFamily="34" charset="0"/>
              </a:rPr>
              <a:t>technical principles – AS and A level</a:t>
            </a:r>
          </a:p>
          <a:p>
            <a:pPr lvl="0"/>
            <a:endParaRPr lang="en-GB" sz="1400" dirty="0" smtClean="0">
              <a:solidFill>
                <a:prstClr val="black"/>
              </a:solidFill>
              <a:latin typeface="Arial" panose="020B0604020202020204" pitchFamily="34" charset="0"/>
              <a:cs typeface="Arial" panose="020B0604020202020204" pitchFamily="34" charset="0"/>
            </a:endParaRPr>
          </a:p>
          <a:p>
            <a:pPr lvl="0"/>
            <a:r>
              <a:rPr lang="en-GB" sz="1400" dirty="0" smtClean="0">
                <a:solidFill>
                  <a:prstClr val="black"/>
                </a:solidFill>
                <a:latin typeface="Arial" panose="020B0604020202020204" pitchFamily="34" charset="0"/>
                <a:cs typeface="Arial" panose="020B0604020202020204" pitchFamily="34" charset="0"/>
              </a:rPr>
              <a:t>										2.2 	Core </a:t>
            </a:r>
            <a:r>
              <a:rPr lang="en-GB" sz="1400" dirty="0">
                <a:solidFill>
                  <a:prstClr val="black"/>
                </a:solidFill>
                <a:latin typeface="Arial" panose="020B0604020202020204" pitchFamily="34" charset="0"/>
                <a:cs typeface="Arial" panose="020B0604020202020204" pitchFamily="34" charset="0"/>
              </a:rPr>
              <a:t>technical principles – A level </a:t>
            </a:r>
            <a:r>
              <a:rPr lang="en-GB" sz="1400" dirty="0" smtClean="0">
                <a:solidFill>
                  <a:prstClr val="black"/>
                </a:solidFill>
                <a:latin typeface="Arial" panose="020B0604020202020204" pitchFamily="34" charset="0"/>
                <a:cs typeface="Arial" panose="020B0604020202020204" pitchFamily="34" charset="0"/>
              </a:rPr>
              <a:t> </a:t>
            </a:r>
          </a:p>
          <a:p>
            <a:pPr lvl="0"/>
            <a:endParaRPr lang="en-GB" sz="1400" dirty="0">
              <a:solidFill>
                <a:prstClr val="black"/>
              </a:solidFill>
              <a:latin typeface="Arial" panose="020B0604020202020204" pitchFamily="34" charset="0"/>
              <a:cs typeface="Arial" panose="020B0604020202020204" pitchFamily="34" charset="0"/>
            </a:endParaRPr>
          </a:p>
          <a:p>
            <a:pPr lvl="0"/>
            <a:r>
              <a:rPr lang="en-GB" sz="1400" dirty="0" smtClean="0">
                <a:solidFill>
                  <a:prstClr val="black"/>
                </a:solidFill>
                <a:latin typeface="Arial" panose="020B0604020202020204" pitchFamily="34" charset="0"/>
                <a:cs typeface="Arial" panose="020B0604020202020204" pitchFamily="34" charset="0"/>
              </a:rPr>
              <a:t>	In-depth- Technical principles</a:t>
            </a:r>
          </a:p>
          <a:p>
            <a:pPr lvl="0"/>
            <a:endParaRPr lang="en-GB" sz="1400" dirty="0" smtClean="0">
              <a:solidFill>
                <a:prstClr val="black"/>
              </a:solidFill>
              <a:latin typeface="Arial" panose="020B0604020202020204" pitchFamily="34" charset="0"/>
              <a:cs typeface="Arial" panose="020B0604020202020204" pitchFamily="34" charset="0"/>
            </a:endParaRPr>
          </a:p>
          <a:p>
            <a:r>
              <a:rPr lang="en-GB" sz="1400" dirty="0" smtClean="0">
                <a:solidFill>
                  <a:prstClr val="black"/>
                </a:solidFill>
                <a:latin typeface="Arial" panose="020B0604020202020204" pitchFamily="34" charset="0"/>
                <a:cs typeface="Arial" panose="020B0604020202020204" pitchFamily="34" charset="0"/>
              </a:rPr>
              <a:t>2.3.1 Engineering </a:t>
            </a:r>
            <a:r>
              <a:rPr lang="en-GB" sz="1400" dirty="0">
                <a:solidFill>
                  <a:prstClr val="black"/>
                </a:solidFill>
                <a:latin typeface="Arial" panose="020B0604020202020204" pitchFamily="34" charset="0"/>
                <a:cs typeface="Arial" panose="020B0604020202020204" pitchFamily="34" charset="0"/>
              </a:rPr>
              <a:t>design – AS and A level </a:t>
            </a:r>
            <a:r>
              <a:rPr lang="en-GB" sz="1400" dirty="0" smtClean="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2.3.1 Engineering design – AS and A level </a:t>
            </a:r>
          </a:p>
          <a:p>
            <a:pPr lvl="0"/>
            <a:endParaRPr lang="en-GB" sz="1400" dirty="0">
              <a:solidFill>
                <a:prstClr val="black"/>
              </a:solidFill>
              <a:latin typeface="Arial" panose="020B0604020202020204" pitchFamily="34" charset="0"/>
              <a:cs typeface="Arial" panose="020B0604020202020204" pitchFamily="34" charset="0"/>
            </a:endParaRPr>
          </a:p>
          <a:p>
            <a:pPr lvl="0"/>
            <a:r>
              <a:rPr lang="en-GB" sz="1400" dirty="0">
                <a:solidFill>
                  <a:prstClr val="black"/>
                </a:solidFill>
                <a:latin typeface="Arial" panose="020B0604020202020204" pitchFamily="34" charset="0"/>
                <a:cs typeface="Arial" panose="020B0604020202020204" pitchFamily="34" charset="0"/>
              </a:rPr>
              <a:t>	</a:t>
            </a:r>
            <a:r>
              <a:rPr lang="en-GB" sz="1400" dirty="0" smtClean="0">
                <a:solidFill>
                  <a:prstClr val="black"/>
                </a:solidFill>
                <a:latin typeface="Arial" panose="020B0604020202020204" pitchFamily="34" charset="0"/>
                <a:cs typeface="Arial" panose="020B0604020202020204" pitchFamily="34" charset="0"/>
              </a:rPr>
              <a:t>									2.3.2  Engineering </a:t>
            </a:r>
            <a:r>
              <a:rPr lang="en-GB" sz="1400" dirty="0">
                <a:solidFill>
                  <a:prstClr val="black"/>
                </a:solidFill>
                <a:latin typeface="Arial" panose="020B0604020202020204" pitchFamily="34" charset="0"/>
                <a:cs typeface="Arial" panose="020B0604020202020204" pitchFamily="34" charset="0"/>
              </a:rPr>
              <a:t>design – A </a:t>
            </a:r>
            <a:r>
              <a:rPr lang="en-GB" sz="1400" dirty="0" smtClean="0">
                <a:solidFill>
                  <a:prstClr val="black"/>
                </a:solidFill>
                <a:latin typeface="Arial" panose="020B0604020202020204" pitchFamily="34" charset="0"/>
                <a:cs typeface="Arial" panose="020B0604020202020204" pitchFamily="34" charset="0"/>
              </a:rPr>
              <a:t>level	`</a:t>
            </a:r>
            <a:endParaRPr lang="en-GB" sz="1400"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191728" y="1740307"/>
            <a:ext cx="3436374" cy="1200329"/>
          </a:xfrm>
          <a:prstGeom prst="rect">
            <a:avLst/>
          </a:prstGeom>
          <a:noFill/>
        </p:spPr>
        <p:txBody>
          <a:bodyPr wrap="square" rtlCol="0">
            <a:spAutoFit/>
          </a:bodyPr>
          <a:lstStyle/>
          <a:p>
            <a:pPr algn="ctr"/>
            <a:r>
              <a:rPr lang="en-GB" sz="7200" dirty="0" smtClean="0">
                <a:latin typeface="Arial" panose="020B0604020202020204" pitchFamily="34" charset="0"/>
                <a:cs typeface="Arial" panose="020B0604020202020204" pitchFamily="34" charset="0"/>
              </a:rPr>
              <a:t>AS</a:t>
            </a:r>
            <a:endParaRPr lang="en-GB" sz="7200" dirty="0">
              <a:latin typeface="Arial" panose="020B0604020202020204" pitchFamily="34" charset="0"/>
              <a:cs typeface="Arial" panose="020B0604020202020204" pitchFamily="34" charset="0"/>
            </a:endParaRPr>
          </a:p>
        </p:txBody>
      </p:sp>
      <p:sp>
        <p:nvSpPr>
          <p:cNvPr id="6" name="TextBox 5"/>
          <p:cNvSpPr txBox="1"/>
          <p:nvPr/>
        </p:nvSpPr>
        <p:spPr>
          <a:xfrm>
            <a:off x="5368413" y="1740308"/>
            <a:ext cx="3436374" cy="1200329"/>
          </a:xfrm>
          <a:prstGeom prst="rect">
            <a:avLst/>
          </a:prstGeom>
          <a:noFill/>
        </p:spPr>
        <p:txBody>
          <a:bodyPr wrap="square" rtlCol="0">
            <a:spAutoFit/>
          </a:bodyPr>
          <a:lstStyle/>
          <a:p>
            <a:pPr algn="ctr"/>
            <a:r>
              <a:rPr lang="en-GB" sz="7200" dirty="0">
                <a:latin typeface="Arial" panose="020B0604020202020204" pitchFamily="34" charset="0"/>
                <a:cs typeface="Arial" panose="020B0604020202020204" pitchFamily="34" charset="0"/>
              </a:rPr>
              <a:t>A</a:t>
            </a:r>
          </a:p>
        </p:txBody>
      </p:sp>
      <p:sp>
        <p:nvSpPr>
          <p:cNvPr id="7" name="TextBox 6"/>
          <p:cNvSpPr txBox="1"/>
          <p:nvPr/>
        </p:nvSpPr>
        <p:spPr>
          <a:xfrm>
            <a:off x="191728" y="5737123"/>
            <a:ext cx="8391833" cy="1169551"/>
          </a:xfrm>
          <a:prstGeom prst="rect">
            <a:avLst/>
          </a:prstGeom>
          <a:noFill/>
        </p:spPr>
        <p:txBody>
          <a:bodyPr wrap="square" rtlCol="0">
            <a:spAutoFit/>
          </a:bodyPr>
          <a:lstStyle/>
          <a:p>
            <a:pPr lvl="0"/>
            <a:r>
              <a:rPr lang="en-GB" sz="1400" dirty="0">
                <a:solidFill>
                  <a:prstClr val="black"/>
                </a:solidFill>
                <a:latin typeface="Arial" panose="020B0604020202020204" pitchFamily="34" charset="0"/>
                <a:cs typeface="Arial" panose="020B0604020202020204" pitchFamily="34" charset="0"/>
              </a:rPr>
              <a:t>2.4 </a:t>
            </a:r>
            <a:r>
              <a:rPr lang="en-GB" sz="1400" dirty="0" smtClean="0">
                <a:solidFill>
                  <a:prstClr val="black"/>
                </a:solidFill>
                <a:latin typeface="Arial" panose="020B0604020202020204" pitchFamily="34" charset="0"/>
                <a:cs typeface="Arial" panose="020B0604020202020204" pitchFamily="34" charset="0"/>
              </a:rPr>
              <a:t>Core </a:t>
            </a:r>
            <a:r>
              <a:rPr lang="en-GB" sz="1400" dirty="0">
                <a:solidFill>
                  <a:prstClr val="black"/>
                </a:solidFill>
                <a:latin typeface="Arial" panose="020B0604020202020204" pitchFamily="34" charset="0"/>
                <a:cs typeface="Arial" panose="020B0604020202020204" pitchFamily="34" charset="0"/>
              </a:rPr>
              <a:t>design and making </a:t>
            </a:r>
            <a:r>
              <a:rPr lang="en-GB" sz="1400" dirty="0" smtClean="0">
                <a:solidFill>
                  <a:prstClr val="black"/>
                </a:solidFill>
                <a:latin typeface="Arial" panose="020B0604020202020204" pitchFamily="34" charset="0"/>
                <a:cs typeface="Arial" panose="020B0604020202020204" pitchFamily="34" charset="0"/>
              </a:rPr>
              <a:t>principles				2.4 </a:t>
            </a:r>
            <a:r>
              <a:rPr lang="en-GB" sz="1400" dirty="0">
                <a:solidFill>
                  <a:prstClr val="black"/>
                </a:solidFill>
                <a:latin typeface="Arial" panose="020B0604020202020204" pitchFamily="34" charset="0"/>
                <a:cs typeface="Arial" panose="020B0604020202020204" pitchFamily="34" charset="0"/>
              </a:rPr>
              <a:t>Core design and making principles</a:t>
            </a:r>
          </a:p>
          <a:p>
            <a:r>
              <a:rPr lang="en-GB" sz="1400" dirty="0">
                <a:solidFill>
                  <a:prstClr val="black"/>
                </a:solidFill>
                <a:latin typeface="Arial" panose="020B0604020202020204" pitchFamily="34" charset="0"/>
                <a:cs typeface="Arial" panose="020B0604020202020204" pitchFamily="34" charset="0"/>
              </a:rPr>
              <a:t> – AS and A level </a:t>
            </a:r>
            <a:r>
              <a:rPr lang="en-GB" sz="1400" dirty="0" smtClean="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 AS and A level </a:t>
            </a:r>
          </a:p>
          <a:p>
            <a:pPr lvl="0"/>
            <a:endParaRPr lang="en-GB" sz="1400" dirty="0">
              <a:solidFill>
                <a:prstClr val="black"/>
              </a:solidFill>
              <a:latin typeface="Arial" panose="020B0604020202020204" pitchFamily="34" charset="0"/>
              <a:cs typeface="Arial" panose="020B0604020202020204" pitchFamily="34" charset="0"/>
            </a:endParaRPr>
          </a:p>
          <a:p>
            <a:pPr lvl="0"/>
            <a:r>
              <a:rPr lang="en-GB" sz="1400" dirty="0">
                <a:solidFill>
                  <a:prstClr val="black"/>
                </a:solidFill>
                <a:latin typeface="Arial" panose="020B0604020202020204" pitchFamily="34" charset="0"/>
                <a:cs typeface="Arial" panose="020B0604020202020204" pitchFamily="34" charset="0"/>
              </a:rPr>
              <a:t>	</a:t>
            </a:r>
            <a:r>
              <a:rPr lang="en-GB" sz="1400" dirty="0" smtClean="0">
                <a:solidFill>
                  <a:prstClr val="black"/>
                </a:solidFill>
                <a:latin typeface="Arial" panose="020B0604020202020204" pitchFamily="34" charset="0"/>
                <a:cs typeface="Arial" panose="020B0604020202020204" pitchFamily="34" charset="0"/>
              </a:rPr>
              <a:t>									2.5 Core </a:t>
            </a:r>
            <a:r>
              <a:rPr lang="en-GB" sz="1400" dirty="0">
                <a:solidFill>
                  <a:prstClr val="black"/>
                </a:solidFill>
                <a:latin typeface="Arial" panose="020B0604020202020204" pitchFamily="34" charset="0"/>
                <a:cs typeface="Arial" panose="020B0604020202020204" pitchFamily="34" charset="0"/>
              </a:rPr>
              <a:t>design and making principles </a:t>
            </a:r>
            <a:endParaRPr lang="en-GB" sz="1400" dirty="0" smtClean="0">
              <a:solidFill>
                <a:prstClr val="black"/>
              </a:solidFill>
              <a:latin typeface="Arial" panose="020B0604020202020204" pitchFamily="34" charset="0"/>
              <a:cs typeface="Arial" panose="020B0604020202020204" pitchFamily="34" charset="0"/>
            </a:endParaRPr>
          </a:p>
          <a:p>
            <a:pPr lvl="0"/>
            <a:r>
              <a:rPr lang="en-GB" sz="1400" dirty="0">
                <a:solidFill>
                  <a:prstClr val="black"/>
                </a:solidFill>
                <a:latin typeface="Arial" panose="020B0604020202020204" pitchFamily="34" charset="0"/>
                <a:cs typeface="Arial" panose="020B0604020202020204" pitchFamily="34" charset="0"/>
              </a:rPr>
              <a:t>	</a:t>
            </a:r>
            <a:r>
              <a:rPr lang="en-GB" sz="1400" dirty="0" smtClean="0">
                <a:solidFill>
                  <a:prstClr val="black"/>
                </a:solidFill>
                <a:latin typeface="Arial" panose="020B0604020202020204" pitchFamily="34" charset="0"/>
                <a:cs typeface="Arial" panose="020B0604020202020204" pitchFamily="34" charset="0"/>
              </a:rPr>
              <a:t>									– </a:t>
            </a:r>
            <a:r>
              <a:rPr lang="en-GB" sz="1400" dirty="0">
                <a:solidFill>
                  <a:prstClr val="black"/>
                </a:solidFill>
                <a:latin typeface="Arial" panose="020B0604020202020204" pitchFamily="34" charset="0"/>
                <a:cs typeface="Arial" panose="020B0604020202020204" pitchFamily="34" charset="0"/>
              </a:rPr>
              <a:t>A </a:t>
            </a:r>
            <a:r>
              <a:rPr lang="en-GB" sz="1400" dirty="0" smtClean="0">
                <a:solidFill>
                  <a:prstClr val="black"/>
                </a:solidFill>
                <a:latin typeface="Arial" panose="020B0604020202020204" pitchFamily="34" charset="0"/>
                <a:cs typeface="Arial" panose="020B0604020202020204" pitchFamily="34" charset="0"/>
              </a:rPr>
              <a:t>level</a:t>
            </a:r>
            <a:endParaRPr lang="en-GB"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264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5119"/>
          <a:stretch/>
        </p:blipFill>
        <p:spPr bwMode="auto">
          <a:xfrm>
            <a:off x="1159588" y="729046"/>
            <a:ext cx="7320733" cy="598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302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669" b="52138"/>
          <a:stretch/>
        </p:blipFill>
        <p:spPr bwMode="auto">
          <a:xfrm>
            <a:off x="691687" y="1887794"/>
            <a:ext cx="7744389" cy="380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020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4388"/>
          <a:stretch/>
        </p:blipFill>
        <p:spPr bwMode="auto">
          <a:xfrm>
            <a:off x="412955" y="2035277"/>
            <a:ext cx="7993626" cy="357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229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74" y="1262369"/>
            <a:ext cx="8054103" cy="635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341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76" y="1529889"/>
            <a:ext cx="7534427" cy="588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5581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8350"/>
          <a:stretch/>
        </p:blipFill>
        <p:spPr bwMode="auto">
          <a:xfrm>
            <a:off x="353962" y="1715524"/>
            <a:ext cx="7217030" cy="4847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940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0" y="1568358"/>
            <a:ext cx="8418513" cy="4832350"/>
          </a:xfrm>
        </p:spPr>
        <p:txBody>
          <a:bodyPr>
            <a:normAutofit fontScale="92500" lnSpcReduction="20000"/>
          </a:bodyPr>
          <a:lstStyle/>
          <a:p>
            <a:r>
              <a:rPr lang="en-GB" dirty="0" smtClean="0">
                <a:solidFill>
                  <a:schemeClr val="tx1"/>
                </a:solidFill>
              </a:rPr>
              <a:t>DFE Guidelines</a:t>
            </a:r>
          </a:p>
          <a:p>
            <a:endParaRPr lang="en-GB" dirty="0" smtClean="0"/>
          </a:p>
          <a:p>
            <a:r>
              <a:rPr lang="en-GB" b="1" dirty="0" smtClean="0">
                <a:solidFill>
                  <a:srgbClr val="00B0F0"/>
                </a:solidFill>
              </a:rPr>
              <a:t>GCE AS and A Level subject content</a:t>
            </a:r>
          </a:p>
          <a:p>
            <a:endParaRPr lang="en-GB" sz="2800" dirty="0" smtClean="0"/>
          </a:p>
          <a:p>
            <a:r>
              <a:rPr lang="en-GB" sz="2800" b="1" dirty="0" smtClean="0">
                <a:solidFill>
                  <a:schemeClr val="tx1"/>
                </a:solidFill>
              </a:rPr>
              <a:t>The AS and A level subject content </a:t>
            </a:r>
            <a:r>
              <a:rPr lang="en-GB" sz="2800" dirty="0" smtClean="0">
                <a:solidFill>
                  <a:schemeClr val="tx1"/>
                </a:solidFill>
              </a:rPr>
              <a:t>sets out the knowledge, understanding and skills common to all AS and A level specifications in design and technology. </a:t>
            </a:r>
          </a:p>
          <a:p>
            <a:endParaRPr lang="en-GB" sz="2800" dirty="0" smtClean="0">
              <a:solidFill>
                <a:schemeClr val="tx1"/>
              </a:solidFill>
            </a:endParaRPr>
          </a:p>
          <a:p>
            <a:r>
              <a:rPr lang="en-GB" sz="2800" dirty="0" smtClean="0">
                <a:solidFill>
                  <a:schemeClr val="tx1"/>
                </a:solidFill>
              </a:rPr>
              <a:t>It provides the framework within which awarding organisations create the detail of the subject specification. AS and A Level specifications in design and technology must reflect the subject aims and objectives. </a:t>
            </a:r>
          </a:p>
          <a:p>
            <a:r>
              <a:rPr lang="en-GB" b="1" dirty="0" smtClean="0"/>
              <a:t> </a:t>
            </a:r>
          </a:p>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2955" y="1799998"/>
            <a:ext cx="8082116" cy="4524315"/>
          </a:xfrm>
          <a:prstGeom prst="rect">
            <a:avLst/>
          </a:prstGeom>
        </p:spPr>
        <p:txBody>
          <a:bodyPr wrap="square">
            <a:spAutoFit/>
          </a:bodyPr>
          <a:lstStyle/>
          <a:p>
            <a:r>
              <a:rPr lang="en-GB" dirty="0"/>
              <a:t>(b)	Write a detailed and justified four point specification.				[8]</a:t>
            </a:r>
          </a:p>
          <a:p>
            <a:endParaRPr lang="en-GB" dirty="0"/>
          </a:p>
          <a:p>
            <a:r>
              <a:rPr lang="en-GB" dirty="0"/>
              <a:t>Point 1: ..........................................................................................................................</a:t>
            </a:r>
          </a:p>
          <a:p>
            <a:r>
              <a:rPr lang="en-GB" dirty="0"/>
              <a:t>.......................................................................................................................................</a:t>
            </a:r>
          </a:p>
          <a:p>
            <a:endParaRPr lang="en-GB" dirty="0"/>
          </a:p>
          <a:p>
            <a:r>
              <a:rPr lang="en-GB" dirty="0"/>
              <a:t>Justification: ..................................................................................................................</a:t>
            </a:r>
          </a:p>
          <a:p>
            <a:r>
              <a:rPr lang="en-GB" dirty="0"/>
              <a:t>.......................................................................................................................................</a:t>
            </a:r>
          </a:p>
          <a:p>
            <a:endParaRPr lang="en-GB" dirty="0"/>
          </a:p>
          <a:p>
            <a:r>
              <a:rPr lang="en-GB" dirty="0"/>
              <a:t>Point 2: ..........................................................................................................................</a:t>
            </a:r>
          </a:p>
          <a:p>
            <a:r>
              <a:rPr lang="en-GB" dirty="0"/>
              <a:t>.......................................................................................................................................</a:t>
            </a:r>
          </a:p>
          <a:p>
            <a:endParaRPr lang="en-GB" dirty="0"/>
          </a:p>
          <a:p>
            <a:r>
              <a:rPr lang="en-GB" dirty="0"/>
              <a:t>Justification: ..................................................................................................................</a:t>
            </a:r>
          </a:p>
          <a:p>
            <a:r>
              <a:rPr lang="en-GB" dirty="0"/>
              <a:t>.......................................................................................................................................</a:t>
            </a:r>
          </a:p>
          <a:p>
            <a:endParaRPr lang="en-GB" dirty="0" smtClean="0"/>
          </a:p>
          <a:p>
            <a:endParaRPr lang="en-GB" dirty="0"/>
          </a:p>
          <a:p>
            <a:r>
              <a:rPr lang="en-GB" dirty="0" err="1" smtClean="0"/>
              <a:t>Etc</a:t>
            </a:r>
            <a:r>
              <a:rPr lang="en-GB" dirty="0" smtClean="0"/>
              <a:t>, </a:t>
            </a:r>
            <a:r>
              <a:rPr lang="en-GB" dirty="0" err="1" smtClean="0"/>
              <a:t>Etc</a:t>
            </a:r>
            <a:r>
              <a:rPr lang="en-GB" dirty="0" smtClean="0"/>
              <a:t>, </a:t>
            </a:r>
            <a:r>
              <a:rPr lang="en-GB" dirty="0" err="1" smtClean="0"/>
              <a:t>Etc</a:t>
            </a:r>
            <a:r>
              <a:rPr lang="en-GB" dirty="0" smtClean="0"/>
              <a:t>,</a:t>
            </a:r>
            <a:endParaRPr lang="en-GB" dirty="0"/>
          </a:p>
        </p:txBody>
      </p:sp>
    </p:spTree>
    <p:extLst>
      <p:ext uri="{BB962C8B-B14F-4D97-AF65-F5344CB8AC3E}">
        <p14:creationId xmlns:p14="http://schemas.microsoft.com/office/powerpoint/2010/main" val="1412854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4476"/>
            <a:ext cx="5900737"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27547" y="3510115"/>
            <a:ext cx="5088092" cy="32446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9294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458" y="1757968"/>
            <a:ext cx="7919884" cy="4524315"/>
          </a:xfrm>
          <a:prstGeom prst="rect">
            <a:avLst/>
          </a:prstGeom>
        </p:spPr>
        <p:txBody>
          <a:bodyPr wrap="square">
            <a:spAutoFit/>
          </a:bodyPr>
          <a:lstStyle/>
          <a:p>
            <a:pPr marL="342900" indent="-342900">
              <a:buAutoNum type="alphaLcParenBoth" startAt="5"/>
            </a:pPr>
            <a:r>
              <a:rPr lang="en-GB" dirty="0" smtClean="0">
                <a:latin typeface="Arial" panose="020B0604020202020204" pitchFamily="34" charset="0"/>
                <a:cs typeface="Arial" panose="020B0604020202020204" pitchFamily="34" charset="0"/>
              </a:rPr>
              <a:t>Explain </a:t>
            </a:r>
            <a:r>
              <a:rPr lang="en-GB" dirty="0">
                <a:latin typeface="Arial" panose="020B0604020202020204" pitchFamily="34" charset="0"/>
                <a:cs typeface="Arial" panose="020B0604020202020204" pitchFamily="34" charset="0"/>
              </a:rPr>
              <a:t>how your choice of materials in terms of the characteristics and properties will support your design idea.	</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8</a:t>
            </a:r>
            <a:r>
              <a:rPr lang="en-GB" dirty="0" smtClean="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pPr marL="342900" indent="-342900">
              <a:buAutoNum type="alphaLcParenBoth" startAt="5"/>
            </a:pPr>
            <a:endParaRPr lang="en-GB"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Careful we are </a:t>
            </a:r>
            <a:r>
              <a:rPr lang="en-GB" sz="2400" smtClean="0">
                <a:latin typeface="Arial" panose="020B0604020202020204" pitchFamily="34" charset="0"/>
                <a:cs typeface="Arial" panose="020B0604020202020204" pitchFamily="34" charset="0"/>
              </a:rPr>
              <a:t>looking for detail </a:t>
            </a:r>
            <a:r>
              <a:rPr lang="en-GB" sz="2400" dirty="0" smtClean="0">
                <a:latin typeface="Arial" panose="020B0604020202020204" pitchFamily="34" charset="0"/>
                <a:cs typeface="Arial" panose="020B0604020202020204" pitchFamily="34" charset="0"/>
              </a:rPr>
              <a:t>here.</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Choice of materials-  Plastics, woods and metals do not get any marks.</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Characteristics – looks nice, it is pretty, easy to shape will get no marks.</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Properties – Light, hard, durable will get no marks.</a:t>
            </a:r>
          </a:p>
          <a:p>
            <a:endParaRPr lang="en-GB" dirty="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To get marks the candidate's must give real detail within their answers.</a:t>
            </a:r>
          </a:p>
          <a:p>
            <a:endParaRPr lang="en-GB" dirty="0"/>
          </a:p>
        </p:txBody>
      </p:sp>
    </p:spTree>
    <p:extLst>
      <p:ext uri="{BB962C8B-B14F-4D97-AF65-F5344CB8AC3E}">
        <p14:creationId xmlns:p14="http://schemas.microsoft.com/office/powerpoint/2010/main" val="353634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animEffect transition="in" filter="fade">
                                      <p:cBhvr>
                                        <p:cTn id="15" dur="500"/>
                                        <p:tgtEl>
                                          <p:spTgt spid="4">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9" end="9"/>
                                            </p:txEl>
                                          </p:spTgt>
                                        </p:tgtEl>
                                        <p:attrNameLst>
                                          <p:attrName>style.visibility</p:attrName>
                                        </p:attrNameLst>
                                      </p:cBhvr>
                                      <p:to>
                                        <p:strVal val="visible"/>
                                      </p:to>
                                    </p:set>
                                    <p:animEffect transition="in" filter="fade">
                                      <p:cBhvr>
                                        <p:cTn id="20" dur="500"/>
                                        <p:tgtEl>
                                          <p:spTgt spid="4">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animEffect transition="in" filter="fade">
                                      <p:cBhvr>
                                        <p:cTn id="25"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lnSpcReduction="10000"/>
          </a:bodyPr>
          <a:lstStyle/>
          <a:p>
            <a:endParaRPr lang="en-GB" dirty="0" smtClean="0"/>
          </a:p>
          <a:p>
            <a:r>
              <a:rPr lang="en-GB" dirty="0" smtClean="0"/>
              <a:t>A level Paper</a:t>
            </a: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556"/>
          <a:stretch/>
        </p:blipFill>
        <p:spPr bwMode="auto">
          <a:xfrm>
            <a:off x="643398" y="2090737"/>
            <a:ext cx="605631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696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733" y="1696580"/>
            <a:ext cx="7415193" cy="5220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1173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35" y="1477553"/>
            <a:ext cx="8078506" cy="307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0341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108" y="1605270"/>
            <a:ext cx="7405042" cy="4854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2717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618" y="1537414"/>
            <a:ext cx="5900737" cy="484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8615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 r="-1752" b="50000"/>
          <a:stretch/>
        </p:blipFill>
        <p:spPr bwMode="auto">
          <a:xfrm>
            <a:off x="1620838" y="2071022"/>
            <a:ext cx="6004078" cy="3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847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4"/>
          </p:nvPr>
        </p:nvSpPr>
        <p:spPr>
          <a:xfrm>
            <a:off x="368300" y="1280551"/>
            <a:ext cx="8418513" cy="533502"/>
          </a:xfrm>
        </p:spPr>
        <p:txBody>
          <a:bodyPr>
            <a:normAutofit fontScale="25000" lnSpcReduction="20000"/>
          </a:bodyPr>
          <a:lstStyle/>
          <a:p>
            <a:r>
              <a:rPr lang="en-GB" sz="12800" dirty="0" smtClean="0">
                <a:solidFill>
                  <a:schemeClr val="tx1"/>
                </a:solidFill>
              </a:rPr>
              <a:t>Summary of changes</a:t>
            </a:r>
          </a:p>
          <a:p>
            <a:endParaRPr lang="en-GB" sz="5100" dirty="0" smtClean="0">
              <a:solidFill>
                <a:schemeClr val="tx1"/>
              </a:solidFill>
            </a:endParaRPr>
          </a:p>
          <a:p>
            <a:endParaRPr lang="en-GB" sz="5100" dirty="0">
              <a:solidFill>
                <a:schemeClr val="tx1"/>
              </a:solidFill>
            </a:endParaRPr>
          </a:p>
          <a:p>
            <a:r>
              <a:rPr lang="en-GB" sz="11200" dirty="0">
                <a:solidFill>
                  <a:schemeClr val="tx1"/>
                </a:solidFill>
              </a:rPr>
              <a:t>Shorter </a:t>
            </a:r>
            <a:r>
              <a:rPr lang="en-GB" sz="11200" dirty="0" smtClean="0">
                <a:solidFill>
                  <a:schemeClr val="tx1"/>
                </a:solidFill>
              </a:rPr>
              <a:t>answers</a:t>
            </a:r>
          </a:p>
          <a:p>
            <a:r>
              <a:rPr lang="en-GB" sz="11200" dirty="0" smtClean="0">
                <a:solidFill>
                  <a:schemeClr val="tx1"/>
                </a:solidFill>
              </a:rPr>
              <a:t>Shorter times</a:t>
            </a:r>
          </a:p>
          <a:p>
            <a:r>
              <a:rPr lang="en-GB" sz="11200" dirty="0" smtClean="0">
                <a:solidFill>
                  <a:schemeClr val="tx1"/>
                </a:solidFill>
              </a:rPr>
              <a:t>Will be specific and related to products</a:t>
            </a:r>
          </a:p>
          <a:p>
            <a:r>
              <a:rPr lang="en-GB" sz="11200" dirty="0" smtClean="0">
                <a:solidFill>
                  <a:schemeClr val="tx1"/>
                </a:solidFill>
              </a:rPr>
              <a:t>All the parts of the specification will be examined</a:t>
            </a:r>
          </a:p>
          <a:p>
            <a:r>
              <a:rPr lang="en-GB" sz="11200" dirty="0" smtClean="0">
                <a:solidFill>
                  <a:schemeClr val="tx1"/>
                </a:solidFill>
              </a:rPr>
              <a:t>Core technical, In-depth technical, design and make</a:t>
            </a:r>
          </a:p>
          <a:p>
            <a:r>
              <a:rPr lang="en-GB" sz="11200" dirty="0" smtClean="0">
                <a:solidFill>
                  <a:schemeClr val="tx1"/>
                </a:solidFill>
              </a:rPr>
              <a:t>Images </a:t>
            </a:r>
            <a:r>
              <a:rPr lang="en-GB" sz="11200" dirty="0">
                <a:solidFill>
                  <a:schemeClr val="tx1"/>
                </a:solidFill>
              </a:rPr>
              <a:t>will be used in the </a:t>
            </a:r>
            <a:r>
              <a:rPr lang="en-GB" sz="11200" dirty="0" smtClean="0">
                <a:solidFill>
                  <a:schemeClr val="tx1"/>
                </a:solidFill>
              </a:rPr>
              <a:t>questions</a:t>
            </a:r>
          </a:p>
          <a:p>
            <a:r>
              <a:rPr lang="en-GB" sz="11200" dirty="0" smtClean="0">
                <a:solidFill>
                  <a:schemeClr val="tx1"/>
                </a:solidFill>
              </a:rPr>
              <a:t>Weightings could 2 – 4 – 6 – 8 – 10 – 12</a:t>
            </a:r>
          </a:p>
          <a:p>
            <a:endParaRPr lang="en-GB" sz="11200" dirty="0" smtClean="0">
              <a:solidFill>
                <a:schemeClr val="tx1"/>
              </a:solidFill>
            </a:endParaRPr>
          </a:p>
          <a:p>
            <a:r>
              <a:rPr lang="en-GB" sz="11200" dirty="0" smtClean="0">
                <a:solidFill>
                  <a:schemeClr val="tx1"/>
                </a:solidFill>
              </a:rPr>
              <a:t>AS answers will be written inside the paper</a:t>
            </a:r>
          </a:p>
          <a:p>
            <a:r>
              <a:rPr lang="en-GB" sz="11200" dirty="0" smtClean="0">
                <a:solidFill>
                  <a:schemeClr val="tx1"/>
                </a:solidFill>
              </a:rPr>
              <a:t>The inclusion of a design question </a:t>
            </a:r>
          </a:p>
          <a:p>
            <a:endParaRPr lang="en-GB" sz="11200" dirty="0" smtClean="0">
              <a:solidFill>
                <a:schemeClr val="tx1"/>
              </a:solidFill>
            </a:endParaRPr>
          </a:p>
          <a:p>
            <a:r>
              <a:rPr lang="en-GB" sz="11200" dirty="0" smtClean="0">
                <a:solidFill>
                  <a:schemeClr val="tx1"/>
                </a:solidFill>
              </a:rPr>
              <a:t>A level will be 10 questions </a:t>
            </a:r>
          </a:p>
          <a:p>
            <a:r>
              <a:rPr lang="en-GB" sz="11200" dirty="0" smtClean="0">
                <a:solidFill>
                  <a:schemeClr val="tx1"/>
                </a:solidFill>
              </a:rPr>
              <a:t>Extended essay will be worth 12 marks.</a:t>
            </a:r>
          </a:p>
          <a:p>
            <a:endParaRPr lang="en-GB" sz="11200" dirty="0">
              <a:solidFill>
                <a:schemeClr val="tx1"/>
              </a:solidFill>
            </a:endParaRPr>
          </a:p>
          <a:p>
            <a:endParaRPr lang="en-GB" sz="11200" dirty="0">
              <a:solidFill>
                <a:schemeClr val="tx1"/>
              </a:solidFill>
            </a:endParaRPr>
          </a:p>
          <a:p>
            <a:endParaRPr lang="en-GB" sz="5100" dirty="0" smtClean="0"/>
          </a:p>
          <a:p>
            <a:endParaRPr lang="en-GB" sz="5100" dirty="0" smtClean="0"/>
          </a:p>
          <a:p>
            <a:endParaRPr lang="en-GB" dirty="0"/>
          </a:p>
          <a:p>
            <a:endParaRPr lang="en-GB" dirty="0"/>
          </a:p>
        </p:txBody>
      </p:sp>
    </p:spTree>
    <p:extLst>
      <p:ext uri="{BB962C8B-B14F-4D97-AF65-F5344CB8AC3E}">
        <p14:creationId xmlns:p14="http://schemas.microsoft.com/office/powerpoint/2010/main" val="569961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0" y="1435193"/>
            <a:ext cx="8418513" cy="1046163"/>
          </a:xfrm>
        </p:spPr>
        <p:txBody>
          <a:bodyPr>
            <a:normAutofit fontScale="25000" lnSpcReduction="20000"/>
          </a:bodyPr>
          <a:lstStyle/>
          <a:p>
            <a:endParaRPr lang="en-GB" dirty="0" smtClean="0"/>
          </a:p>
          <a:p>
            <a:r>
              <a:rPr lang="en-GB" sz="11200" dirty="0" smtClean="0">
                <a:solidFill>
                  <a:schemeClr val="tx1"/>
                </a:solidFill>
              </a:rPr>
              <a:t>Design and technology must specify that students engage in both </a:t>
            </a:r>
            <a:r>
              <a:rPr lang="en-GB" sz="11200" b="1" dirty="0" smtClean="0">
                <a:solidFill>
                  <a:schemeClr val="tx1"/>
                </a:solidFill>
              </a:rPr>
              <a:t>practical and theoretical study </a:t>
            </a:r>
            <a:r>
              <a:rPr lang="en-GB" sz="11200" dirty="0" smtClean="0">
                <a:solidFill>
                  <a:schemeClr val="tx1"/>
                </a:solidFill>
              </a:rPr>
              <a:t>in design and technology. </a:t>
            </a:r>
          </a:p>
          <a:p>
            <a:endParaRPr lang="en-GB" sz="11200" dirty="0" smtClean="0">
              <a:solidFill>
                <a:schemeClr val="tx1"/>
              </a:solidFill>
            </a:endParaRPr>
          </a:p>
          <a:p>
            <a:r>
              <a:rPr lang="en-GB" sz="11200" dirty="0" smtClean="0">
                <a:solidFill>
                  <a:schemeClr val="tx1"/>
                </a:solidFill>
              </a:rPr>
              <a:t>Specifications must require students to cover design and technology </a:t>
            </a:r>
            <a:r>
              <a:rPr lang="en-GB" sz="11200" b="1" dirty="0" smtClean="0">
                <a:solidFill>
                  <a:schemeClr val="tx1"/>
                </a:solidFill>
              </a:rPr>
              <a:t>skills, knowledge and understanding. </a:t>
            </a:r>
          </a:p>
          <a:p>
            <a:endParaRPr lang="en-GB" sz="11200" dirty="0" smtClean="0">
              <a:solidFill>
                <a:schemeClr val="tx1"/>
              </a:solidFill>
            </a:endParaRPr>
          </a:p>
          <a:p>
            <a:r>
              <a:rPr lang="en-GB" sz="11200" dirty="0" smtClean="0">
                <a:solidFill>
                  <a:schemeClr val="tx1"/>
                </a:solidFill>
              </a:rPr>
              <a:t>These have been separated into: </a:t>
            </a:r>
          </a:p>
          <a:p>
            <a:endParaRPr lang="en-GB" sz="11200" dirty="0" smtClean="0">
              <a:solidFill>
                <a:schemeClr val="tx1"/>
              </a:solidFill>
            </a:endParaRPr>
          </a:p>
          <a:p>
            <a:r>
              <a:rPr lang="en-GB" sz="11200" b="1" dirty="0" smtClean="0">
                <a:solidFill>
                  <a:schemeClr val="tx1"/>
                </a:solidFill>
              </a:rPr>
              <a:t>• technical principles </a:t>
            </a:r>
          </a:p>
          <a:p>
            <a:endParaRPr lang="en-GB" sz="11200" b="1" dirty="0" smtClean="0">
              <a:solidFill>
                <a:schemeClr val="tx1"/>
              </a:solidFill>
            </a:endParaRPr>
          </a:p>
          <a:p>
            <a:r>
              <a:rPr lang="en-GB" sz="11200" b="1" dirty="0" smtClean="0">
                <a:solidFill>
                  <a:schemeClr val="tx1"/>
                </a:solidFill>
              </a:rPr>
              <a:t>• designing and making principles </a:t>
            </a:r>
          </a:p>
          <a:p>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0" y="1567656"/>
            <a:ext cx="8418513" cy="1046163"/>
          </a:xfrm>
        </p:spPr>
        <p:txBody>
          <a:bodyPr>
            <a:noAutofit/>
          </a:bodyPr>
          <a:lstStyle/>
          <a:p>
            <a:r>
              <a:rPr lang="en-GB" dirty="0" smtClean="0">
                <a:solidFill>
                  <a:schemeClr val="tx1"/>
                </a:solidFill>
              </a:rPr>
              <a:t>Finally</a:t>
            </a:r>
            <a:endParaRPr lang="en-GB" dirty="0">
              <a:solidFill>
                <a:schemeClr val="tx1"/>
              </a:solidFill>
            </a:endParaRPr>
          </a:p>
          <a:p>
            <a:r>
              <a:rPr lang="en-GB" sz="2800" dirty="0" smtClean="0">
                <a:solidFill>
                  <a:schemeClr val="tx1"/>
                </a:solidFill>
              </a:rPr>
              <a:t>Can you mix and match between focus areas?</a:t>
            </a:r>
          </a:p>
          <a:p>
            <a:endParaRPr lang="en-GB" sz="2400" dirty="0">
              <a:solidFill>
                <a:schemeClr val="tx1"/>
              </a:solidFill>
            </a:endParaRPr>
          </a:p>
          <a:p>
            <a:r>
              <a:rPr lang="en-GB" dirty="0" smtClean="0">
                <a:solidFill>
                  <a:schemeClr val="tx1"/>
                </a:solidFill>
              </a:rPr>
              <a:t>NO, NO,NO, NO</a:t>
            </a:r>
          </a:p>
          <a:p>
            <a:r>
              <a:rPr lang="en-GB" sz="2400" dirty="0" smtClean="0">
                <a:solidFill>
                  <a:schemeClr val="tx1"/>
                </a:solidFill>
              </a:rPr>
              <a:t>If they are entered into Product Design they will sit a product design paper.</a:t>
            </a:r>
          </a:p>
          <a:p>
            <a:r>
              <a:rPr lang="en-GB" sz="2400" dirty="0" smtClean="0">
                <a:solidFill>
                  <a:schemeClr val="tx1"/>
                </a:solidFill>
              </a:rPr>
              <a:t>If they are entered into a Fashion and Textiles they will sit a fashion and textiles examination.</a:t>
            </a:r>
          </a:p>
          <a:p>
            <a:endParaRPr lang="en-GB" sz="2400" dirty="0">
              <a:solidFill>
                <a:schemeClr val="tx1"/>
              </a:solidFill>
            </a:endParaRPr>
          </a:p>
          <a:p>
            <a:r>
              <a:rPr lang="en-GB" sz="2400" dirty="0" smtClean="0">
                <a:solidFill>
                  <a:schemeClr val="tx1"/>
                </a:solidFill>
              </a:rPr>
              <a:t>You could get a candidate that does a mixed material piece of coursework . e.g. A day ruck sack that has a solar panel charger. He / she will sit the examination you have entered them for.</a:t>
            </a:r>
            <a:endParaRPr lang="en-GB" sz="2400" dirty="0">
              <a:solidFill>
                <a:schemeClr val="tx1"/>
              </a:solidFill>
            </a:endParaRPr>
          </a:p>
        </p:txBody>
      </p:sp>
    </p:spTree>
    <p:extLst>
      <p:ext uri="{BB962C8B-B14F-4D97-AF65-F5344CB8AC3E}">
        <p14:creationId xmlns:p14="http://schemas.microsoft.com/office/powerpoint/2010/main" val="31315050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0" y="1266517"/>
            <a:ext cx="8418513" cy="1046163"/>
          </a:xfrm>
        </p:spPr>
        <p:txBody>
          <a:bodyPr/>
          <a:lstStyle/>
          <a:p>
            <a:r>
              <a:rPr lang="en-GB" dirty="0" smtClean="0">
                <a:solidFill>
                  <a:srgbClr val="00B0F0"/>
                </a:solidFill>
              </a:rPr>
              <a:t>EXAMINING FOR WJEC-EDUQAS</a:t>
            </a:r>
            <a:endParaRPr lang="en-GB" dirty="0">
              <a:solidFill>
                <a:srgbClr val="00B0F0"/>
              </a:solidFill>
            </a:endParaRPr>
          </a:p>
        </p:txBody>
      </p:sp>
      <p:sp>
        <p:nvSpPr>
          <p:cNvPr id="3" name="Rectangle 2"/>
          <p:cNvSpPr/>
          <p:nvPr/>
        </p:nvSpPr>
        <p:spPr>
          <a:xfrm>
            <a:off x="351508" y="1943853"/>
            <a:ext cx="8294116" cy="3970318"/>
          </a:xfrm>
          <a:prstGeom prst="rect">
            <a:avLst/>
          </a:prstGeom>
        </p:spPr>
        <p:txBody>
          <a:bodyPr wrap="square">
            <a:spAutoFit/>
          </a:bodyPr>
          <a:lstStyle/>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0" cap="none" spc="0" normalizeH="0" baseline="0" noProof="0" dirty="0" smtClean="0">
                <a:ln>
                  <a:noFill/>
                </a:ln>
                <a:solidFill>
                  <a:prstClr val="black"/>
                </a:solidFill>
                <a:effectLst/>
                <a:uLnTx/>
                <a:uFillTx/>
                <a:latin typeface="Bliss-Light"/>
              </a:rPr>
              <a:t>We value the contribution you as experienced teachers and lecturers make in assessing students’ work, ensuring that candidates are given a fair result which accurately reflects their ability </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800" b="0" i="0" u="none" strike="noStrike" kern="0" cap="none" spc="0" normalizeH="0" baseline="0" noProof="0" dirty="0" smtClean="0">
              <a:ln>
                <a:noFill/>
              </a:ln>
              <a:solidFill>
                <a:prstClr val="black"/>
              </a:solidFill>
              <a:effectLst/>
              <a:uLnTx/>
              <a:uFillTx/>
              <a:latin typeface="Bliss-Light"/>
            </a:endParaRP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0" cap="none" spc="0" normalizeH="0" baseline="0" noProof="0" dirty="0" smtClean="0">
                <a:ln>
                  <a:noFill/>
                </a:ln>
                <a:solidFill>
                  <a:prstClr val="black"/>
                </a:solidFill>
                <a:effectLst/>
                <a:uLnTx/>
                <a:uFillTx/>
                <a:latin typeface="Bliss-Light"/>
              </a:rPr>
              <a:t>We appoint examiners to mark externally assessed work and moderators to review the original marking of teachers for internally assessed components or units</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800" b="0" i="0" u="none" strike="noStrike" kern="0" cap="none" spc="0" normalizeH="0" baseline="0" noProof="0" dirty="0" smtClean="0">
              <a:ln>
                <a:noFill/>
              </a:ln>
              <a:solidFill>
                <a:prstClr val="black"/>
              </a:solidFill>
              <a:effectLst/>
              <a:uLnTx/>
              <a:uFillTx/>
              <a:latin typeface="Bliss-Light"/>
              <a:ea typeface="ＭＳ Ｐゴシック" pitchFamily="1" charset="-128"/>
              <a:cs typeface="Arial" panose="020B0604020202020204" pitchFamily="34" charset="0"/>
            </a:endParaRP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0" cap="none" spc="0" normalizeH="0" baseline="0" noProof="0" dirty="0" smtClean="0">
                <a:ln>
                  <a:noFill/>
                </a:ln>
                <a:solidFill>
                  <a:prstClr val="black"/>
                </a:solidFill>
                <a:effectLst/>
                <a:uLnTx/>
                <a:uFillTx/>
                <a:latin typeface="Bliss-Light"/>
                <a:ea typeface="ＭＳ Ｐゴシック" pitchFamily="1" charset="-128"/>
                <a:cs typeface="Arial" panose="020B0604020202020204" pitchFamily="34" charset="0"/>
              </a:rPr>
              <a:t>We provide face-to-face training for examiners and moderators (appointees) prior to assessment work commencing</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800" b="0" i="0" u="none" strike="noStrike" kern="0" cap="none" spc="0" normalizeH="0" baseline="0" noProof="0" dirty="0" smtClean="0">
              <a:ln>
                <a:noFill/>
              </a:ln>
              <a:solidFill>
                <a:prstClr val="black"/>
              </a:solidFill>
              <a:effectLst/>
              <a:uLnTx/>
              <a:uFillTx/>
              <a:latin typeface="Bliss-Light"/>
              <a:ea typeface="ＭＳ Ｐゴシック" pitchFamily="1" charset="-128"/>
              <a:cs typeface="Arial" panose="020B0604020202020204" pitchFamily="34" charset="0"/>
            </a:endParaRP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0" cap="none" spc="0" normalizeH="0" baseline="0" noProof="0" dirty="0" smtClean="0">
                <a:ln>
                  <a:noFill/>
                </a:ln>
                <a:solidFill>
                  <a:prstClr val="black"/>
                </a:solidFill>
                <a:effectLst/>
                <a:uLnTx/>
                <a:uFillTx/>
                <a:latin typeface="Bliss-Light"/>
                <a:ea typeface="ＭＳ Ｐゴシック" pitchFamily="1" charset="-128"/>
                <a:cs typeface="Arial" panose="020B0604020202020204" pitchFamily="34" charset="0"/>
              </a:rPr>
              <a:t>Our senior examiners and subject officers provide support and advice during the assessment period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rPr>
              <a:t> </a:t>
            </a:r>
          </a:p>
        </p:txBody>
      </p:sp>
    </p:spTree>
    <p:extLst>
      <p:ext uri="{BB962C8B-B14F-4D97-AF65-F5344CB8AC3E}">
        <p14:creationId xmlns:p14="http://schemas.microsoft.com/office/powerpoint/2010/main" val="40425012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0" y="1319783"/>
            <a:ext cx="8418513" cy="1046163"/>
          </a:xfrm>
        </p:spPr>
        <p:txBody>
          <a:bodyPr>
            <a:normAutofit/>
          </a:bodyPr>
          <a:lstStyle/>
          <a:p>
            <a:pPr lvl="0" fontAlgn="base">
              <a:spcBef>
                <a:spcPct val="0"/>
              </a:spcBef>
            </a:pPr>
            <a:r>
              <a:rPr lang="en-GB" sz="2400" cap="all" dirty="0">
                <a:solidFill>
                  <a:srgbClr val="FF0000"/>
                </a:solidFill>
                <a:latin typeface="Gotham Rounded Book"/>
                <a:ea typeface="Times New Roman"/>
                <a:cs typeface="Times New Roman"/>
              </a:rPr>
              <a:t>Application process</a:t>
            </a:r>
          </a:p>
          <a:p>
            <a:endParaRPr lang="en-GB" sz="2400" dirty="0">
              <a:solidFill>
                <a:prstClr val="black"/>
              </a:solidFill>
              <a:latin typeface="Bliss-Light"/>
              <a:ea typeface="ＭＳ Ｐゴシック" pitchFamily="1" charset="-128"/>
            </a:endParaRPr>
          </a:p>
        </p:txBody>
      </p:sp>
      <p:sp>
        <p:nvSpPr>
          <p:cNvPr id="3" name="Rectangle 2"/>
          <p:cNvSpPr/>
          <p:nvPr/>
        </p:nvSpPr>
        <p:spPr>
          <a:xfrm>
            <a:off x="251520" y="1777896"/>
            <a:ext cx="8294116" cy="4770537"/>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en-GB" sz="1600" dirty="0">
                <a:solidFill>
                  <a:prstClr val="black"/>
                </a:solidFill>
                <a:latin typeface="Bliss-Light"/>
                <a:ea typeface="ＭＳ Ｐゴシック" pitchFamily="1" charset="-128"/>
                <a:cs typeface="Arial" panose="020B0604020202020204" pitchFamily="34" charset="0"/>
              </a:rPr>
              <a:t>Complete an application using the on-line application system available on the </a:t>
            </a:r>
            <a:r>
              <a:rPr lang="en-GB" sz="1600" dirty="0">
                <a:solidFill>
                  <a:prstClr val="black"/>
                </a:solidFill>
                <a:latin typeface="Bliss-Light"/>
                <a:ea typeface="ＭＳ Ｐゴシック" pitchFamily="1" charset="-128"/>
                <a:cs typeface="Arial" panose="020B0604020202020204" pitchFamily="34" charset="0"/>
                <a:hlinkClick r:id="rId2"/>
              </a:rPr>
              <a:t>Appointees</a:t>
            </a:r>
            <a:r>
              <a:rPr lang="en-GB" sz="1600" dirty="0">
                <a:solidFill>
                  <a:prstClr val="black"/>
                </a:solidFill>
                <a:latin typeface="Bliss-Light"/>
                <a:ea typeface="ＭＳ Ｐゴシック" pitchFamily="1" charset="-128"/>
                <a:cs typeface="Arial" panose="020B0604020202020204" pitchFamily="34" charset="0"/>
              </a:rPr>
              <a:t> page of the WJEC website</a:t>
            </a:r>
          </a:p>
          <a:p>
            <a:pPr marL="285750" indent="-285750" fontAlgn="base">
              <a:spcBef>
                <a:spcPct val="0"/>
              </a:spcBef>
              <a:spcAft>
                <a:spcPct val="0"/>
              </a:spcAft>
              <a:buFont typeface="Arial" panose="020B0604020202020204" pitchFamily="34" charset="0"/>
              <a:buChar char="•"/>
            </a:pPr>
            <a:endParaRPr lang="en-GB" sz="1600" dirty="0">
              <a:solidFill>
                <a:prstClr val="black"/>
              </a:solidFill>
              <a:latin typeface="Bliss-Light"/>
              <a:ea typeface="ＭＳ Ｐゴシック" pitchFamily="1" charset="-128"/>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en-GB" sz="1600" dirty="0">
                <a:solidFill>
                  <a:prstClr val="black"/>
                </a:solidFill>
                <a:latin typeface="Bliss-Light"/>
                <a:ea typeface="ＭＳ Ｐゴシック" pitchFamily="1" charset="-128"/>
                <a:cs typeface="Arial" panose="020B0604020202020204" pitchFamily="34" charset="0"/>
              </a:rPr>
              <a:t>Once you have completed the initial registration, please make sure that you validate your email account so that you can complete the application process</a:t>
            </a:r>
          </a:p>
          <a:p>
            <a:pPr marL="285750" indent="-285750" fontAlgn="base">
              <a:spcBef>
                <a:spcPct val="0"/>
              </a:spcBef>
              <a:spcAft>
                <a:spcPct val="0"/>
              </a:spcAft>
              <a:buFont typeface="Arial" panose="020B0604020202020204" pitchFamily="34" charset="0"/>
              <a:buChar char="•"/>
            </a:pPr>
            <a:endParaRPr lang="en-GB" sz="1600" dirty="0">
              <a:solidFill>
                <a:prstClr val="black"/>
              </a:solidFill>
              <a:latin typeface="Bliss-Light"/>
              <a:ea typeface="ＭＳ Ｐゴシック" pitchFamily="1" charset="-128"/>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en-GB" sz="1600" dirty="0">
                <a:solidFill>
                  <a:prstClr val="black"/>
                </a:solidFill>
                <a:latin typeface="Bliss-Light"/>
                <a:ea typeface="ＭＳ Ｐゴシック" pitchFamily="1" charset="-128"/>
                <a:cs typeface="Arial" panose="020B0604020202020204" pitchFamily="34" charset="0"/>
              </a:rPr>
              <a:t>When you have completed your application, remember to click ‘submit’ on the homepage, to complete the process</a:t>
            </a:r>
          </a:p>
          <a:p>
            <a:pPr marL="285750" indent="-285750" fontAlgn="base">
              <a:spcBef>
                <a:spcPct val="0"/>
              </a:spcBef>
              <a:spcAft>
                <a:spcPct val="0"/>
              </a:spcAft>
              <a:buFont typeface="Arial" panose="020B0604020202020204" pitchFamily="34" charset="0"/>
              <a:buChar char="•"/>
            </a:pPr>
            <a:endParaRPr lang="en-GB" sz="1600" dirty="0">
              <a:solidFill>
                <a:prstClr val="black"/>
              </a:solidFill>
              <a:latin typeface="Bliss-Light"/>
              <a:ea typeface="ＭＳ Ｐゴシック" pitchFamily="1" charset="-128"/>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en-GB" sz="1600" dirty="0">
                <a:solidFill>
                  <a:prstClr val="black"/>
                </a:solidFill>
                <a:latin typeface="Bliss-Light"/>
                <a:ea typeface="ＭＳ Ｐゴシック" pitchFamily="1" charset="-128"/>
                <a:cs typeface="Arial" panose="020B0604020202020204" pitchFamily="34" charset="0"/>
              </a:rPr>
              <a:t>Remember to inform your referee of your application, as sometimes delays occur due to referees not completing the reference section</a:t>
            </a:r>
          </a:p>
          <a:p>
            <a:pPr marL="285750" indent="-285750" fontAlgn="base">
              <a:spcBef>
                <a:spcPct val="0"/>
              </a:spcBef>
              <a:spcAft>
                <a:spcPct val="0"/>
              </a:spcAft>
              <a:buFont typeface="Arial" panose="020B0604020202020204" pitchFamily="34" charset="0"/>
              <a:buChar char="•"/>
            </a:pPr>
            <a:endParaRPr lang="en-GB" sz="1600" dirty="0">
              <a:solidFill>
                <a:prstClr val="black"/>
              </a:solidFill>
              <a:latin typeface="Bliss-Light"/>
              <a:ea typeface="ＭＳ Ｐゴシック" pitchFamily="1" charset="-128"/>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en-GB" sz="1600" dirty="0">
                <a:solidFill>
                  <a:prstClr val="black"/>
                </a:solidFill>
                <a:latin typeface="Bliss-Light"/>
                <a:ea typeface="ＭＳ Ｐゴシック" pitchFamily="1" charset="-128"/>
                <a:cs typeface="Arial" panose="020B0604020202020204" pitchFamily="34" charset="0"/>
              </a:rPr>
              <a:t>On rare occasions, applicants may not be accepted due to a lack of relevant teaching experience</a:t>
            </a:r>
          </a:p>
          <a:p>
            <a:pPr marL="285750" indent="-285750" fontAlgn="base">
              <a:spcBef>
                <a:spcPct val="0"/>
              </a:spcBef>
              <a:spcAft>
                <a:spcPct val="0"/>
              </a:spcAft>
              <a:buFont typeface="Arial" panose="020B0604020202020204" pitchFamily="34" charset="0"/>
              <a:buChar char="•"/>
            </a:pPr>
            <a:endParaRPr lang="en-GB" sz="1600" dirty="0">
              <a:solidFill>
                <a:prstClr val="black"/>
              </a:solidFill>
              <a:latin typeface="Bliss-Light"/>
              <a:ea typeface="ＭＳ Ｐゴシック" pitchFamily="1" charset="-128"/>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en-GB" sz="1600" dirty="0">
                <a:solidFill>
                  <a:prstClr val="black"/>
                </a:solidFill>
                <a:latin typeface="Bliss-Light"/>
                <a:ea typeface="ＭＳ Ｐゴシック" pitchFamily="1" charset="-128"/>
                <a:cs typeface="Arial" panose="020B0604020202020204" pitchFamily="34" charset="0"/>
              </a:rPr>
              <a:t>Applicants  may re-apply once they have gained sufficient experience </a:t>
            </a:r>
          </a:p>
          <a:p>
            <a:pPr marL="285750" indent="-285750" fontAlgn="base">
              <a:spcBef>
                <a:spcPct val="0"/>
              </a:spcBef>
              <a:spcAft>
                <a:spcPct val="0"/>
              </a:spcAft>
              <a:buFont typeface="Arial" panose="020B0604020202020204" pitchFamily="34" charset="0"/>
              <a:buChar char="•"/>
            </a:pPr>
            <a:endParaRPr lang="en-GB" sz="1600" dirty="0">
              <a:solidFill>
                <a:prstClr val="black"/>
              </a:solidFill>
              <a:latin typeface="Bliss-Light"/>
              <a:ea typeface="ＭＳ Ｐゴシック" pitchFamily="1" charset="-128"/>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en-GB" sz="1600" dirty="0">
                <a:solidFill>
                  <a:prstClr val="black"/>
                </a:solidFill>
                <a:latin typeface="Bliss-Light"/>
                <a:ea typeface="ＭＳ Ｐゴシック" pitchFamily="1" charset="-128"/>
                <a:cs typeface="Arial" panose="020B0604020202020204" pitchFamily="34" charset="0"/>
              </a:rPr>
              <a:t>Some applicants will be approved, but may have to wait on the reserve list until a suitable vacancy arises</a:t>
            </a:r>
          </a:p>
        </p:txBody>
      </p:sp>
    </p:spTree>
    <p:extLst>
      <p:ext uri="{BB962C8B-B14F-4D97-AF65-F5344CB8AC3E}">
        <p14:creationId xmlns:p14="http://schemas.microsoft.com/office/powerpoint/2010/main" val="7004942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8736" y="352806"/>
            <a:ext cx="8767293" cy="634020"/>
          </a:xfrm>
          <a:prstGeom prst="rect">
            <a:avLst/>
          </a:prstGeom>
          <a:noFill/>
        </p:spPr>
        <p:txBody>
          <a:bodyPr wrap="square" rtlCol="0">
            <a:spAutoFit/>
          </a:bodyPr>
          <a:lstStyle/>
          <a:p>
            <a:pPr>
              <a:lnSpc>
                <a:spcPct val="80000"/>
              </a:lnSpc>
            </a:pPr>
            <a:r>
              <a:rPr lang="en-US" sz="4400" kern="1100" spc="-30" dirty="0" err="1" smtClean="0">
                <a:solidFill>
                  <a:schemeClr val="bg1"/>
                </a:solidFill>
                <a:latin typeface="Gotham Rounded Book"/>
                <a:cs typeface="Gotham Rounded Book"/>
              </a:rPr>
              <a:t>Cwestiynau</a:t>
            </a:r>
            <a:r>
              <a:rPr lang="en-US" sz="4400" kern="1100" spc="-30" dirty="0" smtClean="0">
                <a:solidFill>
                  <a:schemeClr val="bg1"/>
                </a:solidFill>
                <a:latin typeface="Gotham Rounded Book"/>
                <a:cs typeface="Gotham Rounded Book"/>
              </a:rPr>
              <a:t>? | Any Questions?</a:t>
            </a:r>
            <a:endParaRPr lang="en-US" sz="4400" kern="1100" spc="-30" dirty="0">
              <a:solidFill>
                <a:schemeClr val="bg1"/>
              </a:solidFill>
              <a:latin typeface="Gotham Rounded Book"/>
              <a:cs typeface="Gotham Rounded Book"/>
            </a:endParaRPr>
          </a:p>
        </p:txBody>
      </p:sp>
      <p:sp>
        <p:nvSpPr>
          <p:cNvPr id="4" name="TextBox 3"/>
          <p:cNvSpPr txBox="1"/>
          <p:nvPr/>
        </p:nvSpPr>
        <p:spPr>
          <a:xfrm>
            <a:off x="278736" y="1303202"/>
            <a:ext cx="3665190" cy="3631763"/>
          </a:xfrm>
          <a:prstGeom prst="rect">
            <a:avLst/>
          </a:prstGeom>
          <a:noFill/>
        </p:spPr>
        <p:txBody>
          <a:bodyPr wrap="square" rtlCol="0">
            <a:spAutoFit/>
          </a:bodyPr>
          <a:lstStyle/>
          <a:p>
            <a:r>
              <a:rPr lang="en-GB" dirty="0" err="1" smtClean="0">
                <a:solidFill>
                  <a:schemeClr val="bg1"/>
                </a:solidFill>
                <a:latin typeface="Gotham Rounded Book" pitchFamily="50" charset="0"/>
              </a:rPr>
              <a:t>Cysylltwch</a:t>
            </a:r>
            <a:r>
              <a:rPr lang="en-GB" dirty="0" smtClean="0">
                <a:solidFill>
                  <a:schemeClr val="bg1"/>
                </a:solidFill>
                <a:latin typeface="Gotham Rounded Book" pitchFamily="50" charset="0"/>
              </a:rPr>
              <a:t> </a:t>
            </a:r>
            <a:r>
              <a:rPr lang="en-GB" dirty="0" err="1">
                <a:solidFill>
                  <a:schemeClr val="bg1"/>
                </a:solidFill>
                <a:latin typeface="Gotham Rounded Book" pitchFamily="50" charset="0"/>
              </a:rPr>
              <a:t>â’n</a:t>
            </a:r>
            <a:r>
              <a:rPr lang="en-GB" dirty="0">
                <a:solidFill>
                  <a:schemeClr val="bg1"/>
                </a:solidFill>
                <a:latin typeface="Gotham Rounded Book" pitchFamily="50" charset="0"/>
              </a:rPr>
              <a:t> </a:t>
            </a:r>
            <a:r>
              <a:rPr lang="en-GB" dirty="0" err="1">
                <a:solidFill>
                  <a:schemeClr val="bg1"/>
                </a:solidFill>
                <a:latin typeface="Gotham Rounded Book" pitchFamily="50" charset="0"/>
              </a:rPr>
              <a:t>Swyddogion</a:t>
            </a:r>
            <a:r>
              <a:rPr lang="en-GB" dirty="0">
                <a:solidFill>
                  <a:schemeClr val="bg1"/>
                </a:solidFill>
                <a:latin typeface="Gotham Rounded Book" pitchFamily="50" charset="0"/>
              </a:rPr>
              <a:t> </a:t>
            </a:r>
            <a:r>
              <a:rPr lang="en-GB" dirty="0" err="1">
                <a:solidFill>
                  <a:schemeClr val="bg1"/>
                </a:solidFill>
                <a:latin typeface="Gotham Rounded Book" pitchFamily="50" charset="0"/>
              </a:rPr>
              <a:t>Pwnc</a:t>
            </a:r>
            <a:r>
              <a:rPr lang="en-GB" dirty="0">
                <a:solidFill>
                  <a:schemeClr val="bg1"/>
                </a:solidFill>
                <a:latin typeface="Gotham Rounded Book" pitchFamily="50" charset="0"/>
              </a:rPr>
              <a:t> </a:t>
            </a:r>
            <a:r>
              <a:rPr lang="en-GB" dirty="0" err="1">
                <a:solidFill>
                  <a:schemeClr val="bg1"/>
                </a:solidFill>
                <a:latin typeface="Gotham Rounded Book" pitchFamily="50" charset="0"/>
              </a:rPr>
              <a:t>arbenigol</a:t>
            </a:r>
            <a:r>
              <a:rPr lang="en-GB" dirty="0">
                <a:solidFill>
                  <a:schemeClr val="bg1"/>
                </a:solidFill>
                <a:latin typeface="Gotham Rounded Book" pitchFamily="50" charset="0"/>
              </a:rPr>
              <a:t> a </a:t>
            </a:r>
            <a:r>
              <a:rPr lang="en-GB" dirty="0" err="1">
                <a:solidFill>
                  <a:schemeClr val="bg1"/>
                </a:solidFill>
                <a:latin typeface="Gotham Rounded Book" pitchFamily="50" charset="0"/>
              </a:rPr>
              <a:t>thîm</a:t>
            </a:r>
            <a:r>
              <a:rPr lang="en-GB" dirty="0">
                <a:solidFill>
                  <a:schemeClr val="bg1"/>
                </a:solidFill>
                <a:latin typeface="Gotham Rounded Book" pitchFamily="50" charset="0"/>
              </a:rPr>
              <a:t> </a:t>
            </a:r>
            <a:r>
              <a:rPr lang="en-GB" dirty="0" err="1">
                <a:solidFill>
                  <a:schemeClr val="bg1"/>
                </a:solidFill>
                <a:latin typeface="Gotham Rounded Book" pitchFamily="50" charset="0"/>
              </a:rPr>
              <a:t>cefnogaeth</a:t>
            </a:r>
            <a:r>
              <a:rPr lang="en-GB" dirty="0">
                <a:solidFill>
                  <a:schemeClr val="bg1"/>
                </a:solidFill>
                <a:latin typeface="Gotham Rounded Book" pitchFamily="50" charset="0"/>
              </a:rPr>
              <a:t> </a:t>
            </a:r>
            <a:r>
              <a:rPr lang="en-GB" dirty="0" err="1">
                <a:solidFill>
                  <a:schemeClr val="bg1"/>
                </a:solidFill>
                <a:latin typeface="Gotham Rounded Book" pitchFamily="50" charset="0"/>
              </a:rPr>
              <a:t>weinyddol</a:t>
            </a:r>
            <a:r>
              <a:rPr lang="en-GB" dirty="0">
                <a:solidFill>
                  <a:schemeClr val="bg1"/>
                </a:solidFill>
                <a:latin typeface="Gotham Rounded Book" pitchFamily="50" charset="0"/>
              </a:rPr>
              <a:t> </a:t>
            </a:r>
            <a:r>
              <a:rPr lang="en-GB" dirty="0" err="1">
                <a:solidFill>
                  <a:schemeClr val="bg1"/>
                </a:solidFill>
                <a:latin typeface="Gotham Rounded Book" pitchFamily="50" charset="0"/>
              </a:rPr>
              <a:t>eich</a:t>
            </a:r>
            <a:r>
              <a:rPr lang="en-GB" dirty="0">
                <a:solidFill>
                  <a:schemeClr val="bg1"/>
                </a:solidFill>
                <a:latin typeface="Gotham Rounded Book" pitchFamily="50" charset="0"/>
              </a:rPr>
              <a:t> </a:t>
            </a:r>
            <a:r>
              <a:rPr lang="en-GB" dirty="0" err="1">
                <a:solidFill>
                  <a:schemeClr val="bg1"/>
                </a:solidFill>
                <a:latin typeface="Gotham Rounded Book" pitchFamily="50" charset="0"/>
              </a:rPr>
              <a:t>pwnc</a:t>
            </a:r>
            <a:r>
              <a:rPr lang="en-GB" dirty="0">
                <a:solidFill>
                  <a:schemeClr val="bg1"/>
                </a:solidFill>
                <a:latin typeface="Gotham Rounded Book" pitchFamily="50" charset="0"/>
              </a:rPr>
              <a:t> </a:t>
            </a:r>
            <a:r>
              <a:rPr lang="en-GB" dirty="0" err="1">
                <a:solidFill>
                  <a:schemeClr val="bg1"/>
                </a:solidFill>
                <a:latin typeface="Gotham Rounded Book" pitchFamily="50" charset="0"/>
              </a:rPr>
              <a:t>os</a:t>
            </a:r>
            <a:r>
              <a:rPr lang="en-GB" dirty="0">
                <a:solidFill>
                  <a:schemeClr val="bg1"/>
                </a:solidFill>
                <a:latin typeface="Gotham Rounded Book" pitchFamily="50" charset="0"/>
              </a:rPr>
              <a:t> </a:t>
            </a:r>
            <a:r>
              <a:rPr lang="en-GB" dirty="0" err="1">
                <a:solidFill>
                  <a:schemeClr val="bg1"/>
                </a:solidFill>
                <a:latin typeface="Gotham Rounded Book" pitchFamily="50" charset="0"/>
              </a:rPr>
              <a:t>oes</a:t>
            </a:r>
            <a:r>
              <a:rPr lang="en-GB" dirty="0">
                <a:solidFill>
                  <a:schemeClr val="bg1"/>
                </a:solidFill>
                <a:latin typeface="Gotham Rounded Book" pitchFamily="50" charset="0"/>
              </a:rPr>
              <a:t> </a:t>
            </a:r>
            <a:r>
              <a:rPr lang="en-GB" dirty="0" err="1">
                <a:solidFill>
                  <a:schemeClr val="bg1"/>
                </a:solidFill>
                <a:latin typeface="Gotham Rounded Book" pitchFamily="50" charset="0"/>
              </a:rPr>
              <a:t>gennych</a:t>
            </a:r>
            <a:r>
              <a:rPr lang="en-GB" dirty="0">
                <a:solidFill>
                  <a:schemeClr val="bg1"/>
                </a:solidFill>
                <a:latin typeface="Gotham Rounded Book" pitchFamily="50" charset="0"/>
              </a:rPr>
              <a:t> </a:t>
            </a:r>
            <a:r>
              <a:rPr lang="en-GB" dirty="0" err="1">
                <a:solidFill>
                  <a:schemeClr val="bg1"/>
                </a:solidFill>
                <a:latin typeface="Gotham Rounded Book" pitchFamily="50" charset="0"/>
              </a:rPr>
              <a:t>unrhyw</a:t>
            </a:r>
            <a:r>
              <a:rPr lang="en-GB" dirty="0">
                <a:solidFill>
                  <a:schemeClr val="bg1"/>
                </a:solidFill>
                <a:latin typeface="Gotham Rounded Book" pitchFamily="50" charset="0"/>
              </a:rPr>
              <a:t> </a:t>
            </a:r>
            <a:r>
              <a:rPr lang="en-GB" dirty="0" err="1">
                <a:solidFill>
                  <a:schemeClr val="bg1"/>
                </a:solidFill>
                <a:latin typeface="Gotham Rounded Book" pitchFamily="50" charset="0"/>
              </a:rPr>
              <a:t>gwestiynau</a:t>
            </a:r>
            <a:r>
              <a:rPr lang="en-GB" dirty="0">
                <a:solidFill>
                  <a:schemeClr val="bg1"/>
                </a:solidFill>
                <a:latin typeface="Gotham Rounded Book" pitchFamily="50" charset="0"/>
              </a:rPr>
              <a:t>.</a:t>
            </a:r>
          </a:p>
          <a:p>
            <a:endParaRPr lang="en-GB" dirty="0">
              <a:solidFill>
                <a:schemeClr val="bg1"/>
              </a:solidFill>
              <a:latin typeface="Gotham Rounded Book" pitchFamily="50" charset="0"/>
            </a:endParaRPr>
          </a:p>
          <a:p>
            <a:r>
              <a:rPr lang="en-US" sz="2000" kern="1100" spc="-50" dirty="0" smtClean="0">
                <a:solidFill>
                  <a:schemeClr val="bg1"/>
                </a:solidFill>
                <a:latin typeface="Gotham Rounded Book"/>
                <a:cs typeface="Gotham Rounded Book"/>
              </a:rPr>
              <a:t>steve.howells@wjec.co.uk</a:t>
            </a:r>
          </a:p>
          <a:p>
            <a:endParaRPr lang="en-US" sz="2000" kern="1100" spc="-50" dirty="0">
              <a:solidFill>
                <a:schemeClr val="bg1"/>
              </a:solidFill>
              <a:latin typeface="Gotham Rounded Book"/>
              <a:cs typeface="Gotham Rounded Book"/>
            </a:endParaRPr>
          </a:p>
          <a:p>
            <a:r>
              <a:rPr lang="en-US" sz="2000" kern="1100" spc="-50" dirty="0" smtClean="0">
                <a:latin typeface="Gotham Rounded Book"/>
                <a:cs typeface="Gotham Rounded Book"/>
              </a:rPr>
              <a:t>@</a:t>
            </a:r>
            <a:r>
              <a:rPr lang="en-US" sz="2000" kern="1100" spc="-50" dirty="0" err="1" smtClean="0">
                <a:latin typeface="Gotham Rounded Book"/>
                <a:cs typeface="Gotham Rounded Book"/>
              </a:rPr>
              <a:t>wjec_cbac</a:t>
            </a:r>
            <a:endParaRPr lang="en-US" sz="2000" kern="1100" spc="-50" dirty="0" smtClean="0">
              <a:latin typeface="Gotham Rounded Book"/>
              <a:cs typeface="Gotham Rounded Book"/>
            </a:endParaRPr>
          </a:p>
          <a:p>
            <a:r>
              <a:rPr lang="en-US" sz="2000" kern="1100" spc="-50" dirty="0" smtClean="0">
                <a:latin typeface="Gotham Rounded Book"/>
                <a:cs typeface="Gotham Rounded Book"/>
              </a:rPr>
              <a:t>@</a:t>
            </a:r>
            <a:r>
              <a:rPr lang="en-US" sz="2000" kern="1100" spc="-50" dirty="0" err="1" smtClean="0">
                <a:latin typeface="Gotham Rounded Book"/>
                <a:cs typeface="Gotham Rounded Book"/>
              </a:rPr>
              <a:t>cbac_wjec</a:t>
            </a:r>
            <a:endParaRPr lang="en-US" sz="2000" kern="1100" spc="-50" dirty="0">
              <a:latin typeface="Gotham Rounded Book"/>
              <a:cs typeface="Gotham Rounded Book"/>
            </a:endParaRPr>
          </a:p>
          <a:p>
            <a:endParaRPr lang="en-US" sz="2000" kern="1100" spc="-50" dirty="0" smtClean="0">
              <a:solidFill>
                <a:srgbClr val="F7B385"/>
              </a:solidFill>
              <a:latin typeface="Gotham Rounded Book"/>
              <a:cs typeface="Gotham Rounded Book"/>
            </a:endParaRPr>
          </a:p>
          <a:p>
            <a:r>
              <a:rPr lang="en-US" sz="2000" kern="1100" spc="-50" dirty="0">
                <a:latin typeface="Gotham Rounded Book"/>
                <a:cs typeface="Gotham Rounded Book"/>
              </a:rPr>
              <a:t>c</a:t>
            </a:r>
            <a:r>
              <a:rPr lang="en-US" sz="2000" kern="1100" spc="-50" dirty="0" smtClean="0">
                <a:latin typeface="Gotham Rounded Book"/>
                <a:cs typeface="Gotham Rounded Book"/>
              </a:rPr>
              <a:t>bac.co.uk</a:t>
            </a:r>
          </a:p>
          <a:p>
            <a:r>
              <a:rPr lang="en-US" sz="2000" kern="1100" spc="-50" dirty="0" smtClean="0">
                <a:latin typeface="Gotham Rounded Book"/>
                <a:cs typeface="Gotham Rounded Book"/>
              </a:rPr>
              <a:t>wjec.co.uk</a:t>
            </a:r>
            <a:endParaRPr lang="en-GB" sz="4400" dirty="0"/>
          </a:p>
        </p:txBody>
      </p:sp>
      <p:sp>
        <p:nvSpPr>
          <p:cNvPr id="3" name="TextBox 2"/>
          <p:cNvSpPr txBox="1"/>
          <p:nvPr/>
        </p:nvSpPr>
        <p:spPr>
          <a:xfrm>
            <a:off x="4426528" y="1303202"/>
            <a:ext cx="4104409" cy="1200329"/>
          </a:xfrm>
          <a:prstGeom prst="rect">
            <a:avLst/>
          </a:prstGeom>
          <a:noFill/>
        </p:spPr>
        <p:txBody>
          <a:bodyPr wrap="square" rtlCol="0">
            <a:spAutoFit/>
          </a:bodyPr>
          <a:lstStyle/>
          <a:p>
            <a:r>
              <a:rPr lang="en-GB" dirty="0">
                <a:solidFill>
                  <a:schemeClr val="bg1"/>
                </a:solidFill>
                <a:latin typeface="Gotham Rounded Book" pitchFamily="50" charset="0"/>
              </a:rPr>
              <a:t>Contact our specialist Subject Officers and administrative support team for your subject with any queries.  </a:t>
            </a:r>
          </a:p>
        </p:txBody>
      </p:sp>
      <p:pic>
        <p:nvPicPr>
          <p:cNvPr id="8" name="Picture 7" descr="Z:\Pictures\logos\WJEC_Logo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017" y="5829300"/>
            <a:ext cx="800778" cy="79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750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0" y="1337538"/>
            <a:ext cx="8418513" cy="1046163"/>
          </a:xfrm>
        </p:spPr>
        <p:txBody>
          <a:bodyPr>
            <a:normAutofit fontScale="25000" lnSpcReduction="20000"/>
          </a:bodyPr>
          <a:lstStyle/>
          <a:p>
            <a:r>
              <a:rPr lang="en-GB" sz="9600" b="1" dirty="0" smtClean="0">
                <a:solidFill>
                  <a:schemeClr val="tx1"/>
                </a:solidFill>
              </a:rPr>
              <a:t>Specification titles </a:t>
            </a:r>
          </a:p>
          <a:p>
            <a:endParaRPr lang="en-GB" sz="9600" b="1" dirty="0" smtClean="0">
              <a:solidFill>
                <a:schemeClr val="tx1"/>
              </a:solidFill>
            </a:endParaRPr>
          </a:p>
          <a:p>
            <a:r>
              <a:rPr lang="en-GB" sz="9600" dirty="0" smtClean="0">
                <a:solidFill>
                  <a:schemeClr val="tx1"/>
                </a:solidFill>
              </a:rPr>
              <a:t>Design and technology specifications may offer one or more of the endorsed titles listed below. The endorsed title should prepare students for tertiary education and/or work-based study and training in the design, creative, engineering and/or manufacturing industries:</a:t>
            </a:r>
          </a:p>
          <a:p>
            <a:r>
              <a:rPr lang="en-GB" sz="9600" dirty="0" smtClean="0">
                <a:solidFill>
                  <a:schemeClr val="tx1"/>
                </a:solidFill>
              </a:rPr>
              <a:t> </a:t>
            </a:r>
          </a:p>
          <a:p>
            <a:r>
              <a:rPr lang="en-GB" sz="9600" b="1" dirty="0" smtClean="0">
                <a:solidFill>
                  <a:schemeClr val="tx1"/>
                </a:solidFill>
              </a:rPr>
              <a:t>• design and technology (product design) </a:t>
            </a:r>
          </a:p>
          <a:p>
            <a:endParaRPr lang="en-GB" sz="9600" b="1" dirty="0" smtClean="0">
              <a:solidFill>
                <a:schemeClr val="tx1"/>
              </a:solidFill>
            </a:endParaRPr>
          </a:p>
          <a:p>
            <a:r>
              <a:rPr lang="en-GB" sz="9600" b="1" dirty="0" smtClean="0">
                <a:solidFill>
                  <a:schemeClr val="tx1"/>
                </a:solidFill>
              </a:rPr>
              <a:t>• design and technology (fashion and textiles)</a:t>
            </a:r>
          </a:p>
          <a:p>
            <a:r>
              <a:rPr lang="en-GB" sz="9600" dirty="0" smtClean="0">
                <a:solidFill>
                  <a:schemeClr val="tx1"/>
                </a:solidFill>
              </a:rPr>
              <a:t> </a:t>
            </a:r>
          </a:p>
          <a:p>
            <a:r>
              <a:rPr lang="en-GB" sz="9600" dirty="0" smtClean="0">
                <a:solidFill>
                  <a:schemeClr val="tx1"/>
                </a:solidFill>
              </a:rPr>
              <a:t>• </a:t>
            </a:r>
            <a:r>
              <a:rPr lang="en-GB" sz="9600" b="1" dirty="0" smtClean="0">
                <a:solidFill>
                  <a:schemeClr val="tx1"/>
                </a:solidFill>
              </a:rPr>
              <a:t>design and technology (engineering design</a:t>
            </a:r>
            <a:r>
              <a:rPr lang="en-GB" sz="9600" b="1" dirty="0">
                <a:solidFill>
                  <a:schemeClr val="tx1"/>
                </a:solidFill>
              </a:rPr>
              <a:t>) </a:t>
            </a:r>
            <a:endParaRPr lang="en-GB" sz="9600" b="1" dirty="0" smtClean="0">
              <a:solidFill>
                <a:schemeClr val="tx1"/>
              </a:solidFill>
            </a:endParaRPr>
          </a:p>
          <a:p>
            <a:endParaRPr lang="en-GB" sz="9600" dirty="0" smtClean="0">
              <a:solidFill>
                <a:schemeClr val="tx1"/>
              </a:solidFill>
            </a:endParaRPr>
          </a:p>
          <a:p>
            <a:r>
              <a:rPr lang="en-GB" sz="9600" dirty="0" smtClean="0">
                <a:solidFill>
                  <a:schemeClr val="tx1"/>
                </a:solidFill>
              </a:rPr>
              <a:t>The subject content has been arranged to define a core content of knowledge and understanding applicable to all AS and A level specifications with additional content for each endorsed title.</a:t>
            </a:r>
          </a:p>
          <a:p>
            <a:r>
              <a:rPr lang="en-GB" sz="8600" dirty="0" smtClean="0">
                <a:solidFill>
                  <a:schemeClr val="tx1"/>
                </a:solidFill>
                <a:latin typeface="+mn-lt"/>
              </a:rPr>
              <a:t> </a:t>
            </a:r>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0" y="1452948"/>
            <a:ext cx="8418513" cy="4940589"/>
          </a:xfrm>
        </p:spPr>
        <p:txBody>
          <a:bodyPr>
            <a:normAutofit fontScale="85000" lnSpcReduction="20000"/>
          </a:bodyPr>
          <a:lstStyle/>
          <a:p>
            <a:r>
              <a:rPr lang="en-GB" sz="2400" dirty="0">
                <a:solidFill>
                  <a:srgbClr val="00B0F0"/>
                </a:solidFill>
              </a:rPr>
              <a:t>Current AS </a:t>
            </a:r>
            <a:r>
              <a:rPr lang="en-GB" sz="2400" dirty="0" smtClean="0">
                <a:solidFill>
                  <a:srgbClr val="00B0F0"/>
                </a:solidFill>
              </a:rPr>
              <a:t>Level - two </a:t>
            </a:r>
            <a:r>
              <a:rPr lang="en-GB" sz="2400" dirty="0">
                <a:solidFill>
                  <a:srgbClr val="00B0F0"/>
                </a:solidFill>
              </a:rPr>
              <a:t>units </a:t>
            </a:r>
            <a:endParaRPr lang="en-GB" sz="2400" dirty="0" smtClean="0">
              <a:solidFill>
                <a:srgbClr val="00B0F0"/>
              </a:solidFill>
            </a:endParaRPr>
          </a:p>
          <a:p>
            <a:r>
              <a:rPr lang="en-GB" sz="2400" dirty="0" smtClean="0">
                <a:solidFill>
                  <a:srgbClr val="00B0F0"/>
                </a:solidFill>
              </a:rPr>
              <a:t>40 % 	examination					 60% coursework</a:t>
            </a:r>
          </a:p>
          <a:p>
            <a:endParaRPr lang="en-GB" sz="2400" dirty="0" smtClean="0"/>
          </a:p>
          <a:p>
            <a:r>
              <a:rPr lang="en-GB" sz="2400" dirty="0" smtClean="0">
                <a:solidFill>
                  <a:schemeClr val="tx1"/>
                </a:solidFill>
              </a:rPr>
              <a:t>Changes</a:t>
            </a:r>
            <a:endParaRPr lang="en-GB" sz="2400" dirty="0">
              <a:solidFill>
                <a:schemeClr val="tx1"/>
              </a:solidFill>
            </a:endParaRPr>
          </a:p>
          <a:p>
            <a:r>
              <a:rPr lang="en-GB" sz="4000" dirty="0">
                <a:solidFill>
                  <a:schemeClr val="tx1"/>
                </a:solidFill>
              </a:rPr>
              <a:t>AS </a:t>
            </a:r>
            <a:r>
              <a:rPr lang="en-GB" sz="4000" dirty="0" smtClean="0">
                <a:solidFill>
                  <a:schemeClr val="tx1"/>
                </a:solidFill>
              </a:rPr>
              <a:t>two units </a:t>
            </a:r>
          </a:p>
          <a:p>
            <a:r>
              <a:rPr lang="en-GB" sz="4000" dirty="0" smtClean="0">
                <a:solidFill>
                  <a:schemeClr val="tx1"/>
                </a:solidFill>
              </a:rPr>
              <a:t>40 </a:t>
            </a:r>
            <a:r>
              <a:rPr lang="en-GB" sz="4000" dirty="0">
                <a:solidFill>
                  <a:schemeClr val="tx1"/>
                </a:solidFill>
              </a:rPr>
              <a:t>% examination </a:t>
            </a:r>
            <a:r>
              <a:rPr lang="en-GB" sz="4000" dirty="0" smtClean="0">
                <a:solidFill>
                  <a:schemeClr val="tx1"/>
                </a:solidFill>
              </a:rPr>
              <a:t>40% coursework</a:t>
            </a:r>
          </a:p>
          <a:p>
            <a:endParaRPr lang="en-GB" sz="4000" dirty="0" smtClean="0"/>
          </a:p>
          <a:p>
            <a:r>
              <a:rPr lang="en-GB" sz="2400" dirty="0" smtClean="0">
                <a:solidFill>
                  <a:srgbClr val="00B0F0"/>
                </a:solidFill>
              </a:rPr>
              <a:t>Current A </a:t>
            </a:r>
            <a:r>
              <a:rPr lang="en-GB" sz="2400" dirty="0">
                <a:solidFill>
                  <a:srgbClr val="00B0F0"/>
                </a:solidFill>
              </a:rPr>
              <a:t>level course is now a two </a:t>
            </a:r>
            <a:r>
              <a:rPr lang="en-GB" sz="2400" dirty="0" smtClean="0">
                <a:solidFill>
                  <a:srgbClr val="00B0F0"/>
                </a:solidFill>
              </a:rPr>
              <a:t>year- four units</a:t>
            </a:r>
          </a:p>
          <a:p>
            <a:r>
              <a:rPr lang="en-GB" sz="2400" dirty="0">
                <a:solidFill>
                  <a:srgbClr val="00B0F0"/>
                </a:solidFill>
              </a:rPr>
              <a:t>40 % 	</a:t>
            </a:r>
            <a:r>
              <a:rPr lang="en-GB" sz="2400" dirty="0" smtClean="0">
                <a:solidFill>
                  <a:srgbClr val="00B0F0"/>
                </a:solidFill>
              </a:rPr>
              <a:t>examination x 2  				60</a:t>
            </a:r>
            <a:r>
              <a:rPr lang="en-GB" sz="2400" dirty="0">
                <a:solidFill>
                  <a:srgbClr val="00B0F0"/>
                </a:solidFill>
              </a:rPr>
              <a:t>% </a:t>
            </a:r>
            <a:r>
              <a:rPr lang="en-GB" sz="2400" dirty="0" smtClean="0">
                <a:solidFill>
                  <a:srgbClr val="00B0F0"/>
                </a:solidFill>
              </a:rPr>
              <a:t>coursework x 2</a:t>
            </a:r>
          </a:p>
          <a:p>
            <a:endParaRPr lang="en-GB" sz="2400" dirty="0"/>
          </a:p>
          <a:p>
            <a:r>
              <a:rPr lang="en-GB" sz="2400" dirty="0">
                <a:solidFill>
                  <a:schemeClr val="tx1"/>
                </a:solidFill>
              </a:rPr>
              <a:t>Changes</a:t>
            </a:r>
          </a:p>
          <a:p>
            <a:r>
              <a:rPr lang="en-GB" sz="4000" dirty="0" smtClean="0">
                <a:solidFill>
                  <a:schemeClr val="tx1"/>
                </a:solidFill>
              </a:rPr>
              <a:t>A level  </a:t>
            </a:r>
            <a:r>
              <a:rPr lang="en-GB" sz="4000" dirty="0">
                <a:solidFill>
                  <a:schemeClr val="tx1"/>
                </a:solidFill>
              </a:rPr>
              <a:t>two </a:t>
            </a:r>
            <a:r>
              <a:rPr lang="en-GB" sz="4000" dirty="0" smtClean="0">
                <a:solidFill>
                  <a:schemeClr val="tx1"/>
                </a:solidFill>
              </a:rPr>
              <a:t>units </a:t>
            </a:r>
            <a:r>
              <a:rPr lang="en-GB" sz="3300" dirty="0" smtClean="0">
                <a:solidFill>
                  <a:schemeClr val="tx1"/>
                </a:solidFill>
              </a:rPr>
              <a:t>(Plus AS units) </a:t>
            </a:r>
            <a:endParaRPr lang="en-GB" sz="3300" dirty="0">
              <a:solidFill>
                <a:schemeClr val="tx1"/>
              </a:solidFill>
            </a:endParaRPr>
          </a:p>
          <a:p>
            <a:r>
              <a:rPr lang="en-GB" sz="4000" dirty="0">
                <a:solidFill>
                  <a:schemeClr val="tx1"/>
                </a:solidFill>
              </a:rPr>
              <a:t>6</a:t>
            </a:r>
            <a:r>
              <a:rPr lang="en-GB" sz="4000" dirty="0" smtClean="0">
                <a:solidFill>
                  <a:schemeClr val="tx1"/>
                </a:solidFill>
              </a:rPr>
              <a:t>0 </a:t>
            </a:r>
            <a:r>
              <a:rPr lang="en-GB" sz="4000" dirty="0">
                <a:solidFill>
                  <a:schemeClr val="tx1"/>
                </a:solidFill>
              </a:rPr>
              <a:t>% examination </a:t>
            </a:r>
            <a:r>
              <a:rPr lang="en-GB" sz="4000" dirty="0" smtClean="0">
                <a:solidFill>
                  <a:schemeClr val="tx1"/>
                </a:solidFill>
              </a:rPr>
              <a:t>60</a:t>
            </a:r>
            <a:r>
              <a:rPr lang="en-GB" sz="4000" dirty="0">
                <a:solidFill>
                  <a:schemeClr val="tx1"/>
                </a:solidFill>
              </a:rPr>
              <a:t>% </a:t>
            </a:r>
            <a:r>
              <a:rPr lang="en-GB" sz="4000" dirty="0" smtClean="0">
                <a:solidFill>
                  <a:schemeClr val="tx1"/>
                </a:solidFill>
              </a:rPr>
              <a:t>coursework</a:t>
            </a:r>
          </a:p>
          <a:p>
            <a:r>
              <a:rPr lang="en-GB" sz="4000" dirty="0">
                <a:solidFill>
                  <a:schemeClr val="tx1"/>
                </a:solidFill>
              </a:rPr>
              <a:t>T</a:t>
            </a:r>
            <a:r>
              <a:rPr lang="en-GB" sz="4000" dirty="0" smtClean="0">
                <a:solidFill>
                  <a:schemeClr val="tx1"/>
                </a:solidFill>
              </a:rPr>
              <a:t>wo year course</a:t>
            </a:r>
            <a:endParaRPr lang="en-GB" sz="4000" dirty="0">
              <a:solidFill>
                <a:schemeClr val="tx1"/>
              </a:solidFill>
            </a:endParaRPr>
          </a:p>
          <a:p>
            <a:endParaRPr lang="en-GB" sz="4000" dirty="0"/>
          </a:p>
          <a:p>
            <a:endParaRPr lang="en-GB" dirty="0"/>
          </a:p>
          <a:p>
            <a:endParaRPr lang="en-GB" dirty="0"/>
          </a:p>
        </p:txBody>
      </p:sp>
    </p:spTree>
    <p:extLst>
      <p:ext uri="{BB962C8B-B14F-4D97-AF65-F5344CB8AC3E}">
        <p14:creationId xmlns:p14="http://schemas.microsoft.com/office/powerpoint/2010/main" val="104067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1000"/>
                                        <p:tgtEl>
                                          <p:spTgt spid="2">
                                            <p:txEl>
                                              <p:pRg st="7" end="7"/>
                                            </p:txEl>
                                          </p:spTgt>
                                        </p:tgtEl>
                                      </p:cBhvr>
                                    </p:animEffect>
                                    <p:anim calcmode="lin" valueType="num">
                                      <p:cBhvr>
                                        <p:cTn id="3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1000"/>
                                        <p:tgtEl>
                                          <p:spTgt spid="2">
                                            <p:txEl>
                                              <p:pRg st="8" end="8"/>
                                            </p:txEl>
                                          </p:spTgt>
                                        </p:tgtEl>
                                      </p:cBhvr>
                                    </p:animEffect>
                                    <p:anim calcmode="lin" valueType="num">
                                      <p:cBhvr>
                                        <p:cTn id="4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10" end="10"/>
                                            </p:txEl>
                                          </p:spTgt>
                                        </p:tgtEl>
                                        <p:attrNameLst>
                                          <p:attrName>style.visibility</p:attrName>
                                        </p:attrNameLst>
                                      </p:cBhvr>
                                      <p:to>
                                        <p:strVal val="visible"/>
                                      </p:to>
                                    </p:set>
                                    <p:animEffect transition="in" filter="fade">
                                      <p:cBhvr>
                                        <p:cTn id="48" dur="1000"/>
                                        <p:tgtEl>
                                          <p:spTgt spid="2">
                                            <p:txEl>
                                              <p:pRg st="10" end="10"/>
                                            </p:txEl>
                                          </p:spTgt>
                                        </p:tgtEl>
                                      </p:cBhvr>
                                    </p:animEffect>
                                    <p:anim calcmode="lin" valueType="num">
                                      <p:cBhvr>
                                        <p:cTn id="4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Effect transition="in" filter="fade">
                                      <p:cBhvr>
                                        <p:cTn id="53" dur="1000"/>
                                        <p:tgtEl>
                                          <p:spTgt spid="2">
                                            <p:txEl>
                                              <p:pRg st="11" end="11"/>
                                            </p:txEl>
                                          </p:spTgt>
                                        </p:tgtEl>
                                      </p:cBhvr>
                                    </p:animEffect>
                                    <p:anim calcmode="lin" valueType="num">
                                      <p:cBhvr>
                                        <p:cTn id="54"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
                                            <p:txEl>
                                              <p:pRg st="12" end="12"/>
                                            </p:txEl>
                                          </p:spTgt>
                                        </p:tgtEl>
                                        <p:attrNameLst>
                                          <p:attrName>style.visibility</p:attrName>
                                        </p:attrNameLst>
                                      </p:cBhvr>
                                      <p:to>
                                        <p:strVal val="visible"/>
                                      </p:to>
                                    </p:set>
                                    <p:animEffect transition="in" filter="fade">
                                      <p:cBhvr>
                                        <p:cTn id="58" dur="1000"/>
                                        <p:tgtEl>
                                          <p:spTgt spid="2">
                                            <p:txEl>
                                              <p:pRg st="12" end="12"/>
                                            </p:txEl>
                                          </p:spTgt>
                                        </p:tgtEl>
                                      </p:cBhvr>
                                    </p:animEffect>
                                    <p:anim calcmode="lin" valueType="num">
                                      <p:cBhvr>
                                        <p:cTn id="59"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
                                            <p:txEl>
                                              <p:pRg st="13" end="13"/>
                                            </p:txEl>
                                          </p:spTgt>
                                        </p:tgtEl>
                                        <p:attrNameLst>
                                          <p:attrName>style.visibility</p:attrName>
                                        </p:attrNameLst>
                                      </p:cBhvr>
                                      <p:to>
                                        <p:strVal val="visible"/>
                                      </p:to>
                                    </p:set>
                                    <p:animEffect transition="in" filter="fade">
                                      <p:cBhvr>
                                        <p:cTn id="63" dur="1000"/>
                                        <p:tgtEl>
                                          <p:spTgt spid="2">
                                            <p:txEl>
                                              <p:pRg st="13" end="13"/>
                                            </p:txEl>
                                          </p:spTgt>
                                        </p:tgtEl>
                                      </p:cBhvr>
                                    </p:animEffect>
                                    <p:anim calcmode="lin" valueType="num">
                                      <p:cBhvr>
                                        <p:cTn id="64"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68300" y="1346416"/>
            <a:ext cx="3847439" cy="1046163"/>
          </a:xfrm>
        </p:spPr>
        <p:txBody>
          <a:bodyPr>
            <a:normAutofit fontScale="25000" lnSpcReduction="20000"/>
          </a:bodyPr>
          <a:lstStyle/>
          <a:p>
            <a:r>
              <a:rPr lang="en-GB" sz="9600" dirty="0" smtClean="0">
                <a:solidFill>
                  <a:srgbClr val="00B0F0"/>
                </a:solidFill>
              </a:rPr>
              <a:t>AS Content Existing </a:t>
            </a:r>
          </a:p>
          <a:p>
            <a:endParaRPr lang="en-GB" sz="9600" dirty="0">
              <a:solidFill>
                <a:srgbClr val="00B0F0"/>
              </a:solidFill>
            </a:endParaRPr>
          </a:p>
          <a:p>
            <a:r>
              <a:rPr lang="en-GB" sz="9600" dirty="0" smtClean="0">
                <a:solidFill>
                  <a:srgbClr val="00B0F0"/>
                </a:solidFill>
              </a:rPr>
              <a:t>Technical Principles </a:t>
            </a:r>
          </a:p>
          <a:p>
            <a:endParaRPr lang="en-GB" sz="9600" dirty="0" smtClean="0"/>
          </a:p>
          <a:p>
            <a:r>
              <a:rPr lang="en-GB" sz="9600" dirty="0" smtClean="0">
                <a:solidFill>
                  <a:srgbClr val="00B0F0"/>
                </a:solidFill>
              </a:rPr>
              <a:t>Designing and Innovation </a:t>
            </a:r>
          </a:p>
          <a:p>
            <a:r>
              <a:rPr lang="en-GB" sz="9600" dirty="0" smtClean="0">
                <a:solidFill>
                  <a:srgbClr val="00B0F0"/>
                </a:solidFill>
              </a:rPr>
              <a:t>Materials and Components</a:t>
            </a:r>
          </a:p>
          <a:p>
            <a:r>
              <a:rPr lang="en-GB" sz="9600" dirty="0" smtClean="0">
                <a:solidFill>
                  <a:srgbClr val="00B0F0"/>
                </a:solidFill>
              </a:rPr>
              <a:t>Industrial and Commercial Practice</a:t>
            </a:r>
          </a:p>
          <a:p>
            <a:r>
              <a:rPr lang="en-GB" sz="9600" dirty="0" smtClean="0">
                <a:solidFill>
                  <a:srgbClr val="00B0F0"/>
                </a:solidFill>
              </a:rPr>
              <a:t>Product Analysis and Systems</a:t>
            </a:r>
          </a:p>
          <a:p>
            <a:endParaRPr lang="en-GB" sz="9600" dirty="0" smtClean="0">
              <a:solidFill>
                <a:schemeClr val="tx1"/>
              </a:solidFill>
            </a:endParaRPr>
          </a:p>
          <a:p>
            <a:endParaRPr lang="en-GB" sz="9600" dirty="0">
              <a:solidFill>
                <a:schemeClr val="tx1"/>
              </a:solidFill>
            </a:endParaRPr>
          </a:p>
          <a:p>
            <a:endParaRPr lang="en-GB" sz="9600" dirty="0" smtClean="0">
              <a:solidFill>
                <a:schemeClr val="tx1"/>
              </a:solidFill>
            </a:endParaRPr>
          </a:p>
          <a:p>
            <a:endParaRPr lang="en-GB" sz="9600" dirty="0">
              <a:solidFill>
                <a:schemeClr val="tx1"/>
              </a:solidFill>
            </a:endParaRPr>
          </a:p>
          <a:p>
            <a:r>
              <a:rPr lang="en-GB" sz="9600" dirty="0">
                <a:solidFill>
                  <a:srgbClr val="00B0F0"/>
                </a:solidFill>
              </a:rPr>
              <a:t>Designing and making </a:t>
            </a:r>
            <a:r>
              <a:rPr lang="en-GB" sz="9600" dirty="0" smtClean="0">
                <a:solidFill>
                  <a:srgbClr val="00B0F0"/>
                </a:solidFill>
              </a:rPr>
              <a:t>principles</a:t>
            </a:r>
          </a:p>
          <a:p>
            <a:endParaRPr lang="en-GB" sz="9600" dirty="0" smtClean="0"/>
          </a:p>
          <a:p>
            <a:r>
              <a:rPr lang="en-GB" sz="9600" dirty="0">
                <a:solidFill>
                  <a:srgbClr val="00B0F0"/>
                </a:solidFill>
              </a:rPr>
              <a:t>Candidate choice</a:t>
            </a:r>
          </a:p>
          <a:p>
            <a:endParaRPr lang="en-GB" sz="9600" dirty="0" smtClean="0">
              <a:solidFill>
                <a:schemeClr val="tx1"/>
              </a:solidFill>
            </a:endParaRPr>
          </a:p>
          <a:p>
            <a:endParaRPr lang="en-GB" sz="9600" dirty="0">
              <a:solidFill>
                <a:schemeClr val="tx1"/>
              </a:solidFill>
            </a:endParaRPr>
          </a:p>
          <a:p>
            <a:endParaRPr lang="en-GB" sz="9600" dirty="0" smtClean="0">
              <a:solidFill>
                <a:schemeClr val="tx1"/>
              </a:solidFill>
            </a:endParaRPr>
          </a:p>
          <a:p>
            <a:endParaRPr lang="en-GB" sz="9600" dirty="0"/>
          </a:p>
          <a:p>
            <a:endParaRPr lang="en-GB" dirty="0" smtClean="0"/>
          </a:p>
          <a:p>
            <a:endParaRPr lang="en-GB" dirty="0"/>
          </a:p>
          <a:p>
            <a:endParaRPr lang="en-GB" dirty="0" smtClean="0"/>
          </a:p>
          <a:p>
            <a:endParaRPr lang="en-GB" dirty="0"/>
          </a:p>
        </p:txBody>
      </p:sp>
      <p:sp>
        <p:nvSpPr>
          <p:cNvPr id="4" name="Text Placeholder 2"/>
          <p:cNvSpPr txBox="1">
            <a:spLocks/>
          </p:cNvSpPr>
          <p:nvPr/>
        </p:nvSpPr>
        <p:spPr>
          <a:xfrm>
            <a:off x="4783942" y="1350902"/>
            <a:ext cx="3847439" cy="1046163"/>
          </a:xfrm>
          <a:prstGeom prst="rect">
            <a:avLst/>
          </a:prstGeom>
        </p:spPr>
        <p:txBody>
          <a:bodyPr vert="horz" lIns="91440" tIns="45720" rIns="91440" bIns="45720" rtlCol="0">
            <a:normAutofit fontScale="25000" lnSpcReduction="20000"/>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kern="1200" baseline="0">
                <a:solidFill>
                  <a:srgbClr val="E75306"/>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9600" dirty="0" smtClean="0">
                <a:solidFill>
                  <a:srgbClr val="00B0F0"/>
                </a:solidFill>
              </a:rPr>
              <a:t>A Content Existing</a:t>
            </a:r>
          </a:p>
          <a:p>
            <a:endParaRPr lang="en-GB" sz="9600" dirty="0">
              <a:solidFill>
                <a:srgbClr val="00B0F0"/>
              </a:solidFill>
            </a:endParaRPr>
          </a:p>
          <a:p>
            <a:r>
              <a:rPr lang="en-GB" sz="9600" dirty="0">
                <a:solidFill>
                  <a:srgbClr val="00B0F0"/>
                </a:solidFill>
              </a:rPr>
              <a:t>Technical Principles </a:t>
            </a:r>
          </a:p>
          <a:p>
            <a:endParaRPr lang="en-GB" sz="9600" dirty="0" smtClean="0"/>
          </a:p>
          <a:p>
            <a:r>
              <a:rPr lang="en-GB" sz="9600" dirty="0">
                <a:solidFill>
                  <a:srgbClr val="00B0F0"/>
                </a:solidFill>
              </a:rPr>
              <a:t>Designing and </a:t>
            </a:r>
            <a:r>
              <a:rPr lang="en-GB" sz="9600" dirty="0" smtClean="0">
                <a:solidFill>
                  <a:srgbClr val="00B0F0"/>
                </a:solidFill>
              </a:rPr>
              <a:t>Innovation </a:t>
            </a:r>
            <a:endParaRPr lang="en-GB" sz="9600" dirty="0">
              <a:solidFill>
                <a:srgbClr val="00B0F0"/>
              </a:solidFill>
            </a:endParaRPr>
          </a:p>
          <a:p>
            <a:r>
              <a:rPr lang="en-GB" sz="9600" dirty="0">
                <a:solidFill>
                  <a:srgbClr val="00B0F0"/>
                </a:solidFill>
              </a:rPr>
              <a:t>Materials and Components</a:t>
            </a:r>
          </a:p>
          <a:p>
            <a:r>
              <a:rPr lang="en-GB" sz="9600" dirty="0">
                <a:solidFill>
                  <a:srgbClr val="00B0F0"/>
                </a:solidFill>
              </a:rPr>
              <a:t>Industrial and Commercial Practice</a:t>
            </a:r>
          </a:p>
          <a:p>
            <a:r>
              <a:rPr lang="en-GB" sz="9600" dirty="0">
                <a:solidFill>
                  <a:srgbClr val="00B0F0"/>
                </a:solidFill>
              </a:rPr>
              <a:t>Product Analysis and </a:t>
            </a:r>
            <a:r>
              <a:rPr lang="en-GB" sz="9600" dirty="0" smtClean="0">
                <a:solidFill>
                  <a:srgbClr val="00B0F0"/>
                </a:solidFill>
              </a:rPr>
              <a:t>Systems</a:t>
            </a:r>
          </a:p>
          <a:p>
            <a:r>
              <a:rPr lang="en-GB" sz="9600" dirty="0" smtClean="0">
                <a:solidFill>
                  <a:srgbClr val="00B0F0"/>
                </a:solidFill>
              </a:rPr>
              <a:t>Product Analysis and Systems</a:t>
            </a:r>
          </a:p>
          <a:p>
            <a:r>
              <a:rPr lang="en-GB" sz="9600" dirty="0" smtClean="0">
                <a:solidFill>
                  <a:srgbClr val="00B0F0"/>
                </a:solidFill>
              </a:rPr>
              <a:t>Human  Responsibility</a:t>
            </a:r>
          </a:p>
          <a:p>
            <a:r>
              <a:rPr lang="en-GB" sz="9600" dirty="0" smtClean="0">
                <a:solidFill>
                  <a:srgbClr val="00B0F0"/>
                </a:solidFill>
              </a:rPr>
              <a:t>Public Interaction </a:t>
            </a:r>
          </a:p>
          <a:p>
            <a:r>
              <a:rPr lang="en-GB" sz="9600" dirty="0">
                <a:solidFill>
                  <a:srgbClr val="00B0F0"/>
                </a:solidFill>
              </a:rPr>
              <a:t>Designing and making </a:t>
            </a:r>
            <a:r>
              <a:rPr lang="en-GB" sz="9600" dirty="0" smtClean="0">
                <a:solidFill>
                  <a:srgbClr val="00B0F0"/>
                </a:solidFill>
              </a:rPr>
              <a:t>principles</a:t>
            </a:r>
          </a:p>
          <a:p>
            <a:endParaRPr lang="en-GB" sz="9600" dirty="0">
              <a:solidFill>
                <a:srgbClr val="00B0F0"/>
              </a:solidFill>
            </a:endParaRPr>
          </a:p>
          <a:p>
            <a:r>
              <a:rPr lang="en-GB" sz="9600" dirty="0" smtClean="0">
                <a:solidFill>
                  <a:srgbClr val="00B0F0"/>
                </a:solidFill>
              </a:rPr>
              <a:t>8 Briefs or approved brief</a:t>
            </a:r>
            <a:endParaRPr lang="en-GB" sz="9600" dirty="0" smtClean="0">
              <a:solidFill>
                <a:schemeClr val="tx1"/>
              </a:solidFill>
            </a:endParaRPr>
          </a:p>
        </p:txBody>
      </p:sp>
    </p:spTree>
    <p:extLst>
      <p:ext uri="{BB962C8B-B14F-4D97-AF65-F5344CB8AC3E}">
        <p14:creationId xmlns:p14="http://schemas.microsoft.com/office/powerpoint/2010/main" val="137969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500"/>
                                        <p:tgtEl>
                                          <p:spTgt spid="3">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94148" y="1354290"/>
            <a:ext cx="8418513" cy="1046163"/>
          </a:xfrm>
        </p:spPr>
        <p:txBody>
          <a:bodyPr>
            <a:noAutofit/>
          </a:bodyPr>
          <a:lstStyle/>
          <a:p>
            <a:r>
              <a:rPr lang="en-GB" sz="2000" dirty="0">
                <a:solidFill>
                  <a:schemeClr val="tx1"/>
                </a:solidFill>
              </a:rPr>
              <a:t>Learners study the following areas of content, selecting one endorsed area from the three available:</a:t>
            </a:r>
          </a:p>
          <a:p>
            <a:r>
              <a:rPr lang="en-GB" sz="2000" dirty="0">
                <a:solidFill>
                  <a:schemeClr val="tx1"/>
                </a:solidFill>
              </a:rPr>
              <a:t> </a:t>
            </a:r>
            <a:endParaRPr lang="en-GB" sz="2000" dirty="0" smtClean="0">
              <a:solidFill>
                <a:schemeClr val="tx1"/>
              </a:solidFill>
            </a:endParaRPr>
          </a:p>
          <a:p>
            <a:r>
              <a:rPr lang="en-GB" sz="2000" dirty="0" smtClean="0">
                <a:solidFill>
                  <a:schemeClr val="tx1"/>
                </a:solidFill>
              </a:rPr>
              <a:t>2.1 Core </a:t>
            </a:r>
            <a:r>
              <a:rPr lang="en-GB" sz="2000" dirty="0">
                <a:solidFill>
                  <a:schemeClr val="tx1"/>
                </a:solidFill>
              </a:rPr>
              <a:t>technical principles – AS and A level </a:t>
            </a:r>
            <a:endParaRPr lang="en-GB" sz="2000" dirty="0" smtClean="0">
              <a:solidFill>
                <a:schemeClr val="tx1"/>
              </a:solidFill>
            </a:endParaRPr>
          </a:p>
          <a:p>
            <a:endParaRPr lang="en-GB" sz="2000" dirty="0" smtClean="0">
              <a:solidFill>
                <a:schemeClr val="tx1"/>
              </a:solidFill>
            </a:endParaRPr>
          </a:p>
          <a:p>
            <a:r>
              <a:rPr lang="en-GB" sz="2000" dirty="0" smtClean="0">
                <a:solidFill>
                  <a:schemeClr val="tx1"/>
                </a:solidFill>
              </a:rPr>
              <a:t>2.2 Core </a:t>
            </a:r>
            <a:r>
              <a:rPr lang="en-GB" sz="2000" dirty="0">
                <a:solidFill>
                  <a:schemeClr val="tx1"/>
                </a:solidFill>
              </a:rPr>
              <a:t>technical principles – A level only </a:t>
            </a:r>
            <a:endParaRPr lang="en-GB" sz="2000" dirty="0" smtClean="0">
              <a:solidFill>
                <a:schemeClr val="tx1"/>
              </a:solidFill>
            </a:endParaRPr>
          </a:p>
          <a:p>
            <a:endParaRPr lang="en-GB" sz="2000" dirty="0">
              <a:solidFill>
                <a:schemeClr val="tx1"/>
              </a:solidFill>
            </a:endParaRPr>
          </a:p>
          <a:p>
            <a:r>
              <a:rPr lang="en-GB" sz="2000" dirty="0">
                <a:solidFill>
                  <a:schemeClr val="tx1"/>
                </a:solidFill>
              </a:rPr>
              <a:t>2.3	In-depth technical principles </a:t>
            </a:r>
          </a:p>
          <a:p>
            <a:r>
              <a:rPr lang="en-GB" sz="2000" dirty="0">
                <a:solidFill>
                  <a:schemeClr val="tx1"/>
                </a:solidFill>
              </a:rPr>
              <a:t>	2.3.1  </a:t>
            </a:r>
            <a:r>
              <a:rPr lang="en-GB" sz="2000" dirty="0" smtClean="0">
                <a:solidFill>
                  <a:schemeClr val="tx1"/>
                </a:solidFill>
              </a:rPr>
              <a:t>     </a:t>
            </a:r>
            <a:r>
              <a:rPr lang="en-GB" sz="2000" dirty="0">
                <a:solidFill>
                  <a:schemeClr val="tx1"/>
                </a:solidFill>
              </a:rPr>
              <a:t>	Engineering design – AS and A level </a:t>
            </a:r>
          </a:p>
          <a:p>
            <a:r>
              <a:rPr lang="en-GB" sz="2000" dirty="0">
                <a:solidFill>
                  <a:schemeClr val="tx1"/>
                </a:solidFill>
              </a:rPr>
              <a:t>	2.3.2  		Engineering design – A level only </a:t>
            </a:r>
          </a:p>
          <a:p>
            <a:r>
              <a:rPr lang="en-GB" sz="2000" dirty="0">
                <a:solidFill>
                  <a:schemeClr val="tx1"/>
                </a:solidFill>
              </a:rPr>
              <a:t>	2.3.3  		Fashion and textiles – AS and A level</a:t>
            </a:r>
          </a:p>
          <a:p>
            <a:r>
              <a:rPr lang="en-GB" sz="2000" dirty="0">
                <a:solidFill>
                  <a:schemeClr val="tx1"/>
                </a:solidFill>
              </a:rPr>
              <a:t>	2.3.4  		Fashion and textiles – A level only </a:t>
            </a:r>
          </a:p>
          <a:p>
            <a:r>
              <a:rPr lang="en-GB" sz="2000" dirty="0">
                <a:solidFill>
                  <a:schemeClr val="tx1"/>
                </a:solidFill>
              </a:rPr>
              <a:t>	2.3.5  		Product design – AS and A level </a:t>
            </a:r>
          </a:p>
          <a:p>
            <a:r>
              <a:rPr lang="en-GB" sz="2000" dirty="0">
                <a:solidFill>
                  <a:schemeClr val="tx1"/>
                </a:solidFill>
              </a:rPr>
              <a:t>	2.3.6  		Product design – A level only </a:t>
            </a:r>
          </a:p>
          <a:p>
            <a:r>
              <a:rPr lang="en-GB" sz="2000" dirty="0">
                <a:solidFill>
                  <a:schemeClr val="tx1"/>
                </a:solidFill>
              </a:rPr>
              <a:t>2.4 	Core design and making principles – AS and A level </a:t>
            </a:r>
          </a:p>
          <a:p>
            <a:r>
              <a:rPr lang="en-GB" sz="2000" dirty="0">
                <a:solidFill>
                  <a:schemeClr val="tx1"/>
                </a:solidFill>
              </a:rPr>
              <a:t>2.5 	Core design and making principles – A level only </a:t>
            </a:r>
          </a:p>
          <a:p>
            <a:r>
              <a:rPr lang="en-GB" sz="2000" dirty="0">
                <a:solidFill>
                  <a:schemeClr val="tx1"/>
                </a:solidFill>
              </a:rPr>
              <a:t> </a:t>
            </a:r>
          </a:p>
          <a:p>
            <a:pPr marL="457200" lvl="1" indent="0">
              <a:buNone/>
            </a:pPr>
            <a:endParaRPr lang="en-GB" dirty="0"/>
          </a:p>
        </p:txBody>
      </p:sp>
    </p:spTree>
    <p:extLst>
      <p:ext uri="{BB962C8B-B14F-4D97-AF65-F5344CB8AC3E}">
        <p14:creationId xmlns:p14="http://schemas.microsoft.com/office/powerpoint/2010/main" val="243433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1" y="1308780"/>
            <a:ext cx="3811814" cy="5546230"/>
          </a:xfrm>
        </p:spPr>
        <p:txBody>
          <a:bodyPr>
            <a:noAutofit/>
          </a:bodyPr>
          <a:lstStyle/>
          <a:p>
            <a:r>
              <a:rPr lang="en-GB" sz="2800" dirty="0" smtClean="0">
                <a:solidFill>
                  <a:srgbClr val="00B0F0"/>
                </a:solidFill>
              </a:rPr>
              <a:t>AS</a:t>
            </a:r>
          </a:p>
          <a:p>
            <a:endParaRPr lang="en-GB" sz="1000" dirty="0">
              <a:solidFill>
                <a:srgbClr val="00B0F0"/>
              </a:solidFill>
            </a:endParaRPr>
          </a:p>
          <a:p>
            <a:r>
              <a:rPr lang="en-GB" sz="2000" dirty="0" smtClean="0">
                <a:solidFill>
                  <a:srgbClr val="00B0F0"/>
                </a:solidFill>
              </a:rPr>
              <a:t>Current examination paper</a:t>
            </a:r>
          </a:p>
          <a:p>
            <a:endParaRPr lang="en-GB" sz="1000" dirty="0"/>
          </a:p>
          <a:p>
            <a:r>
              <a:rPr lang="en-GB" sz="2000" dirty="0" smtClean="0">
                <a:solidFill>
                  <a:srgbClr val="00B0F0"/>
                </a:solidFill>
              </a:rPr>
              <a:t>Section A</a:t>
            </a:r>
            <a:endParaRPr lang="en-GB" sz="1000" dirty="0">
              <a:solidFill>
                <a:srgbClr val="00B0F0"/>
              </a:solidFill>
            </a:endParaRPr>
          </a:p>
          <a:p>
            <a:r>
              <a:rPr lang="en-GB" sz="2000" dirty="0" smtClean="0">
                <a:solidFill>
                  <a:srgbClr val="00B0F0"/>
                </a:solidFill>
              </a:rPr>
              <a:t>8 questions  - 40 mark</a:t>
            </a:r>
            <a:endParaRPr lang="en-GB" sz="1000" dirty="0">
              <a:solidFill>
                <a:srgbClr val="00B0F0"/>
              </a:solidFill>
            </a:endParaRPr>
          </a:p>
          <a:p>
            <a:r>
              <a:rPr lang="en-GB" sz="2000" dirty="0" smtClean="0">
                <a:solidFill>
                  <a:srgbClr val="00B0F0"/>
                </a:solidFill>
              </a:rPr>
              <a:t>Attempts 5 maximum</a:t>
            </a:r>
          </a:p>
          <a:p>
            <a:r>
              <a:rPr lang="en-GB" sz="2000" dirty="0" smtClean="0">
                <a:solidFill>
                  <a:srgbClr val="00B0F0"/>
                </a:solidFill>
              </a:rPr>
              <a:t>40 marks</a:t>
            </a:r>
          </a:p>
          <a:p>
            <a:endParaRPr lang="en-GB" sz="2000" dirty="0">
              <a:solidFill>
                <a:srgbClr val="00B0F0"/>
              </a:solidFill>
            </a:endParaRPr>
          </a:p>
          <a:p>
            <a:endParaRPr lang="en-GB" sz="2000" dirty="0" smtClean="0">
              <a:solidFill>
                <a:srgbClr val="00B0F0"/>
              </a:solidFill>
            </a:endParaRPr>
          </a:p>
          <a:p>
            <a:endParaRPr lang="en-GB" sz="1000" dirty="0">
              <a:solidFill>
                <a:srgbClr val="00B0F0"/>
              </a:solidFill>
            </a:endParaRPr>
          </a:p>
          <a:p>
            <a:r>
              <a:rPr lang="en-GB" sz="2000" dirty="0" smtClean="0">
                <a:solidFill>
                  <a:srgbClr val="00B0F0"/>
                </a:solidFill>
              </a:rPr>
              <a:t>Section B</a:t>
            </a:r>
          </a:p>
          <a:p>
            <a:r>
              <a:rPr lang="en-GB" sz="2000" dirty="0" smtClean="0">
                <a:solidFill>
                  <a:srgbClr val="00B0F0"/>
                </a:solidFill>
              </a:rPr>
              <a:t>3 </a:t>
            </a:r>
            <a:r>
              <a:rPr lang="en-GB" sz="2000" dirty="0">
                <a:solidFill>
                  <a:srgbClr val="00B0F0"/>
                </a:solidFill>
              </a:rPr>
              <a:t>questions </a:t>
            </a:r>
            <a:r>
              <a:rPr lang="en-GB" sz="2000" dirty="0" smtClean="0">
                <a:solidFill>
                  <a:srgbClr val="00B0F0"/>
                </a:solidFill>
              </a:rPr>
              <a:t>essay style question  </a:t>
            </a:r>
          </a:p>
          <a:p>
            <a:r>
              <a:rPr lang="en-GB" sz="2000" dirty="0" smtClean="0">
                <a:solidFill>
                  <a:srgbClr val="00B0F0"/>
                </a:solidFill>
              </a:rPr>
              <a:t>Attempt maximum 1</a:t>
            </a:r>
          </a:p>
          <a:p>
            <a:r>
              <a:rPr lang="en-GB" sz="2000" dirty="0" smtClean="0">
                <a:solidFill>
                  <a:srgbClr val="00B0F0"/>
                </a:solidFill>
              </a:rPr>
              <a:t>30 marks</a:t>
            </a:r>
          </a:p>
          <a:p>
            <a:endParaRPr lang="en-GB" sz="2000" dirty="0">
              <a:solidFill>
                <a:srgbClr val="00B0F0"/>
              </a:solidFill>
            </a:endParaRPr>
          </a:p>
          <a:p>
            <a:r>
              <a:rPr lang="en-GB" sz="2000" dirty="0" smtClean="0">
                <a:solidFill>
                  <a:srgbClr val="00B0F0"/>
                </a:solidFill>
              </a:rPr>
              <a:t>Separate booklet</a:t>
            </a:r>
            <a:endParaRPr lang="en-GB" sz="2000" dirty="0">
              <a:solidFill>
                <a:srgbClr val="00B0F0"/>
              </a:solidFill>
            </a:endParaRPr>
          </a:p>
          <a:p>
            <a:endParaRPr lang="en-GB" sz="2000" dirty="0"/>
          </a:p>
          <a:p>
            <a:endParaRPr lang="en-GB" sz="2400" dirty="0" smtClean="0"/>
          </a:p>
          <a:p>
            <a:endParaRPr lang="en-GB" sz="2400" dirty="0" smtClean="0"/>
          </a:p>
          <a:p>
            <a:endParaRPr lang="en-GB" sz="2400" dirty="0"/>
          </a:p>
          <a:p>
            <a:r>
              <a:rPr lang="en-GB" sz="2400" dirty="0" smtClean="0"/>
              <a:t> </a:t>
            </a:r>
            <a:endParaRPr lang="en-GB" sz="2400" dirty="0"/>
          </a:p>
        </p:txBody>
      </p:sp>
      <p:sp>
        <p:nvSpPr>
          <p:cNvPr id="3" name="Text Placeholder 1"/>
          <p:cNvSpPr txBox="1">
            <a:spLocks/>
          </p:cNvSpPr>
          <p:nvPr/>
        </p:nvSpPr>
        <p:spPr>
          <a:xfrm>
            <a:off x="4522686" y="1371479"/>
            <a:ext cx="3811814" cy="1046163"/>
          </a:xfrm>
          <a:prstGeom prst="rect">
            <a:avLst/>
          </a:prstGeom>
        </p:spPr>
        <p:txBody>
          <a:bodyPr vert="horz" lIns="91440" tIns="45720" rIns="91440" bIns="45720" rtlCol="0">
            <a:normAutofit fontScale="25000" lnSpcReduction="20000"/>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kern="1200" baseline="0">
                <a:solidFill>
                  <a:srgbClr val="E75306"/>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1200" dirty="0" smtClean="0">
                <a:solidFill>
                  <a:srgbClr val="00B0F0"/>
                </a:solidFill>
              </a:rPr>
              <a:t>AS</a:t>
            </a:r>
          </a:p>
          <a:p>
            <a:endParaRPr lang="en-GB" sz="8000" dirty="0" smtClean="0">
              <a:solidFill>
                <a:srgbClr val="00B0F0"/>
              </a:solidFill>
            </a:endParaRPr>
          </a:p>
          <a:p>
            <a:r>
              <a:rPr lang="en-GB" sz="8000" dirty="0" smtClean="0">
                <a:solidFill>
                  <a:srgbClr val="00B0F0"/>
                </a:solidFill>
              </a:rPr>
              <a:t>Changes</a:t>
            </a:r>
          </a:p>
          <a:p>
            <a:endParaRPr lang="en-GB" sz="8000" dirty="0" smtClean="0"/>
          </a:p>
          <a:p>
            <a:r>
              <a:rPr lang="en-GB" sz="8000" dirty="0" smtClean="0">
                <a:solidFill>
                  <a:schemeClr val="tx1"/>
                </a:solidFill>
              </a:rPr>
              <a:t>One examination 40 %</a:t>
            </a:r>
          </a:p>
          <a:p>
            <a:endParaRPr lang="en-GB" sz="8000" dirty="0">
              <a:solidFill>
                <a:schemeClr val="tx1"/>
              </a:solidFill>
            </a:endParaRPr>
          </a:p>
          <a:p>
            <a:r>
              <a:rPr lang="en-GB" sz="8000" dirty="0" smtClean="0">
                <a:solidFill>
                  <a:schemeClr val="tx1"/>
                </a:solidFill>
              </a:rPr>
              <a:t>One paper no sections</a:t>
            </a:r>
          </a:p>
          <a:p>
            <a:endParaRPr lang="en-GB" sz="8000" dirty="0">
              <a:solidFill>
                <a:schemeClr val="tx1"/>
              </a:solidFill>
            </a:endParaRPr>
          </a:p>
          <a:p>
            <a:r>
              <a:rPr lang="en-GB" sz="8000" dirty="0" smtClean="0">
                <a:solidFill>
                  <a:schemeClr val="tx1"/>
                </a:solidFill>
              </a:rPr>
              <a:t>All are  compulsory questions</a:t>
            </a:r>
          </a:p>
          <a:p>
            <a:endParaRPr lang="en-GB" sz="8000" dirty="0">
              <a:solidFill>
                <a:schemeClr val="tx1"/>
              </a:solidFill>
            </a:endParaRPr>
          </a:p>
          <a:p>
            <a:r>
              <a:rPr lang="en-GB" sz="8000" dirty="0" smtClean="0">
                <a:solidFill>
                  <a:schemeClr val="tx1"/>
                </a:solidFill>
              </a:rPr>
              <a:t>80 marks</a:t>
            </a:r>
          </a:p>
          <a:p>
            <a:endParaRPr lang="en-GB" sz="8000" dirty="0">
              <a:solidFill>
                <a:schemeClr val="tx1"/>
              </a:solidFill>
            </a:endParaRPr>
          </a:p>
          <a:p>
            <a:r>
              <a:rPr lang="en-GB" sz="8000" dirty="0" smtClean="0">
                <a:solidFill>
                  <a:srgbClr val="FF0000"/>
                </a:solidFill>
              </a:rPr>
              <a:t>Answers are written within the paper</a:t>
            </a:r>
          </a:p>
          <a:p>
            <a:endParaRPr lang="en-GB" sz="8000" dirty="0">
              <a:solidFill>
                <a:schemeClr val="tx1"/>
              </a:solidFill>
            </a:endParaRPr>
          </a:p>
          <a:p>
            <a:endParaRPr lang="en-GB" sz="8000" dirty="0">
              <a:solidFill>
                <a:schemeClr val="tx1"/>
              </a:solidFill>
            </a:endParaRPr>
          </a:p>
          <a:p>
            <a:r>
              <a:rPr lang="en-GB" sz="8000" dirty="0" smtClean="0">
                <a:solidFill>
                  <a:schemeClr val="tx1"/>
                </a:solidFill>
              </a:rPr>
              <a:t>Mathematics % not specified by Q.W.</a:t>
            </a:r>
            <a:endParaRPr lang="en-GB" sz="8000" dirty="0"/>
          </a:p>
          <a:p>
            <a:endParaRPr lang="en-GB" sz="8000" dirty="0" smtClean="0"/>
          </a:p>
          <a:p>
            <a:r>
              <a:rPr lang="en-GB" sz="8000" dirty="0" smtClean="0">
                <a:solidFill>
                  <a:srgbClr val="FF0000"/>
                </a:solidFill>
              </a:rPr>
              <a:t>Design element been added</a:t>
            </a:r>
          </a:p>
        </p:txBody>
      </p:sp>
    </p:spTree>
    <p:extLst>
      <p:ext uri="{BB962C8B-B14F-4D97-AF65-F5344CB8AC3E}">
        <p14:creationId xmlns:p14="http://schemas.microsoft.com/office/powerpoint/2010/main" val="183003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500"/>
                                        <p:tgtEl>
                                          <p:spTgt spid="2">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fade">
                                      <p:cBhvr>
                                        <p:cTn id="42" dur="500"/>
                                        <p:tgtEl>
                                          <p:spTgt spid="2">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animEffect transition="in" filter="fade">
                                      <p:cBhvr>
                                        <p:cTn id="47" dur="500"/>
                                        <p:tgtEl>
                                          <p:spTgt spid="2">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4" end="14"/>
                                            </p:txEl>
                                          </p:spTgt>
                                        </p:tgtEl>
                                        <p:attrNameLst>
                                          <p:attrName>style.visibility</p:attrName>
                                        </p:attrNameLst>
                                      </p:cBhvr>
                                      <p:to>
                                        <p:strVal val="visible"/>
                                      </p:to>
                                    </p:set>
                                    <p:animEffect transition="in" filter="fade">
                                      <p:cBhvr>
                                        <p:cTn id="52" dur="500"/>
                                        <p:tgtEl>
                                          <p:spTgt spid="2">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6" end="16"/>
                                            </p:txEl>
                                          </p:spTgt>
                                        </p:tgtEl>
                                        <p:attrNameLst>
                                          <p:attrName>style.visibility</p:attrName>
                                        </p:attrNameLst>
                                      </p:cBhvr>
                                      <p:to>
                                        <p:strVal val="visible"/>
                                      </p:to>
                                    </p:set>
                                    <p:animEffect transition="in" filter="fade">
                                      <p:cBhvr>
                                        <p:cTn id="57" dur="500"/>
                                        <p:tgtEl>
                                          <p:spTgt spid="2">
                                            <p:txEl>
                                              <p:pRg st="16" end="1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21" end="21"/>
                                            </p:txEl>
                                          </p:spTgt>
                                        </p:tgtEl>
                                        <p:attrNameLst>
                                          <p:attrName>style.visibility</p:attrName>
                                        </p:attrNameLst>
                                      </p:cBhvr>
                                      <p:to>
                                        <p:strVal val="visible"/>
                                      </p:to>
                                    </p:set>
                                    <p:animEffect transition="in" filter="fade">
                                      <p:cBhvr>
                                        <p:cTn id="62" dur="500"/>
                                        <p:tgtEl>
                                          <p:spTgt spid="2">
                                            <p:txEl>
                                              <p:pRg st="21" end="2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theme/theme1.xml><?xml version="1.0" encoding="utf-8"?>
<a:theme xmlns:a="http://schemas.openxmlformats.org/drawingml/2006/main" name="GCSE Music launch event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93802442252A44A01AC30ADCE95A43" ma:contentTypeVersion="16" ma:contentTypeDescription="Create a new document." ma:contentTypeScope="" ma:versionID="378c130d6753eda7e8b2f000a2a61ce9">
  <xsd:schema xmlns:xsd="http://www.w3.org/2001/XMLSchema" xmlns:xs="http://www.w3.org/2001/XMLSchema" xmlns:p="http://schemas.microsoft.com/office/2006/metadata/properties" xmlns:ns1="http://schemas.microsoft.com/sharepoint/v3" xmlns:ns2="c9abc60e-f9b0-4af4-b475-7a4f451bce35" xmlns:ns3="36f98b4f-ba65-4a7d-9a34-48b23de556cb" targetNamespace="http://schemas.microsoft.com/office/2006/metadata/properties" ma:root="true" ma:fieldsID="ed3d65077806691169eafe8b121dfe5b" ns1:_="" ns2:_="" ns3:_="">
    <xsd:import namespace="http://schemas.microsoft.com/sharepoint/v3"/>
    <xsd:import namespace="c9abc60e-f9b0-4af4-b475-7a4f451bce35"/>
    <xsd:import namespace="36f98b4f-ba65-4a7d-9a34-48b23de556cb"/>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abc60e-f9b0-4af4-b475-7a4f451bce3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73DC8F-AB9D-4910-94BF-5076350377AD}">
  <ds:schemaRefs>
    <ds:schemaRef ds:uri="DDFEC6E5-B3A3-4EAE-83C3-49CCF94C0089"/>
    <ds:schemaRef ds:uri="http://schemas.microsoft.com/sharepoint/v3"/>
    <ds:schemaRef ds:uri="http://schemas.microsoft.com/office/2006/documentManagement/types"/>
    <ds:schemaRef ds:uri="http://schemas.microsoft.com/office/infopath/2007/PartnerControls"/>
    <ds:schemaRef ds:uri="http://www.w3.org/XML/1998/namespace"/>
    <ds:schemaRef ds:uri="http://purl.org/dc/terms/"/>
    <ds:schemaRef ds:uri="http://purl.org/dc/elements/1.1/"/>
    <ds:schemaRef ds:uri="http://schemas.openxmlformats.org/package/2006/metadata/core-properties"/>
    <ds:schemaRef ds:uri="ddfec6e5-b3a3-4eae-83c3-49ccf94c0089"/>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D9FB68D-A36F-4F40-9DDD-C7C8C55F1F0F}">
  <ds:schemaRefs>
    <ds:schemaRef ds:uri="http://schemas.microsoft.com/sharepoint/v3/contenttype/forms"/>
  </ds:schemaRefs>
</ds:datastoreItem>
</file>

<file path=customXml/itemProps3.xml><?xml version="1.0" encoding="utf-8"?>
<ds:datastoreItem xmlns:ds="http://schemas.openxmlformats.org/officeDocument/2006/customXml" ds:itemID="{7943E208-001C-4F57-9E9D-F0976DF0E88C}"/>
</file>

<file path=docProps/app.xml><?xml version="1.0" encoding="utf-8"?>
<Properties xmlns="http://schemas.openxmlformats.org/officeDocument/2006/extended-properties" xmlns:vt="http://schemas.openxmlformats.org/officeDocument/2006/docPropsVTypes">
  <Template>GCSE Music launch event PowerPoint</Template>
  <TotalTime>1688</TotalTime>
  <Words>2023</Words>
  <Application>Microsoft Office PowerPoint</Application>
  <PresentationFormat>On-screen Show (4:3)</PresentationFormat>
  <Paragraphs>475</Paragraphs>
  <Slides>43</Slides>
  <Notes>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GCSE Music launch event 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WJEC</cp:lastModifiedBy>
  <cp:revision>134</cp:revision>
  <cp:lastPrinted>2014-04-03T15:37:56Z</cp:lastPrinted>
  <dcterms:created xsi:type="dcterms:W3CDTF">2015-09-22T09:26:55Z</dcterms:created>
  <dcterms:modified xsi:type="dcterms:W3CDTF">2017-07-20T10:34:01Z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0x0101007693802442252A44A01AC30ADCE95A43</vt:lpwstr>
  </property>
  <property fmtid="{D5CDD505-2E9C-101B-9397-08002B2CF9AE}" pid="3" name="WJEC_x0020_Department">
    <vt:lpwstr/>
  </property>
  <property fmtid="{D5CDD505-2E9C-101B-9397-08002B2CF9AE}" pid="4" name="WJEC Department">
    <vt:lpwstr/>
  </property>
  <property fmtid="{D5CDD505-2E9C-101B-9397-08002B2CF9AE}" pid="5" name="_dlc_policyId">
    <vt:lpwstr>/tools/Translations Upload</vt:lpwstr>
  </property>
  <property fmtid="{D5CDD505-2E9C-101B-9397-08002B2CF9AE}" pid="6" name="ItemRetentionFormula">
    <vt:lpwstr/>
  </property>
</Properties>
</file>