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79" r:id="rId5"/>
    <p:sldId id="280" r:id="rId6"/>
    <p:sldId id="297" r:id="rId7"/>
    <p:sldId id="281" r:id="rId8"/>
    <p:sldId id="291" r:id="rId9"/>
    <p:sldId id="290" r:id="rId10"/>
    <p:sldId id="289" r:id="rId11"/>
    <p:sldId id="288" r:id="rId12"/>
    <p:sldId id="287" r:id="rId13"/>
    <p:sldId id="286" r:id="rId14"/>
    <p:sldId id="285" r:id="rId15"/>
    <p:sldId id="284" r:id="rId16"/>
    <p:sldId id="283" r:id="rId17"/>
    <p:sldId id="282" r:id="rId18"/>
    <p:sldId id="295" r:id="rId19"/>
    <p:sldId id="294"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A6A482-A265-CBB9-BB22-E74B92306139}" name="Jill Bryant" initials="JB" userId="96d4a38a702fadb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2E6"/>
    <a:srgbClr val="E65000"/>
    <a:srgbClr val="009FE3"/>
    <a:srgbClr val="7C7C7C"/>
    <a:srgbClr val="C6C6C6"/>
    <a:srgbClr val="1E70C0"/>
    <a:srgbClr val="3DA0E4"/>
    <a:srgbClr val="FFC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1745F-6429-4A9B-A849-98C0AC17A9D7}" v="26" dt="2024-01-10T11:12:42.632"/>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54" autoAdjust="0"/>
    <p:restoredTop sz="95226" autoAdjust="0"/>
  </p:normalViewPr>
  <p:slideViewPr>
    <p:cSldViewPr snapToGrid="0" snapToObjects="1">
      <p:cViewPr>
        <p:scale>
          <a:sx n="60" d="100"/>
          <a:sy n="60" d="100"/>
        </p:scale>
        <p:origin x="1061" y="523"/>
      </p:cViewPr>
      <p:guideLst/>
    </p:cSldViewPr>
  </p:slideViewPr>
  <p:outlineViewPr>
    <p:cViewPr>
      <p:scale>
        <a:sx n="33" d="100"/>
        <a:sy n="33" d="100"/>
      </p:scale>
      <p:origin x="0" y="-2160"/>
    </p:cViewPr>
  </p:outlineViewPr>
  <p:notesTextViewPr>
    <p:cViewPr>
      <p:scale>
        <a:sx n="200" d="100"/>
        <a:sy n="200" d="100"/>
      </p:scale>
      <p:origin x="0" y="-2184"/>
    </p:cViewPr>
  </p:notesTextViewPr>
  <p:notesViewPr>
    <p:cSldViewPr snapToGrid="0" snapToObjects="1">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Sian (BHICT)" userId="7b9daff8-dafb-41ab-bed1-2e35694649ae" providerId="ADAL" clId="{2CB1745F-6429-4A9B-A849-98C0AC17A9D7}"/>
    <pc:docChg chg="custSel modSld">
      <pc:chgData name="Williams, Sian (BHICT)" userId="7b9daff8-dafb-41ab-bed1-2e35694649ae" providerId="ADAL" clId="{2CB1745F-6429-4A9B-A849-98C0AC17A9D7}" dt="2024-01-10T11:23:26.693" v="676"/>
      <pc:docMkLst>
        <pc:docMk/>
      </pc:docMkLst>
      <pc:sldChg chg="modSp mod">
        <pc:chgData name="Williams, Sian (BHICT)" userId="7b9daff8-dafb-41ab-bed1-2e35694649ae" providerId="ADAL" clId="{2CB1745F-6429-4A9B-A849-98C0AC17A9D7}" dt="2024-01-10T10:15:22.296" v="0" actId="1036"/>
        <pc:sldMkLst>
          <pc:docMk/>
          <pc:sldMk cId="3766749049" sldId="279"/>
        </pc:sldMkLst>
        <pc:picChg chg="mod">
          <ac:chgData name="Williams, Sian (BHICT)" userId="7b9daff8-dafb-41ab-bed1-2e35694649ae" providerId="ADAL" clId="{2CB1745F-6429-4A9B-A849-98C0AC17A9D7}" dt="2024-01-10T10:15:22.296" v="0" actId="1036"/>
          <ac:picMkLst>
            <pc:docMk/>
            <pc:sldMk cId="3766749049" sldId="279"/>
            <ac:picMk id="5" creationId="{517301B1-DE99-416F-8131-44C5D38320F3}"/>
          </ac:picMkLst>
        </pc:picChg>
      </pc:sldChg>
      <pc:sldChg chg="addSp delSp modSp modTransition modAnim delCm modNotesTx">
        <pc:chgData name="Williams, Sian (BHICT)" userId="7b9daff8-dafb-41ab-bed1-2e35694649ae" providerId="ADAL" clId="{2CB1745F-6429-4A9B-A849-98C0AC17A9D7}" dt="2024-01-10T11:23:26.693" v="676"/>
        <pc:sldMkLst>
          <pc:docMk/>
          <pc:sldMk cId="2437996109" sldId="281"/>
        </pc:sldMkLst>
        <pc:picChg chg="del">
          <ac:chgData name="Williams, Sian (BHICT)" userId="7b9daff8-dafb-41ab-bed1-2e35694649ae" providerId="ADAL" clId="{2CB1745F-6429-4A9B-A849-98C0AC17A9D7}" dt="2024-01-10T10:28:39.602" v="167"/>
          <ac:picMkLst>
            <pc:docMk/>
            <pc:sldMk cId="2437996109" sldId="281"/>
            <ac:picMk id="6" creationId="{709A2AD1-3AC8-01C5-168A-87C34D17A715}"/>
          </ac:picMkLst>
        </pc:picChg>
        <pc:picChg chg="add mod">
          <ac:chgData name="Williams, Sian (BHICT)" userId="7b9daff8-dafb-41ab-bed1-2e35694649ae" providerId="ADAL" clId="{2CB1745F-6429-4A9B-A849-98C0AC17A9D7}" dt="2024-01-10T10:29:50.520" v="168"/>
          <ac:picMkLst>
            <pc:docMk/>
            <pc:sldMk cId="2437996109" sldId="281"/>
            <ac:picMk id="13" creationId="{435574FC-CF5E-C30C-2325-EB64C6B985B1}"/>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2437996109" sldId="281"/>
                <pc2:cmMk id="{E6FA0C15-4C3D-4ED9-AC98-DCD083A1C7DA}"/>
              </pc2:cmMkLst>
            </pc226:cmChg>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2437996109" sldId="281"/>
                <pc2:cmMk id="{BB13193C-FD57-4520-B327-3E089C9BBD56}"/>
              </pc2:cmMkLst>
            </pc226:cmChg>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2437996109" sldId="281"/>
                <pc2:cmMk id="{88F0163E-4A16-49EE-9D6C-6DD7D47A9C6B}"/>
              </pc2:cmMkLst>
            </pc226:cmChg>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2437996109" sldId="281"/>
                <pc2:cmMk id="{8E67EF8D-BBB0-49D8-A9A8-BEE186EAA6D5}"/>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4105273615" sldId="282"/>
        </pc:sldMkLst>
        <pc:picChg chg="add mod">
          <ac:chgData name="Williams, Sian (BHICT)" userId="7b9daff8-dafb-41ab-bed1-2e35694649ae" providerId="ADAL" clId="{2CB1745F-6429-4A9B-A849-98C0AC17A9D7}" dt="2024-01-10T11:11:36.125" v="607"/>
          <ac:picMkLst>
            <pc:docMk/>
            <pc:sldMk cId="4105273615" sldId="282"/>
            <ac:picMk id="10" creationId="{E4913E68-B8D8-7281-39CB-5BBC8699916D}"/>
          </ac:picMkLst>
        </pc:picChg>
        <pc:picChg chg="del">
          <ac:chgData name="Williams, Sian (BHICT)" userId="7b9daff8-dafb-41ab-bed1-2e35694649ae" providerId="ADAL" clId="{2CB1745F-6429-4A9B-A849-98C0AC17A9D7}" dt="2024-01-10T11:11:10.568" v="606"/>
          <ac:picMkLst>
            <pc:docMk/>
            <pc:sldMk cId="4105273615" sldId="282"/>
            <ac:picMk id="11" creationId="{42493BD4-FCF9-00CA-CFBF-EE527FAB5932}"/>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4105273615" sldId="282"/>
                <pc2:cmMk id="{73E2AAF2-7EA0-40BB-8391-74D46C30A767}"/>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1904901781" sldId="283"/>
        </pc:sldMkLst>
        <pc:picChg chg="add mod">
          <ac:chgData name="Williams, Sian (BHICT)" userId="7b9daff8-dafb-41ab-bed1-2e35694649ae" providerId="ADAL" clId="{2CB1745F-6429-4A9B-A849-98C0AC17A9D7}" dt="2024-01-10T11:10:34.919" v="577"/>
          <ac:picMkLst>
            <pc:docMk/>
            <pc:sldMk cId="1904901781" sldId="283"/>
            <ac:picMk id="10" creationId="{5A450EBD-03EE-085A-3D1F-F7ECE34D2AA7}"/>
          </ac:picMkLst>
        </pc:picChg>
        <pc:picChg chg="del">
          <ac:chgData name="Williams, Sian (BHICT)" userId="7b9daff8-dafb-41ab-bed1-2e35694649ae" providerId="ADAL" clId="{2CB1745F-6429-4A9B-A849-98C0AC17A9D7}" dt="2024-01-10T11:10:00.061" v="576"/>
          <ac:picMkLst>
            <pc:docMk/>
            <pc:sldMk cId="1904901781" sldId="283"/>
            <ac:picMk id="11" creationId="{CDE0606F-0EA3-B51A-E80F-241F1B5D05C5}"/>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1904901781" sldId="283"/>
                <pc2:cmMk id="{A9BC3A92-5489-4DB1-89E3-784269327D3F}"/>
              </pc2:cmMkLst>
            </pc226:cmChg>
          </p:ext>
        </pc:extLst>
      </pc:sldChg>
      <pc:sldChg chg="addSp delSp modSp mod modTransition modAnim delCm modNotesTx">
        <pc:chgData name="Williams, Sian (BHICT)" userId="7b9daff8-dafb-41ab-bed1-2e35694649ae" providerId="ADAL" clId="{2CB1745F-6429-4A9B-A849-98C0AC17A9D7}" dt="2024-01-10T11:23:26.693" v="676"/>
        <pc:sldMkLst>
          <pc:docMk/>
          <pc:sldMk cId="1716497673" sldId="284"/>
        </pc:sldMkLst>
        <pc:spChg chg="mod">
          <ac:chgData name="Williams, Sian (BHICT)" userId="7b9daff8-dafb-41ab-bed1-2e35694649ae" providerId="ADAL" clId="{2CB1745F-6429-4A9B-A849-98C0AC17A9D7}" dt="2024-01-10T11:20:56.524" v="672" actId="20577"/>
          <ac:spMkLst>
            <pc:docMk/>
            <pc:sldMk cId="1716497673" sldId="284"/>
            <ac:spMk id="4" creationId="{B2FCD0A6-E20C-3D40-5E4B-DD4DAC4F620F}"/>
          </ac:spMkLst>
        </pc:spChg>
        <pc:picChg chg="add mod">
          <ac:chgData name="Williams, Sian (BHICT)" userId="7b9daff8-dafb-41ab-bed1-2e35694649ae" providerId="ADAL" clId="{2CB1745F-6429-4A9B-A849-98C0AC17A9D7}" dt="2024-01-10T11:09:13.201" v="526"/>
          <ac:picMkLst>
            <pc:docMk/>
            <pc:sldMk cId="1716497673" sldId="284"/>
            <ac:picMk id="10" creationId="{E3E1C4C5-1A77-F6BF-4FB1-79E8C12C6D59}"/>
          </ac:picMkLst>
        </pc:picChg>
        <pc:picChg chg="del">
          <ac:chgData name="Williams, Sian (BHICT)" userId="7b9daff8-dafb-41ab-bed1-2e35694649ae" providerId="ADAL" clId="{2CB1745F-6429-4A9B-A849-98C0AC17A9D7}" dt="2024-01-10T11:08:37.769" v="525"/>
          <ac:picMkLst>
            <pc:docMk/>
            <pc:sldMk cId="1716497673" sldId="284"/>
            <ac:picMk id="11" creationId="{45A76DD9-11F1-7E7D-C907-2B05BC7EE79B}"/>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1716497673" sldId="284"/>
                <pc2:cmMk id="{69D0C7B6-3CB9-4E35-8C48-FE143A274D2E}"/>
              </pc2:cmMkLst>
            </pc226:cmChg>
          </p:ext>
        </pc:extLst>
      </pc:sldChg>
      <pc:sldChg chg="addSp delSp modSp mod modTransition modAnim delCm modNotesTx">
        <pc:chgData name="Williams, Sian (BHICT)" userId="7b9daff8-dafb-41ab-bed1-2e35694649ae" providerId="ADAL" clId="{2CB1745F-6429-4A9B-A849-98C0AC17A9D7}" dt="2024-01-10T11:23:26.693" v="676"/>
        <pc:sldMkLst>
          <pc:docMk/>
          <pc:sldMk cId="2361742318" sldId="285"/>
        </pc:sldMkLst>
        <pc:picChg chg="mod">
          <ac:chgData name="Williams, Sian (BHICT)" userId="7b9daff8-dafb-41ab-bed1-2e35694649ae" providerId="ADAL" clId="{2CB1745F-6429-4A9B-A849-98C0AC17A9D7}" dt="2024-01-10T11:21:01.810" v="673" actId="1076"/>
          <ac:picMkLst>
            <pc:docMk/>
            <pc:sldMk cId="2361742318" sldId="285"/>
            <ac:picMk id="5" creationId="{936C152F-D605-27CB-64EA-11E95636DDE6}"/>
          </ac:picMkLst>
        </pc:picChg>
        <pc:picChg chg="add mod">
          <ac:chgData name="Williams, Sian (BHICT)" userId="7b9daff8-dafb-41ab-bed1-2e35694649ae" providerId="ADAL" clId="{2CB1745F-6429-4A9B-A849-98C0AC17A9D7}" dt="2024-01-10T11:06:19.815" v="422"/>
          <ac:picMkLst>
            <pc:docMk/>
            <pc:sldMk cId="2361742318" sldId="285"/>
            <ac:picMk id="13" creationId="{6C2C0397-D2B5-A848-934C-F1E4A8704A79}"/>
          </ac:picMkLst>
        </pc:picChg>
        <pc:picChg chg="del">
          <ac:chgData name="Williams, Sian (BHICT)" userId="7b9daff8-dafb-41ab-bed1-2e35694649ae" providerId="ADAL" clId="{2CB1745F-6429-4A9B-A849-98C0AC17A9D7}" dt="2024-01-10T11:05:14.730" v="421"/>
          <ac:picMkLst>
            <pc:docMk/>
            <pc:sldMk cId="2361742318" sldId="285"/>
            <ac:picMk id="15" creationId="{77607103-D303-1F06-4A6C-29044CD08DD6}"/>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2361742318" sldId="285"/>
                <pc2:cmMk id="{AEAA2AA0-0FF9-4587-A0BB-251C32CAAE22}"/>
              </pc2:cmMkLst>
            </pc226:cmChg>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2361742318" sldId="285"/>
                <pc2:cmMk id="{A512AEBF-E0CE-47F7-BB5A-1BA53C3F3892}"/>
              </pc2:cmMkLst>
            </pc226:cmChg>
          </p:ext>
        </pc:extLst>
      </pc:sldChg>
      <pc:sldChg chg="delCm modNotesTx">
        <pc:chgData name="Williams, Sian (BHICT)" userId="7b9daff8-dafb-41ab-bed1-2e35694649ae" providerId="ADAL" clId="{2CB1745F-6429-4A9B-A849-98C0AC17A9D7}" dt="2024-01-10T11:23:26.693" v="676"/>
        <pc:sldMkLst>
          <pc:docMk/>
          <pc:sldMk cId="1891825448" sldId="286"/>
        </pc:sldMkLst>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1891825448" sldId="286"/>
                <pc2:cmMk id="{516236E3-C554-4E38-959C-2EF2D4C88317}"/>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896493844" sldId="288"/>
        </pc:sldMkLst>
        <pc:picChg chg="add del mod">
          <ac:chgData name="Williams, Sian (BHICT)" userId="7b9daff8-dafb-41ab-bed1-2e35694649ae" providerId="ADAL" clId="{2CB1745F-6429-4A9B-A849-98C0AC17A9D7}" dt="2024-01-10T11:02:56.852" v="361"/>
          <ac:picMkLst>
            <pc:docMk/>
            <pc:sldMk cId="896493844" sldId="288"/>
            <ac:picMk id="7" creationId="{BDACBD50-2D92-EA13-334A-F50E427EA1B8}"/>
          </ac:picMkLst>
        </pc:picChg>
        <pc:picChg chg="del">
          <ac:chgData name="Williams, Sian (BHICT)" userId="7b9daff8-dafb-41ab-bed1-2e35694649ae" providerId="ADAL" clId="{2CB1745F-6429-4A9B-A849-98C0AC17A9D7}" dt="2024-01-10T11:02:20.679" v="359"/>
          <ac:picMkLst>
            <pc:docMk/>
            <pc:sldMk cId="896493844" sldId="288"/>
            <ac:picMk id="8" creationId="{2B088644-F365-7EDB-394B-43ACED1A483D}"/>
          </ac:picMkLst>
        </pc:picChg>
        <pc:picChg chg="add mod">
          <ac:chgData name="Williams, Sian (BHICT)" userId="7b9daff8-dafb-41ab-bed1-2e35694649ae" providerId="ADAL" clId="{2CB1745F-6429-4A9B-A849-98C0AC17A9D7}" dt="2024-01-10T11:03:30.193" v="362"/>
          <ac:picMkLst>
            <pc:docMk/>
            <pc:sldMk cId="896493844" sldId="288"/>
            <ac:picMk id="12" creationId="{9A63EBE7-4601-B2E8-E6A0-81B353C878F7}"/>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896493844" sldId="288"/>
                <pc2:cmMk id="{F1127283-9A87-4D3E-A1E3-29925D2B2856}"/>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3076809940" sldId="289"/>
        </pc:sldMkLst>
        <pc:picChg chg="del">
          <ac:chgData name="Williams, Sian (BHICT)" userId="7b9daff8-dafb-41ab-bed1-2e35694649ae" providerId="ADAL" clId="{2CB1745F-6429-4A9B-A849-98C0AC17A9D7}" dt="2024-01-10T10:59:48.102" v="255"/>
          <ac:picMkLst>
            <pc:docMk/>
            <pc:sldMk cId="3076809940" sldId="289"/>
            <ac:picMk id="15" creationId="{DB7CE75C-6800-E48C-B82D-921D4434C80E}"/>
          </ac:picMkLst>
        </pc:picChg>
        <pc:picChg chg="add mod">
          <ac:chgData name="Williams, Sian (BHICT)" userId="7b9daff8-dafb-41ab-bed1-2e35694649ae" providerId="ADAL" clId="{2CB1745F-6429-4A9B-A849-98C0AC17A9D7}" dt="2024-01-10T11:00:21.234" v="256"/>
          <ac:picMkLst>
            <pc:docMk/>
            <pc:sldMk cId="3076809940" sldId="289"/>
            <ac:picMk id="16" creationId="{712CDC27-5EA6-669C-A69C-E8B794C5D962}"/>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3076809940" sldId="289"/>
                <pc2:cmMk id="{5F17E6D7-3A59-4153-B164-63427798225A}"/>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3069804698" sldId="290"/>
        </pc:sldMkLst>
        <pc:picChg chg="del">
          <ac:chgData name="Williams, Sian (BHICT)" userId="7b9daff8-dafb-41ab-bed1-2e35694649ae" providerId="ADAL" clId="{2CB1745F-6429-4A9B-A849-98C0AC17A9D7}" dt="2024-01-10T10:46:21.724" v="219"/>
          <ac:picMkLst>
            <pc:docMk/>
            <pc:sldMk cId="3069804698" sldId="290"/>
            <ac:picMk id="14" creationId="{3F11AE1B-C641-D9C9-B8EB-A96877F6C99F}"/>
          </ac:picMkLst>
        </pc:picChg>
        <pc:picChg chg="add mod">
          <ac:chgData name="Williams, Sian (BHICT)" userId="7b9daff8-dafb-41ab-bed1-2e35694649ae" providerId="ADAL" clId="{2CB1745F-6429-4A9B-A849-98C0AC17A9D7}" dt="2024-01-10T10:58:46.569" v="220"/>
          <ac:picMkLst>
            <pc:docMk/>
            <pc:sldMk cId="3069804698" sldId="290"/>
            <ac:picMk id="16" creationId="{5A9A991D-F751-D060-9998-F29F3F3353CC}"/>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3069804698" sldId="290"/>
                <pc2:cmMk id="{AA8ED570-098D-43C2-8711-D908A1B8F9BB}"/>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1033079589" sldId="291"/>
        </pc:sldMkLst>
        <pc:picChg chg="del">
          <ac:chgData name="Williams, Sian (BHICT)" userId="7b9daff8-dafb-41ab-bed1-2e35694649ae" providerId="ADAL" clId="{2CB1745F-6429-4A9B-A849-98C0AC17A9D7}" dt="2024-01-10T10:30:56.335" v="183"/>
          <ac:picMkLst>
            <pc:docMk/>
            <pc:sldMk cId="1033079589" sldId="291"/>
            <ac:picMk id="15" creationId="{D2886C5F-631D-0808-5AC2-C111C95353BD}"/>
          </ac:picMkLst>
        </pc:picChg>
        <pc:picChg chg="add mod">
          <ac:chgData name="Williams, Sian (BHICT)" userId="7b9daff8-dafb-41ab-bed1-2e35694649ae" providerId="ADAL" clId="{2CB1745F-6429-4A9B-A849-98C0AC17A9D7}" dt="2024-01-10T10:31:27.687" v="184"/>
          <ac:picMkLst>
            <pc:docMk/>
            <pc:sldMk cId="1033079589" sldId="291"/>
            <ac:picMk id="16" creationId="{A1064545-B364-60F4-6923-FA0A75E34730}"/>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1033079589" sldId="291"/>
                <pc2:cmMk id="{0B9BE72E-8BFB-4A11-97AC-2BD0B70B6CB3}"/>
              </pc2:cmMkLst>
            </pc226:cmChg>
          </p:ext>
        </pc:extLst>
      </pc:sldChg>
      <pc:sldChg chg="delCm modNotesTx">
        <pc:chgData name="Williams, Sian (BHICT)" userId="7b9daff8-dafb-41ab-bed1-2e35694649ae" providerId="ADAL" clId="{2CB1745F-6429-4A9B-A849-98C0AC17A9D7}" dt="2024-01-10T11:23:26.693" v="676"/>
        <pc:sldMkLst>
          <pc:docMk/>
          <pc:sldMk cId="281565468" sldId="294"/>
        </pc:sldMkLst>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281565468" sldId="294"/>
                <pc2:cmMk id="{82B238E5-1B4D-493F-8E60-7B925294C080}"/>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4139665291" sldId="295"/>
        </pc:sldMkLst>
        <pc:picChg chg="add mod">
          <ac:chgData name="Williams, Sian (BHICT)" userId="7b9daff8-dafb-41ab-bed1-2e35694649ae" providerId="ADAL" clId="{2CB1745F-6429-4A9B-A849-98C0AC17A9D7}" dt="2024-01-10T11:12:42.630" v="654"/>
          <ac:picMkLst>
            <pc:docMk/>
            <pc:sldMk cId="4139665291" sldId="295"/>
            <ac:picMk id="8" creationId="{2559DFF1-ECCB-C640-019F-7D2E9CCDB629}"/>
          </ac:picMkLst>
        </pc:picChg>
        <pc:picChg chg="del">
          <ac:chgData name="Williams, Sian (BHICT)" userId="7b9daff8-dafb-41ab-bed1-2e35694649ae" providerId="ADAL" clId="{2CB1745F-6429-4A9B-A849-98C0AC17A9D7}" dt="2024-01-10T11:12:08.889" v="653"/>
          <ac:picMkLst>
            <pc:docMk/>
            <pc:sldMk cId="4139665291" sldId="295"/>
            <ac:picMk id="9" creationId="{BF8E3584-CEF6-B87F-D2F6-21B827E260E3}"/>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4139665291" sldId="295"/>
                <pc2:cmMk id="{4C5646D4-CF34-4DF4-A135-BE4EC54A867C}"/>
              </pc2:cmMkLst>
            </pc226:cmChg>
          </p:ext>
        </pc:extLst>
      </pc:sldChg>
      <pc:sldChg chg="addSp delSp modSp modTransition modAnim delCm modNotesTx">
        <pc:chgData name="Williams, Sian (BHICT)" userId="7b9daff8-dafb-41ab-bed1-2e35694649ae" providerId="ADAL" clId="{2CB1745F-6429-4A9B-A849-98C0AC17A9D7}" dt="2024-01-10T11:23:26.693" v="676"/>
        <pc:sldMkLst>
          <pc:docMk/>
          <pc:sldMk cId="3768907161" sldId="297"/>
        </pc:sldMkLst>
        <pc:picChg chg="add del mod">
          <ac:chgData name="Williams, Sian (BHICT)" userId="7b9daff8-dafb-41ab-bed1-2e35694649ae" providerId="ADAL" clId="{2CB1745F-6429-4A9B-A849-98C0AC17A9D7}" dt="2024-01-10T10:25:18.411" v="24"/>
          <ac:picMkLst>
            <pc:docMk/>
            <pc:sldMk cId="3768907161" sldId="297"/>
            <ac:picMk id="8" creationId="{63D1E70B-A8D5-6E8F-CF58-99EC56B2BC95}"/>
          </ac:picMkLst>
        </pc:picChg>
        <pc:picChg chg="add mod">
          <ac:chgData name="Williams, Sian (BHICT)" userId="7b9daff8-dafb-41ab-bed1-2e35694649ae" providerId="ADAL" clId="{2CB1745F-6429-4A9B-A849-98C0AC17A9D7}" dt="2024-01-10T10:25:52.443" v="25"/>
          <ac:picMkLst>
            <pc:docMk/>
            <pc:sldMk cId="3768907161" sldId="297"/>
            <ac:picMk id="14" creationId="{6ED397B7-D989-92DF-1F70-05AE2DDF4B5E}"/>
          </ac:picMkLst>
        </pc:picChg>
        <pc:picChg chg="del">
          <ac:chgData name="Williams, Sian (BHICT)" userId="7b9daff8-dafb-41ab-bed1-2e35694649ae" providerId="ADAL" clId="{2CB1745F-6429-4A9B-A849-98C0AC17A9D7}" dt="2024-01-10T10:17:42.558" v="22"/>
          <ac:picMkLst>
            <pc:docMk/>
            <pc:sldMk cId="3768907161" sldId="297"/>
            <ac:picMk id="25" creationId="{9A27F065-77B4-2B34-01D3-3535C6D0B308}"/>
          </ac:picMkLst>
        </pc:picChg>
        <pc:extLst>
          <p:ext xmlns:p="http://schemas.openxmlformats.org/presentationml/2006/main" uri="{D6D511B9-2390-475A-947B-AFAB55BFBCF1}">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3768907161" sldId="297"/>
                <pc2:cmMk id="{D3225C09-0A71-41AE-A705-1C962DB90D1C}"/>
              </pc2:cmMkLst>
            </pc226:cmChg>
            <pc226:cmChg xmlns:pc226="http://schemas.microsoft.com/office/powerpoint/2022/06/main/command" chg="del">
              <pc226:chgData name="Williams, Sian (BHICT)" userId="7b9daff8-dafb-41ab-bed1-2e35694649ae" providerId="ADAL" clId="{2CB1745F-6429-4A9B-A849-98C0AC17A9D7}" dt="2024-01-10T11:23:26.693" v="676"/>
              <pc2:cmMkLst xmlns:pc2="http://schemas.microsoft.com/office/powerpoint/2019/9/main/command">
                <pc:docMk/>
                <pc:sldMk cId="3768907161" sldId="297"/>
                <pc2:cmMk id="{4508F4CE-4DC2-4502-B17B-41555FC22A1A}"/>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94BE0-A7E2-EB4B-A3C8-B89DFE5757F9}"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C372-17FF-C94C-B4E4-053BFC8B0FD7}" type="slidenum">
              <a:rPr lang="en-US" smtClean="0"/>
              <a:t>‹#›</a:t>
            </a:fld>
            <a:endParaRPr lang="en-US"/>
          </a:p>
        </p:txBody>
      </p:sp>
    </p:spTree>
    <p:extLst>
      <p:ext uri="{BB962C8B-B14F-4D97-AF65-F5344CB8AC3E}">
        <p14:creationId xmlns:p14="http://schemas.microsoft.com/office/powerpoint/2010/main" val="4173925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Pre-recorded Professional Learning resource for teachers of WJEC Level 3 Food Science and Nutrition.  The aim of the resource is to help you to prepare yourself and your learners to complete Unit 3 – Experimenting to solve Food production Problems. We’ll consider how to best achieve the required scientific results needed to complete the investigation. The aim of this resource is to make you work smarter and not harder. </a:t>
            </a:r>
          </a:p>
          <a:p>
            <a:r>
              <a:rPr lang="en-US" dirty="0"/>
              <a:t>I am Sian Williams, Subject Adviser for this qualification. My role is to offer support to your Professional learning and to assist you in delivering the best outcomes for your learners.</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a:t>
            </a:fld>
            <a:endParaRPr lang="en-US"/>
          </a:p>
        </p:txBody>
      </p:sp>
    </p:spTree>
    <p:extLst>
      <p:ext uri="{BB962C8B-B14F-4D97-AF65-F5344CB8AC3E}">
        <p14:creationId xmlns:p14="http://schemas.microsoft.com/office/powerpoint/2010/main" val="2154112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 diagrams are an excellent way to illustrate results. Not all the experiments the students choose will need one, but when you do use one they show results clearly. The WJEC website has a simple excel example. There are paid for resources available, and free resources like Food a fact of life.</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10</a:t>
            </a:fld>
            <a:endParaRPr lang="en-US"/>
          </a:p>
        </p:txBody>
      </p:sp>
    </p:spTree>
    <p:extLst>
      <p:ext uri="{BB962C8B-B14F-4D97-AF65-F5344CB8AC3E}">
        <p14:creationId xmlns:p14="http://schemas.microsoft.com/office/powerpoint/2010/main" val="378956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a lesson in food photography, selfies all day every day. Food photography – not so much. Start with a batch of cup cakes, a desk lamp, different </a:t>
            </a:r>
            <a:r>
              <a:rPr lang="en-US" dirty="0" err="1"/>
              <a:t>coloured</a:t>
            </a:r>
            <a:r>
              <a:rPr lang="en-US" dirty="0"/>
              <a:t> plates and paper. Let them play, take loads of photos to see which ones look the best. School policy on mobile phones obviously comes into this. But if you can use phones – great, as they will need plenty of good photographic evidence in their results. Get them to set the photos out. A chart works well, or wrap text, depending on the </a:t>
            </a:r>
            <a:r>
              <a:rPr lang="en-US" dirty="0" err="1"/>
              <a:t>softwear</a:t>
            </a:r>
            <a:r>
              <a:rPr lang="en-US" dirty="0"/>
              <a:t> you have in school. How would you label the photos? Handy hint. Encourage your learners to download any photos at home onto their school one drive. This saves so much time, as they can then just move these across to their secure NEA during their timed lessons.</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11</a:t>
            </a:fld>
            <a:endParaRPr lang="en-US"/>
          </a:p>
        </p:txBody>
      </p:sp>
    </p:spTree>
    <p:extLst>
      <p:ext uri="{BB962C8B-B14F-4D97-AF65-F5344CB8AC3E}">
        <p14:creationId xmlns:p14="http://schemas.microsoft.com/office/powerpoint/2010/main" val="69296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Ensure the students are familiar with using organoleptic or sensory vocabulary. They will need this when doing their tasting and testing. Remember “nice” is not a sensory descriptor. This is important for Unit 3 and there are plenty of free resources, this example if from Food a fact of life website. You can do a fabulous display for your classroom wall, or make a sheet to put in their </a:t>
            </a:r>
            <a:r>
              <a:rPr lang="en-US" dirty="0" err="1"/>
              <a:t>classbooks</a:t>
            </a:r>
            <a:r>
              <a:rPr lang="en-US" dirty="0"/>
              <a:t> to complete every time they cook. </a:t>
            </a:r>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12</a:t>
            </a:fld>
            <a:endParaRPr lang="en-US"/>
          </a:p>
        </p:txBody>
      </p:sp>
    </p:spTree>
    <p:extLst>
      <p:ext uri="{BB962C8B-B14F-4D97-AF65-F5344CB8AC3E}">
        <p14:creationId xmlns:p14="http://schemas.microsoft.com/office/powerpoint/2010/main" val="218863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Viscosity charts are invaluable if the task is related to consistency/thickness of ice cream or a sauce. Good examples on the WJEC and Food a fact of life website. The links are on the slide. This can also be used if a task needs a student to roll out something to a particular size, for example pastry, and they did not intend on weighing it. This could be used a template for size.</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13</a:t>
            </a:fld>
            <a:endParaRPr lang="en-US"/>
          </a:p>
        </p:txBody>
      </p:sp>
    </p:spTree>
    <p:extLst>
      <p:ext uri="{BB962C8B-B14F-4D97-AF65-F5344CB8AC3E}">
        <p14:creationId xmlns:p14="http://schemas.microsoft.com/office/powerpoint/2010/main" val="368352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all the packaging. Sometimes the students need the information on the label more than the contents. Especially if they are doing a nutritional analysis. Some food products/ingredients are really expensive. A photo may be enough.</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14</a:t>
            </a:fld>
            <a:endParaRPr lang="en-US"/>
          </a:p>
        </p:txBody>
      </p:sp>
    </p:spTree>
    <p:extLst>
      <p:ext uri="{BB962C8B-B14F-4D97-AF65-F5344CB8AC3E}">
        <p14:creationId xmlns:p14="http://schemas.microsoft.com/office/powerpoint/2010/main" val="25146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Investigations can be expensive, so ensure learners have been introduced to scaling down recipes.</a:t>
            </a:r>
            <a:r>
              <a:rPr lang="en-US" dirty="0"/>
              <a:t> Try halving a recipe, especially with bread , biscuits or pastry. You don’t need 6 rolls when 1 will do. Remember, teachers can also make the control to save time and cost. It will also be accurate. Students can then compare their variables to this accurate control.</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15</a:t>
            </a:fld>
            <a:endParaRPr lang="en-US"/>
          </a:p>
        </p:txBody>
      </p:sp>
    </p:spTree>
    <p:extLst>
      <p:ext uri="{BB962C8B-B14F-4D97-AF65-F5344CB8AC3E}">
        <p14:creationId xmlns:p14="http://schemas.microsoft.com/office/powerpoint/2010/main" val="302358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scientific experiments so accuracy matters. Weigh as much as you can with the digital scale, even when it comes to liquids. This way you know that you will achieve accurate results for the comparisons. Cocktail sticks are really good when it comes to measuring the depth</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16</a:t>
            </a:fld>
            <a:endParaRPr lang="en-US"/>
          </a:p>
        </p:txBody>
      </p:sp>
    </p:spTree>
    <p:extLst>
      <p:ext uri="{BB962C8B-B14F-4D97-AF65-F5344CB8AC3E}">
        <p14:creationId xmlns:p14="http://schemas.microsoft.com/office/powerpoint/2010/main" val="3548023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smarter not harder, I hope this helps. Contact details on slide.</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17</a:t>
            </a:fld>
            <a:endParaRPr lang="en-US"/>
          </a:p>
        </p:txBody>
      </p:sp>
    </p:spTree>
    <p:extLst>
      <p:ext uri="{BB962C8B-B14F-4D97-AF65-F5344CB8AC3E}">
        <p14:creationId xmlns:p14="http://schemas.microsoft.com/office/powerpoint/2010/main" val="1079103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need to start thinking outside the box. This investigation is available on the secure WJEC website now. The tasks do not change. You can give the choice to your learners, or you can choose for your class.</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2</a:t>
            </a:fld>
            <a:endParaRPr lang="en-US"/>
          </a:p>
        </p:txBody>
      </p:sp>
    </p:spTree>
    <p:extLst>
      <p:ext uri="{BB962C8B-B14F-4D97-AF65-F5344CB8AC3E}">
        <p14:creationId xmlns:p14="http://schemas.microsoft.com/office/powerpoint/2010/main" val="35500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where to start? You may have </a:t>
            </a:r>
            <a:r>
              <a:rPr lang="en-US" dirty="0">
                <a:solidFill>
                  <a:srgbClr val="FF0000"/>
                </a:solidFill>
              </a:rPr>
              <a:t>taught </a:t>
            </a:r>
            <a:r>
              <a:rPr lang="en-US" dirty="0"/>
              <a:t>Food and Nutrition for GCSE, so you have  small head start, but if you have delivered Hospitality and Catering – then not so much. There are numerous free resources on the Food a fact of life website. The illuminate GCSE text book has lots of mini experiments at the end of each commodity. Remember there are plenty of exemplars on the WJEC secure website.</a:t>
            </a:r>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3</a:t>
            </a:fld>
            <a:endParaRPr lang="en-US"/>
          </a:p>
        </p:txBody>
      </p:sp>
    </p:spTree>
    <p:extLst>
      <p:ext uri="{BB962C8B-B14F-4D97-AF65-F5344CB8AC3E}">
        <p14:creationId xmlns:p14="http://schemas.microsoft.com/office/powerpoint/2010/main" val="243819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Ensure that content &amp; how to record scientific investigations are taught before learners embark on their chosen/allocated summative investigation. Remember that once learners start their investigation it should be their own work, not teacher led. </a:t>
            </a:r>
            <a:r>
              <a:rPr lang="en-US" dirty="0"/>
              <a:t>When you are delivering the content – DON’T FORGET THE SCIENCE. Teach the science with every commodity, every practical -  don’t leave it. Your class is making </a:t>
            </a:r>
            <a:r>
              <a:rPr lang="en-US" dirty="0" err="1"/>
              <a:t>Lasagne</a:t>
            </a:r>
            <a:r>
              <a:rPr lang="en-US" dirty="0"/>
              <a:t> – so teach gelatinization of starch. Could the class make bread one week, and then get everyone to adapt this recipe, changing a variable in the next lesson – smaller quantities with school ingredients. Do a group evaluation of tasting and testing, showing different methods of displaying their results. </a:t>
            </a:r>
            <a:r>
              <a:rPr lang="en-US" sz="1800" dirty="0">
                <a:effectLst/>
                <a:latin typeface="Segoe UI" panose="020B0502040204020203" pitchFamily="34" charset="0"/>
              </a:rPr>
              <a:t>What about making a classroom display on scientific investigative methods/terminology</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Make it an integral part of your classroom. Teach adapting recipes with every practical. What ingredients </a:t>
            </a:r>
            <a:r>
              <a:rPr lang="en-US" dirty="0" err="1"/>
              <a:t>e.g</a:t>
            </a:r>
            <a:r>
              <a:rPr lang="en-US" dirty="0"/>
              <a:t> fats, sugar or flour could be adapted?</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4</a:t>
            </a:fld>
            <a:endParaRPr lang="en-US"/>
          </a:p>
        </p:txBody>
      </p:sp>
    </p:spTree>
    <p:extLst>
      <p:ext uri="{BB962C8B-B14F-4D97-AF65-F5344CB8AC3E}">
        <p14:creationId xmlns:p14="http://schemas.microsoft.com/office/powerpoint/2010/main" val="218422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the Science department technician you new best friend – in fact learn to love the whole department. They have so much fabulous specialist equipment that you probably don’t have. This equipment is expensive. They have expertise and experience. You can DIY some equipment, but go to them first.</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5</a:t>
            </a:fld>
            <a:endParaRPr lang="en-US"/>
          </a:p>
        </p:txBody>
      </p:sp>
    </p:spTree>
    <p:extLst>
      <p:ext uri="{BB962C8B-B14F-4D97-AF65-F5344CB8AC3E}">
        <p14:creationId xmlns:p14="http://schemas.microsoft.com/office/powerpoint/2010/main" val="352943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forget your </a:t>
            </a:r>
            <a:r>
              <a:rPr lang="en-US" dirty="0" err="1"/>
              <a:t>neighbours</a:t>
            </a:r>
            <a:r>
              <a:rPr lang="en-US" dirty="0"/>
              <a:t> – the DT department. They have laser cutters, 3D printers and Band saws. They can make </a:t>
            </a:r>
            <a:r>
              <a:rPr lang="en-US" dirty="0" err="1"/>
              <a:t>moulds</a:t>
            </a:r>
            <a:r>
              <a:rPr lang="en-US" dirty="0"/>
              <a:t>, shaped cutters, depth guides for rolling out. Go to them early in the term, so that they can start helping you put equipment together for your class box.</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6</a:t>
            </a:fld>
            <a:endParaRPr lang="en-US"/>
          </a:p>
        </p:txBody>
      </p:sp>
    </p:spTree>
    <p:extLst>
      <p:ext uri="{BB962C8B-B14F-4D97-AF65-F5344CB8AC3E}">
        <p14:creationId xmlns:p14="http://schemas.microsoft.com/office/powerpoint/2010/main" val="165473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class box. Collect a range of resources, build a class box. Remember that accuracy is vital in this task for recording results. As soon as you have decided on the task, you can start collecting equipment you need. Measuring cups or jugs, electronic weighing scales, viscosity charts. Use a plastic box and start your journey before your learners.</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7</a:t>
            </a:fld>
            <a:endParaRPr lang="en-US"/>
          </a:p>
        </p:txBody>
      </p:sp>
    </p:spTree>
    <p:extLst>
      <p:ext uri="{BB962C8B-B14F-4D97-AF65-F5344CB8AC3E}">
        <p14:creationId xmlns:p14="http://schemas.microsoft.com/office/powerpoint/2010/main" val="570146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need to teach your students how to record results whilst delivering your content. Not all of these methods are needed for every task of course. But you will need to teach these things to your students so that they can choose the best method of showing their results depending on the experiment, the variable the adaptations and so on. They will have a repertoire of methods they can choose from.</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8</a:t>
            </a:fld>
            <a:endParaRPr lang="en-US"/>
          </a:p>
        </p:txBody>
      </p:sp>
    </p:spTree>
    <p:extLst>
      <p:ext uri="{BB962C8B-B14F-4D97-AF65-F5344CB8AC3E}">
        <p14:creationId xmlns:p14="http://schemas.microsoft.com/office/powerpoint/2010/main" val="141819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Munsell charts are a really </a:t>
            </a:r>
            <a:r>
              <a:rPr lang="en-US" dirty="0" err="1"/>
              <a:t>really</a:t>
            </a:r>
            <a:r>
              <a:rPr lang="en-US" dirty="0"/>
              <a:t> good tool for showing results. But, they are also extremely expensive. What about going to your local DIY store and getting some paint cards and making your own charts. Choose the </a:t>
            </a:r>
            <a:r>
              <a:rPr lang="en-US" dirty="0" err="1"/>
              <a:t>colour</a:t>
            </a:r>
            <a:r>
              <a:rPr lang="en-US" dirty="0"/>
              <a:t> palette you think is best suited. Start with the control </a:t>
            </a:r>
            <a:r>
              <a:rPr lang="en-US" dirty="0" err="1"/>
              <a:t>colour</a:t>
            </a:r>
            <a:r>
              <a:rPr lang="en-US" dirty="0"/>
              <a:t> and work your scale out from these. These are really useful with investigations that involve </a:t>
            </a:r>
            <a:r>
              <a:rPr lang="en-US" dirty="0" err="1"/>
              <a:t>colour</a:t>
            </a:r>
            <a:r>
              <a:rPr lang="en-US" dirty="0"/>
              <a:t> </a:t>
            </a:r>
            <a:r>
              <a:rPr lang="en-US" dirty="0" err="1"/>
              <a:t>ar</a:t>
            </a:r>
            <a:r>
              <a:rPr lang="en-US" dirty="0"/>
              <a:t> a variable. For example bread, pastry, choux, biscuits. Use your own Munsell chart instead.</a:t>
            </a:r>
            <a:endParaRPr lang="en-GB" dirty="0"/>
          </a:p>
          <a:p>
            <a:endParaRPr lang="en-GB" dirty="0"/>
          </a:p>
        </p:txBody>
      </p:sp>
      <p:sp>
        <p:nvSpPr>
          <p:cNvPr id="4" name="Slide Number Placeholder 3"/>
          <p:cNvSpPr>
            <a:spLocks noGrp="1"/>
          </p:cNvSpPr>
          <p:nvPr>
            <p:ph type="sldNum" sz="quarter" idx="5"/>
          </p:nvPr>
        </p:nvSpPr>
        <p:spPr/>
        <p:txBody>
          <a:bodyPr/>
          <a:lstStyle/>
          <a:p>
            <a:fld id="{F1D1C372-17FF-C94C-B4E4-053BFC8B0FD7}" type="slidenum">
              <a:rPr lang="en-US" smtClean="0"/>
              <a:t>9</a:t>
            </a:fld>
            <a:endParaRPr lang="en-US"/>
          </a:p>
        </p:txBody>
      </p:sp>
    </p:spTree>
    <p:extLst>
      <p:ext uri="{BB962C8B-B14F-4D97-AF65-F5344CB8AC3E}">
        <p14:creationId xmlns:p14="http://schemas.microsoft.com/office/powerpoint/2010/main" val="565008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F67C-545B-4744-A9ED-5E7C4BAB4B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FC46A66-FB05-CD45-B268-BB9FCF79FE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4C6EE4-72D2-2944-9BE4-1D0F6AFF35DF}"/>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5" name="Footer Placeholder 4">
            <a:extLst>
              <a:ext uri="{FF2B5EF4-FFF2-40B4-BE49-F238E27FC236}">
                <a16:creationId xmlns:a16="http://schemas.microsoft.com/office/drawing/2014/main" id="{BA418166-B3E0-8342-849D-01F819660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D107F-0FB0-2240-9117-8C80A7EDE4AF}"/>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575736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AF22-5B4B-2B47-8B57-18B58960D9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26DC34-59C1-1E42-A450-F9EE038BE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04019B-70AE-7D41-9056-DF8EB0D02E8B}"/>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5" name="Footer Placeholder 4">
            <a:extLst>
              <a:ext uri="{FF2B5EF4-FFF2-40B4-BE49-F238E27FC236}">
                <a16:creationId xmlns:a16="http://schemas.microsoft.com/office/drawing/2014/main" id="{96D529C3-3B68-6F41-AAFF-468C6679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60FD-919C-3647-AD1B-D49AAFD02D20}"/>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6445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B375E4-1413-6C44-9A47-6F559F70DE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8E503D-4629-B744-A029-95AEB570CB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16289-030B-C149-9F54-3F859066F37B}"/>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5" name="Footer Placeholder 4">
            <a:extLst>
              <a:ext uri="{FF2B5EF4-FFF2-40B4-BE49-F238E27FC236}">
                <a16:creationId xmlns:a16="http://schemas.microsoft.com/office/drawing/2014/main" id="{14D39239-C200-4943-982D-A93D2D79BE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61D-4807-BD4B-AAF7-8DA871D2720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252333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6149-BE0C-2046-A49D-F5CE44BF04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3F722-4DA5-BE4D-8A60-6A4E07B0AF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D546AE-DCE5-E049-B20E-DFA5A99284EE}"/>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5" name="Footer Placeholder 4">
            <a:extLst>
              <a:ext uri="{FF2B5EF4-FFF2-40B4-BE49-F238E27FC236}">
                <a16:creationId xmlns:a16="http://schemas.microsoft.com/office/drawing/2014/main" id="{D5C70233-5C20-224C-B23D-110F6981E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6F6AE-532E-8245-A061-B1FE5D93E95D}"/>
              </a:ext>
            </a:extLst>
          </p:cNvPr>
          <p:cNvSpPr>
            <a:spLocks noGrp="1"/>
          </p:cNvSpPr>
          <p:nvPr>
            <p:ph type="sldNum" sz="quarter" idx="12"/>
          </p:nvPr>
        </p:nvSpPr>
        <p:spPr/>
        <p:txBody>
          <a:body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BB126F12-D0FC-1F4B-B895-CF830A9FD50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195000"/>
                    </a14:imgEffect>
                  </a14:imgLayer>
                </a14:imgProps>
              </a:ext>
              <a:ext uri="{28A0092B-C50C-407E-A947-70E740481C1C}">
                <a14:useLocalDpi xmlns:a14="http://schemas.microsoft.com/office/drawing/2010/main"/>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19812F9A-6D05-3941-A2EE-5C845E865C30}"/>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1E1660-4C78-E943-B869-2ABD9A910F16}"/>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B9631-6FAE-4E4E-A0AE-5B890B572AD6}"/>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7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C953-2D41-354A-852B-F1B0AAFA5B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40EE157-E6D8-114A-8AC7-1B48E51A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CA462-19B6-6647-9673-46AE4A2F40E8}"/>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5" name="Footer Placeholder 4">
            <a:extLst>
              <a:ext uri="{FF2B5EF4-FFF2-40B4-BE49-F238E27FC236}">
                <a16:creationId xmlns:a16="http://schemas.microsoft.com/office/drawing/2014/main" id="{092D133D-7942-3144-BC9F-525CB8DBA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6782-B759-BE42-9AFF-8FCD196CFCA7}"/>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9193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B2CB-8B58-A64C-B08A-C448B8C08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B22F5F-9036-794C-B68D-FFE8599DF9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6B3D62-2A10-1C46-A1D3-0E7663BFDF6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0E37C2-8EE4-AF4C-A065-950A0D965C4E}"/>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6" name="Footer Placeholder 5">
            <a:extLst>
              <a:ext uri="{FF2B5EF4-FFF2-40B4-BE49-F238E27FC236}">
                <a16:creationId xmlns:a16="http://schemas.microsoft.com/office/drawing/2014/main" id="{7BE84F54-000F-6E4A-9748-34E06DEF3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E3B76-57E2-1644-A520-35EFBCDE4D72}"/>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365449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5BE6-7882-B446-8729-D401341FB1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701C92-7902-E845-AA26-F76B851C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1803BC-6B3E-3242-8C66-A27B4EFADE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174C0B-7259-8747-A5C6-E4946E769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3F3DE-EE2A-7A47-A264-C07028B7E5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BED30C-D95F-EB44-BFA4-3E6259DBCBA2}"/>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8" name="Footer Placeholder 7">
            <a:extLst>
              <a:ext uri="{FF2B5EF4-FFF2-40B4-BE49-F238E27FC236}">
                <a16:creationId xmlns:a16="http://schemas.microsoft.com/office/drawing/2014/main" id="{4B19EC89-E42A-DD4C-A35D-793FB6354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857240-6083-D54F-A130-44DC061A4ACE}"/>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22399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53F1-D01F-EB40-81EB-97AF969F57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BF620CB-899B-F940-97CE-4E66C6EB9D97}"/>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4" name="Footer Placeholder 3">
            <a:extLst>
              <a:ext uri="{FF2B5EF4-FFF2-40B4-BE49-F238E27FC236}">
                <a16:creationId xmlns:a16="http://schemas.microsoft.com/office/drawing/2014/main" id="{52182D1B-EDE9-3840-B9DE-CA11CD8CA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C2380A-2F38-6E48-BBE5-76AFF9D2515C}"/>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404969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6787-A4E8-8042-8DAC-8BBAFDAFAE1B}"/>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3" name="Footer Placeholder 2">
            <a:extLst>
              <a:ext uri="{FF2B5EF4-FFF2-40B4-BE49-F238E27FC236}">
                <a16:creationId xmlns:a16="http://schemas.microsoft.com/office/drawing/2014/main" id="{CEF3B5B3-71EA-6842-AF67-A7017ABA15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118A-F06E-F748-9D86-21DCDCAD7CA4}"/>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63520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9159-E1C5-C84B-BE0E-74A846B369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83A114-2EF7-7C45-A19E-7291390828E8}"/>
              </a:ext>
            </a:extLst>
          </p:cNvPr>
          <p:cNvSpPr>
            <a:spLocks noGrp="1"/>
          </p:cNvSpPr>
          <p:nvPr>
            <p:ph idx="1"/>
          </p:nvPr>
        </p:nvSpPr>
        <p:spPr>
          <a:xfrm>
            <a:off x="6696074" y="996950"/>
            <a:ext cx="37909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1DEA04-8F6E-B74C-8698-E90AED35A84C}"/>
              </a:ext>
            </a:extLst>
          </p:cNvPr>
          <p:cNvSpPr>
            <a:spLocks noGrp="1"/>
          </p:cNvSpPr>
          <p:nvPr>
            <p:ph type="body" sz="half" idx="2"/>
          </p:nvPr>
        </p:nvSpPr>
        <p:spPr>
          <a:xfrm>
            <a:off x="839788" y="2057400"/>
            <a:ext cx="3932237" cy="1371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48EADC-ECAC-E94C-B344-7E5C3AEA1589}"/>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6" name="Footer Placeholder 5">
            <a:extLst>
              <a:ext uri="{FF2B5EF4-FFF2-40B4-BE49-F238E27FC236}">
                <a16:creationId xmlns:a16="http://schemas.microsoft.com/office/drawing/2014/main" id="{F45F63B7-F534-3743-AEF6-416534E64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0C58-D218-0F49-859A-177C21105299}"/>
              </a:ext>
            </a:extLst>
          </p:cNvPr>
          <p:cNvSpPr>
            <a:spLocks noGrp="1"/>
          </p:cNvSpPr>
          <p:nvPr>
            <p:ph type="sldNum" sz="quarter" idx="12"/>
          </p:nvPr>
        </p:nvSpPr>
        <p:spPr/>
        <p:txBody>
          <a:bodyPr/>
          <a:lstStyle/>
          <a:p>
            <a:fld id="{7CE8B0CC-5711-5047-9709-498589CE683B}" type="slidenum">
              <a:rPr lang="en-US" smtClean="0"/>
              <a:t>‹#›</a:t>
            </a:fld>
            <a:endParaRPr lang="en-US"/>
          </a:p>
        </p:txBody>
      </p:sp>
      <p:sp>
        <p:nvSpPr>
          <p:cNvPr id="10" name="Table Placeholder 9">
            <a:extLst>
              <a:ext uri="{FF2B5EF4-FFF2-40B4-BE49-F238E27FC236}">
                <a16:creationId xmlns:a16="http://schemas.microsoft.com/office/drawing/2014/main" id="{AFE1BAE4-C883-49AF-BA32-0D30C0716E1F}"/>
              </a:ext>
            </a:extLst>
          </p:cNvPr>
          <p:cNvSpPr>
            <a:spLocks noGrp="1"/>
          </p:cNvSpPr>
          <p:nvPr>
            <p:ph type="tbl" sz="quarter" idx="14"/>
          </p:nvPr>
        </p:nvSpPr>
        <p:spPr>
          <a:xfrm>
            <a:off x="836612" y="3616325"/>
            <a:ext cx="3935413" cy="2343150"/>
          </a:xfrm>
        </p:spPr>
        <p:txBody>
          <a:bodyPr/>
          <a:lstStyle/>
          <a:p>
            <a:endParaRPr lang="en-GB"/>
          </a:p>
        </p:txBody>
      </p:sp>
      <p:sp>
        <p:nvSpPr>
          <p:cNvPr id="12" name="SmartArt Placeholder 11">
            <a:extLst>
              <a:ext uri="{FF2B5EF4-FFF2-40B4-BE49-F238E27FC236}">
                <a16:creationId xmlns:a16="http://schemas.microsoft.com/office/drawing/2014/main" id="{A895AA2C-485E-4EA1-8794-8AACE311EF25}"/>
              </a:ext>
            </a:extLst>
          </p:cNvPr>
          <p:cNvSpPr>
            <a:spLocks noGrp="1"/>
          </p:cNvSpPr>
          <p:nvPr>
            <p:ph type="dgm" sz="quarter" idx="15"/>
          </p:nvPr>
        </p:nvSpPr>
        <p:spPr>
          <a:xfrm>
            <a:off x="6696074" y="1771650"/>
            <a:ext cx="990600" cy="1057275"/>
          </a:xfrm>
        </p:spPr>
        <p:txBody>
          <a:bodyPr/>
          <a:lstStyle/>
          <a:p>
            <a:endParaRPr lang="en-GB"/>
          </a:p>
        </p:txBody>
      </p:sp>
      <p:sp>
        <p:nvSpPr>
          <p:cNvPr id="14" name="SmartArt Placeholder 13">
            <a:extLst>
              <a:ext uri="{FF2B5EF4-FFF2-40B4-BE49-F238E27FC236}">
                <a16:creationId xmlns:a16="http://schemas.microsoft.com/office/drawing/2014/main" id="{611735BB-73FE-494F-97B3-F326AD564F0E}"/>
              </a:ext>
            </a:extLst>
          </p:cNvPr>
          <p:cNvSpPr>
            <a:spLocks noGrp="1"/>
          </p:cNvSpPr>
          <p:nvPr>
            <p:ph type="dgm" sz="quarter" idx="16"/>
          </p:nvPr>
        </p:nvSpPr>
        <p:spPr>
          <a:xfrm>
            <a:off x="6696075" y="3225800"/>
            <a:ext cx="990600" cy="1238250"/>
          </a:xfrm>
        </p:spPr>
        <p:txBody>
          <a:bodyPr/>
          <a:lstStyle/>
          <a:p>
            <a:endParaRPr lang="en-GB"/>
          </a:p>
        </p:txBody>
      </p:sp>
      <p:sp>
        <p:nvSpPr>
          <p:cNvPr id="16" name="SmartArt Placeholder 15">
            <a:extLst>
              <a:ext uri="{FF2B5EF4-FFF2-40B4-BE49-F238E27FC236}">
                <a16:creationId xmlns:a16="http://schemas.microsoft.com/office/drawing/2014/main" id="{741FAB85-B0F4-4657-A1AB-2394EE3F59BF}"/>
              </a:ext>
            </a:extLst>
          </p:cNvPr>
          <p:cNvSpPr>
            <a:spLocks noGrp="1"/>
          </p:cNvSpPr>
          <p:nvPr>
            <p:ph type="dgm" sz="quarter" idx="17"/>
          </p:nvPr>
        </p:nvSpPr>
        <p:spPr>
          <a:xfrm>
            <a:off x="6696074" y="4594225"/>
            <a:ext cx="990602" cy="1298575"/>
          </a:xfrm>
        </p:spPr>
        <p:txBody>
          <a:bodyPr/>
          <a:lstStyle/>
          <a:p>
            <a:endParaRPr lang="en-GB"/>
          </a:p>
        </p:txBody>
      </p:sp>
    </p:spTree>
    <p:extLst>
      <p:ext uri="{BB962C8B-B14F-4D97-AF65-F5344CB8AC3E}">
        <p14:creationId xmlns:p14="http://schemas.microsoft.com/office/powerpoint/2010/main" val="3934343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F52B-05FA-A64C-8E09-931711C8E4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521631E-2FD8-E048-8FB8-9941F18D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AFDD5-CEC0-0440-9B3C-1B6AF995A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C7EAC6-1B30-2F45-AAEC-A65294B42B10}"/>
              </a:ext>
            </a:extLst>
          </p:cNvPr>
          <p:cNvSpPr>
            <a:spLocks noGrp="1"/>
          </p:cNvSpPr>
          <p:nvPr>
            <p:ph type="dt" sz="half" idx="10"/>
          </p:nvPr>
        </p:nvSpPr>
        <p:spPr/>
        <p:txBody>
          <a:bodyPr/>
          <a:lstStyle/>
          <a:p>
            <a:fld id="{58CFEC9B-ED80-E040-B096-D346576BEFAE}" type="datetimeFigureOut">
              <a:rPr lang="en-US" smtClean="0"/>
              <a:t>1/10/2024</a:t>
            </a:fld>
            <a:endParaRPr lang="en-US"/>
          </a:p>
        </p:txBody>
      </p:sp>
      <p:sp>
        <p:nvSpPr>
          <p:cNvPr id="6" name="Footer Placeholder 5">
            <a:extLst>
              <a:ext uri="{FF2B5EF4-FFF2-40B4-BE49-F238E27FC236}">
                <a16:creationId xmlns:a16="http://schemas.microsoft.com/office/drawing/2014/main" id="{84944189-E3EF-9845-B898-DF3079C6D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DEF43-24EB-B649-882F-533218EC1E55}"/>
              </a:ext>
            </a:extLst>
          </p:cNvPr>
          <p:cNvSpPr>
            <a:spLocks noGrp="1"/>
          </p:cNvSpPr>
          <p:nvPr>
            <p:ph type="sldNum" sz="quarter" idx="12"/>
          </p:nvPr>
        </p:nvSpPr>
        <p:spPr/>
        <p:txBody>
          <a:bodyPr/>
          <a:lstStyle/>
          <a:p>
            <a:fld id="{7CE8B0CC-5711-5047-9709-498589CE683B}" type="slidenum">
              <a:rPr lang="en-US" smtClean="0"/>
              <a:t>‹#›</a:t>
            </a:fld>
            <a:endParaRPr lang="en-US"/>
          </a:p>
        </p:txBody>
      </p:sp>
    </p:spTree>
    <p:extLst>
      <p:ext uri="{BB962C8B-B14F-4D97-AF65-F5344CB8AC3E}">
        <p14:creationId xmlns:p14="http://schemas.microsoft.com/office/powerpoint/2010/main" val="1221511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F7B30-7753-5741-AD1B-195C35FD6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67207C-507C-0246-B04D-A2806B69A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32C352A-10A9-E34E-81B7-EE88BEE1CE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FEC9B-ED80-E040-B096-D346576BEFAE}" type="datetimeFigureOut">
              <a:rPr lang="en-US" smtClean="0"/>
              <a:t>1/10/2024</a:t>
            </a:fld>
            <a:endParaRPr lang="en-US"/>
          </a:p>
        </p:txBody>
      </p:sp>
      <p:sp>
        <p:nvSpPr>
          <p:cNvPr id="5" name="Footer Placeholder 4">
            <a:extLst>
              <a:ext uri="{FF2B5EF4-FFF2-40B4-BE49-F238E27FC236}">
                <a16:creationId xmlns:a16="http://schemas.microsoft.com/office/drawing/2014/main" id="{D40BC208-2AD8-8643-AC1B-42F1DD335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19CF-8260-D34D-AEC3-463736EA1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8B0CC-5711-5047-9709-498589CE683B}" type="slidenum">
              <a:rPr lang="en-US" smtClean="0"/>
              <a:t>‹#›</a:t>
            </a:fld>
            <a:endParaRPr lang="en-US"/>
          </a:p>
        </p:txBody>
      </p:sp>
      <p:pic>
        <p:nvPicPr>
          <p:cNvPr id="7" name="Picture 6" descr="Logo, company name&#10;&#10;Description automatically generated">
            <a:extLst>
              <a:ext uri="{FF2B5EF4-FFF2-40B4-BE49-F238E27FC236}">
                <a16:creationId xmlns:a16="http://schemas.microsoft.com/office/drawing/2014/main" id="{049D5532-0AE8-D241-82C3-6B52EB5C84F1}"/>
              </a:ext>
            </a:extLst>
          </p:cNvPr>
          <p:cNvPicPr>
            <a:picLocks noChangeAspect="1"/>
          </p:cNvPicPr>
          <p:nvPr userDrawn="1"/>
        </p:nvPicPr>
        <p:blipFill>
          <a:blip r:embed="rId13" cstate="screen">
            <a:extLst>
              <a:ext uri="{BEBA8EAE-BF5A-486C-A8C5-ECC9F3942E4B}">
                <a14:imgProps xmlns:a14="http://schemas.microsoft.com/office/drawing/2010/main">
                  <a14:imgLayer r:embed="rId14">
                    <a14:imgEffect>
                      <a14:saturation sat="195000"/>
                    </a14:imgEffect>
                  </a14:imgLayer>
                </a14:imgProps>
              </a:ext>
              <a:ext uri="{28A0092B-C50C-407E-A947-70E740481C1C}">
                <a14:useLocalDpi xmlns:a14="http://schemas.microsoft.com/office/drawing/2010/main"/>
              </a:ext>
            </a:extLst>
          </a:blip>
          <a:stretch>
            <a:fillRect/>
          </a:stretch>
        </p:blipFill>
        <p:spPr>
          <a:xfrm>
            <a:off x="10793662" y="307906"/>
            <a:ext cx="1074580" cy="1074580"/>
          </a:xfrm>
          <a:prstGeom prst="rect">
            <a:avLst/>
          </a:prstGeom>
          <a:effectLst/>
        </p:spPr>
      </p:pic>
      <p:sp>
        <p:nvSpPr>
          <p:cNvPr id="8" name="Rectangle 7">
            <a:extLst>
              <a:ext uri="{FF2B5EF4-FFF2-40B4-BE49-F238E27FC236}">
                <a16:creationId xmlns:a16="http://schemas.microsoft.com/office/drawing/2014/main" id="{84BD4E19-D571-C349-BEF2-E7D205896CC7}"/>
              </a:ext>
            </a:extLst>
          </p:cNvPr>
          <p:cNvSpPr/>
          <p:nvPr userDrawn="1"/>
        </p:nvSpPr>
        <p:spPr>
          <a:xfrm flipV="1">
            <a:off x="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E90E01-A17D-384C-AA0F-413ABAF5593D}"/>
              </a:ext>
            </a:extLst>
          </p:cNvPr>
          <p:cNvSpPr/>
          <p:nvPr userDrawn="1"/>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A0D681-BDC3-4044-8AAB-207FF3C14EFE}"/>
              </a:ext>
            </a:extLst>
          </p:cNvPr>
          <p:cNvSpPr/>
          <p:nvPr userDrawn="1"/>
        </p:nvSpPr>
        <p:spPr>
          <a:xfrm flipV="1">
            <a:off x="9434285" y="6604000"/>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692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view.officeapps.live.com/op/view.aspx?src=https%3A%2F%2Fwww.foodafactoflife.org.uk%2Fmedia%2F1978%2Fstar-chart-ws-1114c2.docx&amp;wdOrigin=BROWSELINK" TargetMode="External"/><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hyperlink" Target="https://view.officeapps.live.com/op/view.aspx?src=https%3A%2F%2Fwjecwebsitelive.blob.core.windows.net%2Fmedia%2Fljcozdam%2Fstar-diagram-for-food-investigation.xls%3Fsv%3D2019-07-07%26sr%3Db%26sig%3Dj6aXpTU%252BLdlrUzir76CcTfLRA48VrogaDX2nixmhxqU%253D%26se%3D2023-09-26T11%253A30%253A09Z%26sp%3Dr&amp;wdOrigin=BROWSELINK"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5.png"/><Relationship Id="rId11" Type="http://schemas.openxmlformats.org/officeDocument/2006/relationships/image" Target="../media/image3.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11.xml"/><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view.officeapps.live.com/op/view.aspx?src=https%3A%2F%2Fwww.foodafactoflife.org.uk%2Fmedia%2F1301%2Fviscosity-ws-1114fcc.docx&amp;wdOrigin=BROWSELINK"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wjec.co.uk/umbraco/surface/blobstorage/download?nodeId=5384" TargetMode="External"/><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mailto:e-assessment@wjec.co.uk" TargetMode="External"/><Relationship Id="rId3" Type="http://schemas.openxmlformats.org/officeDocument/2006/relationships/slideLayout" Target="../slideLayouts/slideLayout2.xml"/><Relationship Id="rId7" Type="http://schemas.openxmlformats.org/officeDocument/2006/relationships/hyperlink" Target="mailto:Food@eduqas.co.uk"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food@eduqas.co.uk" TargetMode="External"/><Relationship Id="rId5" Type="http://schemas.openxmlformats.org/officeDocument/2006/relationships/hyperlink" Target="mailto:food@wjec.co.uk" TargetMode="External"/><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www.foodafactoflife.org.uk/14-16-years/food-science-14-16-years/" TargetMode="External"/><Relationship Id="rId3" Type="http://schemas.openxmlformats.org/officeDocument/2006/relationships/slideLayout" Target="../slideLayouts/slideLayout2.xml"/><Relationship Id="rId7" Type="http://schemas.openxmlformats.org/officeDocument/2006/relationships/hyperlink" Target="https://www.illuminatepublishing.com/product/wjec-gcse-food-and-nutrition-student-book"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11"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F17BB7-3DB7-9E42-8E87-945C5986BA79}"/>
              </a:ext>
              <a:ext uri="{C183D7F6-B498-43B3-948B-1728B52AA6E4}">
                <adec:decorative xmlns:adec="http://schemas.microsoft.com/office/drawing/2017/decorative" val="1"/>
              </a:ext>
            </a:extLst>
          </p:cNvPr>
          <p:cNvSpPr/>
          <p:nvPr/>
        </p:nvSpPr>
        <p:spPr>
          <a:xfrm flipV="1">
            <a:off x="12701" y="6604000"/>
            <a:ext cx="6676570" cy="254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45A429-9F05-0C47-84F0-88A74EAF054D}"/>
              </a:ext>
              <a:ext uri="{C183D7F6-B498-43B3-948B-1728B52AA6E4}">
                <adec:decorative xmlns:adec="http://schemas.microsoft.com/office/drawing/2017/decorative" val="1"/>
              </a:ext>
            </a:extLst>
          </p:cNvPr>
          <p:cNvSpPr/>
          <p:nvPr/>
        </p:nvSpPr>
        <p:spPr>
          <a:xfrm flipV="1">
            <a:off x="6676570" y="6604000"/>
            <a:ext cx="2757715" cy="254000"/>
          </a:xfrm>
          <a:prstGeom prst="rect">
            <a:avLst/>
          </a:prstGeom>
          <a:solidFill>
            <a:srgbClr val="E65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861919-BADC-1744-BEBF-CA87918683D9}"/>
              </a:ext>
              <a:ext uri="{C183D7F6-B498-43B3-948B-1728B52AA6E4}">
                <adec:decorative xmlns:adec="http://schemas.microsoft.com/office/drawing/2017/decorative" val="1"/>
              </a:ext>
            </a:extLst>
          </p:cNvPr>
          <p:cNvSpPr/>
          <p:nvPr/>
        </p:nvSpPr>
        <p:spPr>
          <a:xfrm flipV="1">
            <a:off x="9434285" y="6614886"/>
            <a:ext cx="2757715" cy="254000"/>
          </a:xfrm>
          <a:prstGeom prst="rect">
            <a:avLst/>
          </a:prstGeom>
          <a:solidFill>
            <a:srgbClr val="FFC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9F29B3-C7C3-4D64-9DD2-2B8130439864}"/>
              </a:ext>
            </a:extLst>
          </p:cNvPr>
          <p:cNvSpPr/>
          <p:nvPr/>
        </p:nvSpPr>
        <p:spPr>
          <a:xfrm flipV="1">
            <a:off x="0" y="1651892"/>
            <a:ext cx="12240000" cy="36000"/>
          </a:xfrm>
          <a:prstGeom prst="rect">
            <a:avLst/>
          </a:prstGeom>
          <a:solidFill>
            <a:srgbClr val="3DA0E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JEC Western Avenue Building blue overlay">
            <a:extLst>
              <a:ext uri="{FF2B5EF4-FFF2-40B4-BE49-F238E27FC236}">
                <a16:creationId xmlns:a16="http://schemas.microsoft.com/office/drawing/2014/main" id="{517301B1-DE99-416F-8131-44C5D38320F3}"/>
              </a:ext>
            </a:extLst>
          </p:cNvPr>
          <p:cNvPicPr>
            <a:picLocks noGrp="1" noChangeAspect="1"/>
          </p:cNvPicPr>
          <p:nvPr>
            <p:ph idx="1"/>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8001" y="1707656"/>
            <a:ext cx="12191999" cy="4952108"/>
          </a:xfrm>
        </p:spPr>
      </p:pic>
      <p:sp>
        <p:nvSpPr>
          <p:cNvPr id="2" name="Title 1">
            <a:extLst>
              <a:ext uri="{FF2B5EF4-FFF2-40B4-BE49-F238E27FC236}">
                <a16:creationId xmlns:a16="http://schemas.microsoft.com/office/drawing/2014/main" id="{CCFCF381-611C-4DD4-AD1E-2604E6AD3590}"/>
              </a:ext>
            </a:extLst>
          </p:cNvPr>
          <p:cNvSpPr>
            <a:spLocks noGrp="1"/>
          </p:cNvSpPr>
          <p:nvPr>
            <p:ph type="title"/>
          </p:nvPr>
        </p:nvSpPr>
        <p:spPr>
          <a:xfrm>
            <a:off x="209857" y="111125"/>
            <a:ext cx="10839143" cy="1325563"/>
          </a:xfrm>
        </p:spPr>
        <p:txBody>
          <a:bodyPr anchor="t">
            <a:noAutofit/>
          </a:bodyPr>
          <a:lstStyle/>
          <a:p>
            <a:r>
              <a:rPr lang="en-US" sz="3200" kern="1100" spc="-30" dirty="0">
                <a:solidFill>
                  <a:srgbClr val="009FE3"/>
                </a:solidFill>
                <a:latin typeface="Arial" panose="020B0604020202020204" pitchFamily="34" charset="0"/>
                <a:cs typeface="Arial" panose="020B0604020202020204" pitchFamily="34" charset="0"/>
              </a:rPr>
              <a:t>WJEC Level 3 Food Science and Nutrition</a:t>
            </a:r>
            <a:br>
              <a:rPr lang="en-US" sz="3200" kern="1100" spc="-30" dirty="0">
                <a:solidFill>
                  <a:srgbClr val="009FE3"/>
                </a:solidFill>
                <a:latin typeface="Arial" panose="020B0604020202020204" pitchFamily="34" charset="0"/>
                <a:cs typeface="Arial" panose="020B0604020202020204" pitchFamily="34" charset="0"/>
              </a:rPr>
            </a:br>
            <a:r>
              <a:rPr lang="en-US" sz="2800" kern="1100" spc="-30" dirty="0">
                <a:solidFill>
                  <a:srgbClr val="009FE3"/>
                </a:solidFill>
                <a:latin typeface="Arial" panose="020B0604020202020204" pitchFamily="34" charset="0"/>
                <a:cs typeface="Arial" panose="020B0604020202020204" pitchFamily="34" charset="0"/>
              </a:rPr>
              <a:t>WORK SMARTER NOT HARDER – UNIT 3 INVESTIGATION</a:t>
            </a:r>
            <a:br>
              <a:rPr lang="en-US" sz="3200" kern="1100" spc="-30" dirty="0">
                <a:solidFill>
                  <a:srgbClr val="009FE3"/>
                </a:solidFill>
                <a:latin typeface="Arial" panose="020B0604020202020204" pitchFamily="34" charset="0"/>
                <a:cs typeface="Arial" panose="020B0604020202020204" pitchFamily="34" charset="0"/>
              </a:rPr>
            </a:br>
            <a:r>
              <a:rPr lang="en-US" sz="3200" kern="1100" spc="-30" dirty="0">
                <a:solidFill>
                  <a:srgbClr val="009FE3"/>
                </a:solidFill>
                <a:latin typeface="Arial" panose="020B0604020202020204" pitchFamily="34" charset="0"/>
                <a:cs typeface="Arial" panose="020B0604020202020204" pitchFamily="34" charset="0"/>
              </a:rPr>
              <a:t>Pre-recorded Professional Learning: Autumn 2023</a:t>
            </a:r>
            <a:endParaRPr lang="en-GB" sz="3200" dirty="0">
              <a:solidFill>
                <a:srgbClr val="009FE3"/>
              </a:solidFill>
              <a:latin typeface="Arial"/>
              <a:cs typeface="Arial"/>
            </a:endParaRPr>
          </a:p>
        </p:txBody>
      </p:sp>
      <p:pic>
        <p:nvPicPr>
          <p:cNvPr id="20" name="Audio 19">
            <a:hlinkClick r:id="" action="ppaction://media"/>
            <a:extLst>
              <a:ext uri="{FF2B5EF4-FFF2-40B4-BE49-F238E27FC236}">
                <a16:creationId xmlns:a16="http://schemas.microsoft.com/office/drawing/2014/main" id="{56E4F10A-062F-1455-9F53-AA464D88C5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6749049"/>
      </p:ext>
    </p:extLst>
  </p:cSld>
  <p:clrMapOvr>
    <a:masterClrMapping/>
  </p:clrMapOvr>
  <mc:AlternateContent xmlns:mc="http://schemas.openxmlformats.org/markup-compatibility/2006" xmlns:p14="http://schemas.microsoft.com/office/powerpoint/2010/main">
    <mc:Choice Requires="p14">
      <p:transition spd="slow" p14:dur="2000" advTm="48460"/>
    </mc:Choice>
    <mc:Fallback xmlns="">
      <p:transition spd="slow" advTm="4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838200" y="365125"/>
            <a:ext cx="8896350" cy="1325563"/>
          </a:xfrm>
          <a:solidFill>
            <a:srgbClr val="65B2E6"/>
          </a:solidFill>
        </p:spPr>
        <p:txBody>
          <a:bodyPr/>
          <a:lstStyle/>
          <a:p>
            <a:pPr algn="ctr"/>
            <a:r>
              <a:rPr lang="en-US" dirty="0"/>
              <a:t>STAR DIAGRAMS – A FABULOUS WAY OF SHOWING RESULTS</a:t>
            </a:r>
            <a:endParaRPr lang="en-GB" dirty="0"/>
          </a:p>
        </p:txBody>
      </p:sp>
      <p:pic>
        <p:nvPicPr>
          <p:cNvPr id="12" name="Content Placeholder 11">
            <a:extLst>
              <a:ext uri="{FF2B5EF4-FFF2-40B4-BE49-F238E27FC236}">
                <a16:creationId xmlns:a16="http://schemas.microsoft.com/office/drawing/2014/main" id="{3D509028-6C8B-9801-98E2-45DB49DCB3F3}"/>
              </a:ext>
            </a:extLst>
          </p:cNvPr>
          <p:cNvPicPr>
            <a:picLocks noGrp="1" noChangeAspect="1"/>
          </p:cNvPicPr>
          <p:nvPr>
            <p:ph idx="1"/>
          </p:nvPr>
        </p:nvPicPr>
        <p:blipFill>
          <a:blip r:embed="rId5"/>
          <a:stretch>
            <a:fillRect/>
          </a:stretch>
        </p:blipFill>
        <p:spPr>
          <a:xfrm>
            <a:off x="8138160" y="1687928"/>
            <a:ext cx="3863704" cy="2751473"/>
          </a:xfrm>
          <a:prstGeom prst="rect">
            <a:avLst/>
          </a:prstGeom>
        </p:spPr>
      </p:pic>
      <p:pic>
        <p:nvPicPr>
          <p:cNvPr id="4" name="Content Placeholder 3">
            <a:extLst>
              <a:ext uri="{FF2B5EF4-FFF2-40B4-BE49-F238E27FC236}">
                <a16:creationId xmlns:a16="http://schemas.microsoft.com/office/drawing/2014/main" id="{745E0D3F-C666-2860-3E69-5918CB1E33C3}"/>
              </a:ext>
            </a:extLst>
          </p:cNvPr>
          <p:cNvPicPr>
            <a:picLocks noChangeAspect="1"/>
          </p:cNvPicPr>
          <p:nvPr/>
        </p:nvPicPr>
        <p:blipFill rotWithShape="1">
          <a:blip r:embed="rId6"/>
          <a:srcRect t="14014" r="14387" b="12443"/>
          <a:stretch/>
        </p:blipFill>
        <p:spPr>
          <a:xfrm>
            <a:off x="190136" y="1690689"/>
            <a:ext cx="3238864" cy="3224211"/>
          </a:xfrm>
          <a:prstGeom prst="rect">
            <a:avLst/>
          </a:prstGeom>
        </p:spPr>
      </p:pic>
      <p:sp>
        <p:nvSpPr>
          <p:cNvPr id="6" name="TextBox 5">
            <a:extLst>
              <a:ext uri="{FF2B5EF4-FFF2-40B4-BE49-F238E27FC236}">
                <a16:creationId xmlns:a16="http://schemas.microsoft.com/office/drawing/2014/main" id="{2701512B-868A-5DCA-ADB1-D3E12EB8F69B}"/>
              </a:ext>
            </a:extLst>
          </p:cNvPr>
          <p:cNvSpPr txBox="1"/>
          <p:nvPr/>
        </p:nvSpPr>
        <p:spPr>
          <a:xfrm>
            <a:off x="190136" y="5131870"/>
            <a:ext cx="3080965" cy="369332"/>
          </a:xfrm>
          <a:prstGeom prst="rect">
            <a:avLst/>
          </a:prstGeom>
          <a:solidFill>
            <a:srgbClr val="E65000"/>
          </a:solidFill>
        </p:spPr>
        <p:txBody>
          <a:bodyPr wrap="square" rtlCol="0">
            <a:spAutoFit/>
          </a:bodyPr>
          <a:lstStyle/>
          <a:p>
            <a:r>
              <a:rPr lang="en-GB" dirty="0"/>
              <a:t>WJEC website</a:t>
            </a:r>
          </a:p>
        </p:txBody>
      </p:sp>
      <p:pic>
        <p:nvPicPr>
          <p:cNvPr id="8" name="Picture 7">
            <a:extLst>
              <a:ext uri="{FF2B5EF4-FFF2-40B4-BE49-F238E27FC236}">
                <a16:creationId xmlns:a16="http://schemas.microsoft.com/office/drawing/2014/main" id="{52323532-C3DF-F7CA-344F-F795F3280481}"/>
              </a:ext>
            </a:extLst>
          </p:cNvPr>
          <p:cNvPicPr>
            <a:picLocks noChangeAspect="1"/>
          </p:cNvPicPr>
          <p:nvPr/>
        </p:nvPicPr>
        <p:blipFill rotWithShape="1">
          <a:blip r:embed="rId7"/>
          <a:srcRect t="22684" r="16125" b="5324"/>
          <a:stretch/>
        </p:blipFill>
        <p:spPr>
          <a:xfrm>
            <a:off x="3672840" y="1687928"/>
            <a:ext cx="3977639" cy="3482144"/>
          </a:xfrm>
          <a:prstGeom prst="rect">
            <a:avLst/>
          </a:prstGeom>
        </p:spPr>
      </p:pic>
      <p:sp>
        <p:nvSpPr>
          <p:cNvPr id="9" name="TextBox 8">
            <a:extLst>
              <a:ext uri="{FF2B5EF4-FFF2-40B4-BE49-F238E27FC236}">
                <a16:creationId xmlns:a16="http://schemas.microsoft.com/office/drawing/2014/main" id="{223335D0-1233-73E8-C726-FE3C2F307A31}"/>
              </a:ext>
            </a:extLst>
          </p:cNvPr>
          <p:cNvSpPr txBox="1"/>
          <p:nvPr/>
        </p:nvSpPr>
        <p:spPr>
          <a:xfrm>
            <a:off x="3672841" y="5893308"/>
            <a:ext cx="3977639" cy="369332"/>
          </a:xfrm>
          <a:prstGeom prst="rect">
            <a:avLst/>
          </a:prstGeom>
          <a:solidFill>
            <a:srgbClr val="E65000"/>
          </a:solidFill>
        </p:spPr>
        <p:txBody>
          <a:bodyPr wrap="square" rtlCol="0">
            <a:spAutoFit/>
          </a:bodyPr>
          <a:lstStyle/>
          <a:p>
            <a:r>
              <a:rPr lang="en-GB" dirty="0"/>
              <a:t>Paid for resources</a:t>
            </a:r>
          </a:p>
        </p:txBody>
      </p:sp>
      <p:sp>
        <p:nvSpPr>
          <p:cNvPr id="11" name="TextBox 10">
            <a:extLst>
              <a:ext uri="{FF2B5EF4-FFF2-40B4-BE49-F238E27FC236}">
                <a16:creationId xmlns:a16="http://schemas.microsoft.com/office/drawing/2014/main" id="{39278BCA-1D47-FD63-17FE-4209D16BD98D}"/>
              </a:ext>
            </a:extLst>
          </p:cNvPr>
          <p:cNvSpPr txBox="1"/>
          <p:nvPr/>
        </p:nvSpPr>
        <p:spPr>
          <a:xfrm>
            <a:off x="3672841" y="5316536"/>
            <a:ext cx="3977639" cy="369332"/>
          </a:xfrm>
          <a:prstGeom prst="rect">
            <a:avLst/>
          </a:prstGeom>
          <a:solidFill>
            <a:srgbClr val="E65000"/>
          </a:solidFill>
        </p:spPr>
        <p:txBody>
          <a:bodyPr wrap="square" rtlCol="0">
            <a:spAutoFit/>
          </a:bodyPr>
          <a:lstStyle/>
          <a:p>
            <a:r>
              <a:rPr lang="en-GB" dirty="0"/>
              <a:t>https://blog.nutritionprogram.co.uk</a:t>
            </a:r>
          </a:p>
        </p:txBody>
      </p:sp>
      <p:sp>
        <p:nvSpPr>
          <p:cNvPr id="13" name="TextBox 12">
            <a:extLst>
              <a:ext uri="{FF2B5EF4-FFF2-40B4-BE49-F238E27FC236}">
                <a16:creationId xmlns:a16="http://schemas.microsoft.com/office/drawing/2014/main" id="{65FC7771-3C8F-133F-FA4B-A2C1E559016B}"/>
              </a:ext>
            </a:extLst>
          </p:cNvPr>
          <p:cNvSpPr txBox="1"/>
          <p:nvPr/>
        </p:nvSpPr>
        <p:spPr>
          <a:xfrm>
            <a:off x="8229236" y="4670205"/>
            <a:ext cx="3863704" cy="646331"/>
          </a:xfrm>
          <a:prstGeom prst="rect">
            <a:avLst/>
          </a:prstGeom>
          <a:solidFill>
            <a:srgbClr val="E65000"/>
          </a:solidFill>
        </p:spPr>
        <p:txBody>
          <a:bodyPr wrap="square" rtlCol="0">
            <a:spAutoFit/>
          </a:bodyPr>
          <a:lstStyle/>
          <a:p>
            <a:r>
              <a:rPr lang="en-GB" dirty="0"/>
              <a:t>Free online resources</a:t>
            </a:r>
          </a:p>
          <a:p>
            <a:r>
              <a:rPr lang="en-GB" dirty="0"/>
              <a:t>Food a fact of life</a:t>
            </a:r>
          </a:p>
        </p:txBody>
      </p:sp>
      <p:sp>
        <p:nvSpPr>
          <p:cNvPr id="3" name="TextBox 2">
            <a:extLst>
              <a:ext uri="{FF2B5EF4-FFF2-40B4-BE49-F238E27FC236}">
                <a16:creationId xmlns:a16="http://schemas.microsoft.com/office/drawing/2014/main" id="{51C3EF13-FB01-BDA3-44A4-57D1A2932B10}"/>
              </a:ext>
            </a:extLst>
          </p:cNvPr>
          <p:cNvSpPr txBox="1"/>
          <p:nvPr/>
        </p:nvSpPr>
        <p:spPr>
          <a:xfrm>
            <a:off x="8229236" y="5501202"/>
            <a:ext cx="3863704" cy="369332"/>
          </a:xfrm>
          <a:prstGeom prst="rect">
            <a:avLst/>
          </a:prstGeom>
          <a:solidFill>
            <a:srgbClr val="E65000"/>
          </a:solidFill>
        </p:spPr>
        <p:txBody>
          <a:bodyPr wrap="square" rtlCol="0">
            <a:spAutoFit/>
          </a:bodyPr>
          <a:lstStyle/>
          <a:p>
            <a:r>
              <a:rPr lang="en-GB" dirty="0">
                <a:hlinkClick r:id="rId8"/>
              </a:rPr>
              <a:t>star-chart-ws-1114c2.docx (live.com)</a:t>
            </a:r>
            <a:endParaRPr lang="en-GB" dirty="0"/>
          </a:p>
        </p:txBody>
      </p:sp>
      <p:sp>
        <p:nvSpPr>
          <p:cNvPr id="7" name="TextBox 6">
            <a:extLst>
              <a:ext uri="{FF2B5EF4-FFF2-40B4-BE49-F238E27FC236}">
                <a16:creationId xmlns:a16="http://schemas.microsoft.com/office/drawing/2014/main" id="{74B6235A-2101-0C25-715C-E578CDA857BA}"/>
              </a:ext>
            </a:extLst>
          </p:cNvPr>
          <p:cNvSpPr txBox="1"/>
          <p:nvPr/>
        </p:nvSpPr>
        <p:spPr>
          <a:xfrm>
            <a:off x="190136" y="5685868"/>
            <a:ext cx="3080965" cy="648257"/>
          </a:xfrm>
          <a:prstGeom prst="rect">
            <a:avLst/>
          </a:prstGeom>
          <a:solidFill>
            <a:srgbClr val="E65000"/>
          </a:solidFill>
        </p:spPr>
        <p:txBody>
          <a:bodyPr wrap="square" rtlCol="0">
            <a:spAutoFit/>
          </a:bodyPr>
          <a:lstStyle/>
          <a:p>
            <a:r>
              <a:rPr lang="en-GB" dirty="0">
                <a:hlinkClick r:id="rId9"/>
              </a:rPr>
              <a:t>star-diagram-for-food-investigation.xls (live.com)</a:t>
            </a:r>
            <a:endParaRPr lang="en-GB" dirty="0"/>
          </a:p>
        </p:txBody>
      </p:sp>
      <p:pic>
        <p:nvPicPr>
          <p:cNvPr id="18" name="Audio 17">
            <a:hlinkClick r:id="" action="ppaction://media"/>
            <a:extLst>
              <a:ext uri="{FF2B5EF4-FFF2-40B4-BE49-F238E27FC236}">
                <a16:creationId xmlns:a16="http://schemas.microsoft.com/office/drawing/2014/main" id="{356B4E00-371D-A1A9-971E-B72910078BD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1825448"/>
      </p:ext>
    </p:extLst>
  </p:cSld>
  <p:clrMapOvr>
    <a:masterClrMapping/>
  </p:clrMapOvr>
  <mc:AlternateContent xmlns:mc="http://schemas.openxmlformats.org/markup-compatibility/2006" xmlns:p14="http://schemas.microsoft.com/office/powerpoint/2010/main">
    <mc:Choice Requires="p14">
      <p:transition spd="slow" p14:dur="2000" advTm="22377"/>
    </mc:Choice>
    <mc:Fallback xmlns="">
      <p:transition spd="slow" advTm="2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0" y="-6510"/>
            <a:ext cx="10515600" cy="1325563"/>
          </a:xfrm>
          <a:solidFill>
            <a:srgbClr val="65B2E6"/>
          </a:solidFill>
        </p:spPr>
        <p:txBody>
          <a:bodyPr/>
          <a:lstStyle/>
          <a:p>
            <a:pPr algn="ctr"/>
            <a:r>
              <a:rPr lang="en-US" dirty="0"/>
              <a:t>DO A LESSON IN FOOD PHOTOGRAPHY</a:t>
            </a:r>
            <a:endParaRPr lang="en-GB" dirty="0"/>
          </a:p>
        </p:txBody>
      </p:sp>
      <p:sp>
        <p:nvSpPr>
          <p:cNvPr id="3" name="Content Placeholder 2">
            <a:extLst>
              <a:ext uri="{FF2B5EF4-FFF2-40B4-BE49-F238E27FC236}">
                <a16:creationId xmlns:a16="http://schemas.microsoft.com/office/drawing/2014/main" id="{4E951B2C-0B77-0C1D-AA25-6A7D1A54491B}"/>
              </a:ext>
            </a:extLst>
          </p:cNvPr>
          <p:cNvSpPr>
            <a:spLocks noGrp="1"/>
          </p:cNvSpPr>
          <p:nvPr>
            <p:ph idx="1"/>
          </p:nvPr>
        </p:nvSpPr>
        <p:spPr>
          <a:xfrm>
            <a:off x="0" y="1398905"/>
            <a:ext cx="10515600" cy="4351338"/>
          </a:xfrm>
        </p:spPr>
        <p:txBody>
          <a:bodyPr/>
          <a:lstStyle/>
          <a:p>
            <a:r>
              <a:rPr lang="en-GB" dirty="0"/>
              <a:t>GET A CHEAP DESK LAMP</a:t>
            </a:r>
          </a:p>
          <a:p>
            <a:r>
              <a:rPr lang="en-GB" dirty="0"/>
              <a:t>CLASS SET OF CUP CAKES</a:t>
            </a:r>
          </a:p>
          <a:p>
            <a:r>
              <a:rPr lang="en-GB" dirty="0"/>
              <a:t>DIFFERENT COLOURED PAPER/PLATES</a:t>
            </a:r>
          </a:p>
          <a:p>
            <a:r>
              <a:rPr lang="en-GB" dirty="0"/>
              <a:t>TRY DIFFERENT ANGLES</a:t>
            </a:r>
          </a:p>
          <a:p>
            <a:r>
              <a:rPr lang="en-GB" dirty="0"/>
              <a:t>FLASH/NO FLASH</a:t>
            </a:r>
          </a:p>
          <a:p>
            <a:r>
              <a:rPr lang="en-GB" dirty="0"/>
              <a:t>SCHOOL POLICY ON MOBILE PHONES?</a:t>
            </a:r>
          </a:p>
          <a:p>
            <a:r>
              <a:rPr lang="en-GB" dirty="0"/>
              <a:t>SETTING OUT YOUR PHOTOGRAPHIC EVIDENCE</a:t>
            </a:r>
          </a:p>
          <a:p>
            <a:pPr marL="0" indent="0">
              <a:buNone/>
            </a:pPr>
            <a:endParaRPr lang="en-GB" dirty="0"/>
          </a:p>
        </p:txBody>
      </p:sp>
      <p:pic>
        <p:nvPicPr>
          <p:cNvPr id="4" name="Picture 3">
            <a:extLst>
              <a:ext uri="{FF2B5EF4-FFF2-40B4-BE49-F238E27FC236}">
                <a16:creationId xmlns:a16="http://schemas.microsoft.com/office/drawing/2014/main" id="{2AAD3CE5-99E7-7FC7-4794-129BEAE0B746}"/>
              </a:ext>
            </a:extLst>
          </p:cNvPr>
          <p:cNvPicPr>
            <a:picLocks noChangeAspect="1"/>
          </p:cNvPicPr>
          <p:nvPr/>
        </p:nvPicPr>
        <p:blipFill rotWithShape="1">
          <a:blip r:embed="rId5"/>
          <a:srcRect l="20489" t="49999" r="28789" b="24812"/>
          <a:stretch/>
        </p:blipFill>
        <p:spPr>
          <a:xfrm>
            <a:off x="185545" y="4886512"/>
            <a:ext cx="6183984" cy="1606363"/>
          </a:xfrm>
          <a:prstGeom prst="rect">
            <a:avLst/>
          </a:prstGeom>
        </p:spPr>
      </p:pic>
      <p:pic>
        <p:nvPicPr>
          <p:cNvPr id="5" name="Picture 4">
            <a:extLst>
              <a:ext uri="{FF2B5EF4-FFF2-40B4-BE49-F238E27FC236}">
                <a16:creationId xmlns:a16="http://schemas.microsoft.com/office/drawing/2014/main" id="{936C152F-D605-27CB-64EA-11E95636DDE6}"/>
              </a:ext>
            </a:extLst>
          </p:cNvPr>
          <p:cNvPicPr>
            <a:picLocks noChangeAspect="1"/>
          </p:cNvPicPr>
          <p:nvPr/>
        </p:nvPicPr>
        <p:blipFill>
          <a:blip r:embed="rId6"/>
          <a:stretch>
            <a:fillRect/>
          </a:stretch>
        </p:blipFill>
        <p:spPr>
          <a:xfrm>
            <a:off x="6025515" y="1424936"/>
            <a:ext cx="1786890" cy="1995578"/>
          </a:xfrm>
          <a:prstGeom prst="rect">
            <a:avLst/>
          </a:prstGeom>
        </p:spPr>
      </p:pic>
      <p:pic>
        <p:nvPicPr>
          <p:cNvPr id="6" name="Picture 5">
            <a:extLst>
              <a:ext uri="{FF2B5EF4-FFF2-40B4-BE49-F238E27FC236}">
                <a16:creationId xmlns:a16="http://schemas.microsoft.com/office/drawing/2014/main" id="{6380EA70-FA9B-3A9F-ED33-6B0DB365541B}"/>
              </a:ext>
            </a:extLst>
          </p:cNvPr>
          <p:cNvPicPr>
            <a:picLocks noChangeAspect="1"/>
          </p:cNvPicPr>
          <p:nvPr/>
        </p:nvPicPr>
        <p:blipFill>
          <a:blip r:embed="rId7"/>
          <a:stretch>
            <a:fillRect/>
          </a:stretch>
        </p:blipFill>
        <p:spPr>
          <a:xfrm>
            <a:off x="7812405" y="1398905"/>
            <a:ext cx="1616870" cy="1917850"/>
          </a:xfrm>
          <a:prstGeom prst="rect">
            <a:avLst/>
          </a:prstGeom>
        </p:spPr>
      </p:pic>
      <p:pic>
        <p:nvPicPr>
          <p:cNvPr id="7" name="Picture 6">
            <a:extLst>
              <a:ext uri="{FF2B5EF4-FFF2-40B4-BE49-F238E27FC236}">
                <a16:creationId xmlns:a16="http://schemas.microsoft.com/office/drawing/2014/main" id="{76DF0B4E-9481-FF25-363C-B6510CB280C8}"/>
              </a:ext>
            </a:extLst>
          </p:cNvPr>
          <p:cNvPicPr>
            <a:picLocks noChangeAspect="1"/>
          </p:cNvPicPr>
          <p:nvPr/>
        </p:nvPicPr>
        <p:blipFill>
          <a:blip r:embed="rId8"/>
          <a:stretch>
            <a:fillRect/>
          </a:stretch>
        </p:blipFill>
        <p:spPr>
          <a:xfrm>
            <a:off x="9560577" y="1398904"/>
            <a:ext cx="1646063" cy="1889695"/>
          </a:xfrm>
          <a:prstGeom prst="rect">
            <a:avLst/>
          </a:prstGeom>
        </p:spPr>
      </p:pic>
      <p:pic>
        <p:nvPicPr>
          <p:cNvPr id="8" name="Picture 7">
            <a:extLst>
              <a:ext uri="{FF2B5EF4-FFF2-40B4-BE49-F238E27FC236}">
                <a16:creationId xmlns:a16="http://schemas.microsoft.com/office/drawing/2014/main" id="{4675FC3B-3B81-C388-18AF-41FEF368DFEE}"/>
              </a:ext>
            </a:extLst>
          </p:cNvPr>
          <p:cNvPicPr>
            <a:picLocks noChangeAspect="1"/>
          </p:cNvPicPr>
          <p:nvPr/>
        </p:nvPicPr>
        <p:blipFill>
          <a:blip r:embed="rId9"/>
          <a:stretch>
            <a:fillRect/>
          </a:stretch>
        </p:blipFill>
        <p:spPr>
          <a:xfrm>
            <a:off x="7375436" y="3394482"/>
            <a:ext cx="2717254" cy="1889695"/>
          </a:xfrm>
          <a:prstGeom prst="rect">
            <a:avLst/>
          </a:prstGeom>
        </p:spPr>
      </p:pic>
      <p:pic>
        <p:nvPicPr>
          <p:cNvPr id="9" name="Picture 8">
            <a:extLst>
              <a:ext uri="{FF2B5EF4-FFF2-40B4-BE49-F238E27FC236}">
                <a16:creationId xmlns:a16="http://schemas.microsoft.com/office/drawing/2014/main" id="{7C723774-FCFA-A70C-FFF7-9BC16C8B55F8}"/>
              </a:ext>
            </a:extLst>
          </p:cNvPr>
          <p:cNvPicPr>
            <a:picLocks noChangeAspect="1"/>
          </p:cNvPicPr>
          <p:nvPr/>
        </p:nvPicPr>
        <p:blipFill>
          <a:blip r:embed="rId10"/>
          <a:stretch>
            <a:fillRect/>
          </a:stretch>
        </p:blipFill>
        <p:spPr>
          <a:xfrm>
            <a:off x="9831213" y="3429000"/>
            <a:ext cx="2175242" cy="1889695"/>
          </a:xfrm>
          <a:prstGeom prst="rect">
            <a:avLst/>
          </a:prstGeom>
        </p:spPr>
      </p:pic>
      <p:sp>
        <p:nvSpPr>
          <p:cNvPr id="10" name="TextBox 9">
            <a:extLst>
              <a:ext uri="{FF2B5EF4-FFF2-40B4-BE49-F238E27FC236}">
                <a16:creationId xmlns:a16="http://schemas.microsoft.com/office/drawing/2014/main" id="{BBAB31F5-79EF-AA5F-6AA7-5A986AE0869F}"/>
              </a:ext>
            </a:extLst>
          </p:cNvPr>
          <p:cNvSpPr txBox="1"/>
          <p:nvPr/>
        </p:nvSpPr>
        <p:spPr>
          <a:xfrm>
            <a:off x="6817130" y="5591649"/>
            <a:ext cx="4787266" cy="923330"/>
          </a:xfrm>
          <a:prstGeom prst="rect">
            <a:avLst/>
          </a:prstGeom>
          <a:solidFill>
            <a:srgbClr val="E65000"/>
          </a:solidFill>
        </p:spPr>
        <p:txBody>
          <a:bodyPr wrap="square" rtlCol="0">
            <a:spAutoFit/>
          </a:bodyPr>
          <a:lstStyle/>
          <a:p>
            <a:r>
              <a:rPr lang="en-GB" dirty="0"/>
              <a:t>Using a CHART is an effective way of putting photos on the work, especially if there is no wrap text function.</a:t>
            </a:r>
          </a:p>
        </p:txBody>
      </p:sp>
      <p:pic>
        <p:nvPicPr>
          <p:cNvPr id="13" name="Audio 12">
            <a:hlinkClick r:id="" action="ppaction://media"/>
            <a:extLst>
              <a:ext uri="{FF2B5EF4-FFF2-40B4-BE49-F238E27FC236}">
                <a16:creationId xmlns:a16="http://schemas.microsoft.com/office/drawing/2014/main" id="{6C2C0397-D2B5-A848-934C-F1E4A8704A7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1742318"/>
      </p:ext>
    </p:extLst>
  </p:cSld>
  <p:clrMapOvr>
    <a:masterClrMapping/>
  </p:clrMapOvr>
  <mc:AlternateContent xmlns:mc="http://schemas.openxmlformats.org/markup-compatibility/2006">
    <mc:Choice xmlns:p14="http://schemas.microsoft.com/office/powerpoint/2010/main" Requires="p14">
      <p:transition spd="slow" p14:dur="2000" advTm="57478"/>
    </mc:Choice>
    <mc:Fallback>
      <p:transition spd="slow" advTm="5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838200" y="365125"/>
            <a:ext cx="9734550" cy="1325563"/>
          </a:xfrm>
          <a:solidFill>
            <a:srgbClr val="65B2E6"/>
          </a:solidFill>
        </p:spPr>
        <p:txBody>
          <a:bodyPr/>
          <a:lstStyle/>
          <a:p>
            <a:r>
              <a:rPr lang="en-US" dirty="0"/>
              <a:t>SPECIALIST ORGANOLEPTIC VOCABULARY</a:t>
            </a:r>
            <a:endParaRPr lang="en-GB" dirty="0"/>
          </a:p>
        </p:txBody>
      </p:sp>
      <p:pic>
        <p:nvPicPr>
          <p:cNvPr id="7" name="Content Placeholder 6" descr="A screenshot of a food chart&#10;&#10;Description automatically generated">
            <a:extLst>
              <a:ext uri="{FF2B5EF4-FFF2-40B4-BE49-F238E27FC236}">
                <a16:creationId xmlns:a16="http://schemas.microsoft.com/office/drawing/2014/main" id="{ABEA7328-0466-909C-F071-8253AA8745AA}"/>
              </a:ext>
            </a:extLst>
          </p:cNvPr>
          <p:cNvPicPr>
            <a:picLocks noGrp="1" noChangeAspect="1"/>
          </p:cNvPicPr>
          <p:nvPr>
            <p:ph idx="1"/>
          </p:nvPr>
        </p:nvPicPr>
        <p:blipFill>
          <a:blip r:embed="rId5"/>
          <a:stretch>
            <a:fillRect/>
          </a:stretch>
        </p:blipFill>
        <p:spPr>
          <a:xfrm>
            <a:off x="254000" y="2669014"/>
            <a:ext cx="6496538" cy="3915020"/>
          </a:xfrm>
        </p:spPr>
      </p:pic>
      <p:sp>
        <p:nvSpPr>
          <p:cNvPr id="4" name="Content Placeholder 2">
            <a:extLst>
              <a:ext uri="{FF2B5EF4-FFF2-40B4-BE49-F238E27FC236}">
                <a16:creationId xmlns:a16="http://schemas.microsoft.com/office/drawing/2014/main" id="{B2FCD0A6-E20C-3D40-5E4B-DD4DAC4F620F}"/>
              </a:ext>
            </a:extLst>
          </p:cNvPr>
          <p:cNvSpPr txBox="1">
            <a:spLocks/>
          </p:cNvSpPr>
          <p:nvPr/>
        </p:nvSpPr>
        <p:spPr>
          <a:xfrm>
            <a:off x="305135" y="1388528"/>
            <a:ext cx="6498085" cy="1217512"/>
          </a:xfrm>
          <a:prstGeom prst="rect">
            <a:avLst/>
          </a:prstGeom>
          <a:solidFill>
            <a:srgbClr val="E65000"/>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Make a display board</a:t>
            </a:r>
          </a:p>
          <a:p>
            <a:r>
              <a:rPr lang="en-GB" dirty="0"/>
              <a:t>Stick a copy in their class books</a:t>
            </a:r>
          </a:p>
          <a:p>
            <a:r>
              <a:rPr lang="en-GB" dirty="0"/>
              <a:t>Start evaluating their practical dishes from the beginning of the course  - use the organoleptic vocabulary.  </a:t>
            </a:r>
          </a:p>
        </p:txBody>
      </p:sp>
      <p:pic>
        <p:nvPicPr>
          <p:cNvPr id="5" name="Picture 4">
            <a:extLst>
              <a:ext uri="{FF2B5EF4-FFF2-40B4-BE49-F238E27FC236}">
                <a16:creationId xmlns:a16="http://schemas.microsoft.com/office/drawing/2014/main" id="{C0E732E0-1ABC-58A3-6E45-16464028C777}"/>
              </a:ext>
            </a:extLst>
          </p:cNvPr>
          <p:cNvPicPr>
            <a:picLocks noChangeAspect="1"/>
          </p:cNvPicPr>
          <p:nvPr/>
        </p:nvPicPr>
        <p:blipFill rotWithShape="1">
          <a:blip r:embed="rId6"/>
          <a:srcRect l="18300" t="22131" r="19665" b="6392"/>
          <a:stretch/>
        </p:blipFill>
        <p:spPr>
          <a:xfrm>
            <a:off x="6860358" y="1388529"/>
            <a:ext cx="4493442" cy="4204551"/>
          </a:xfrm>
          <a:prstGeom prst="rect">
            <a:avLst/>
          </a:prstGeom>
        </p:spPr>
      </p:pic>
      <p:sp>
        <p:nvSpPr>
          <p:cNvPr id="6" name="TextBox 5">
            <a:extLst>
              <a:ext uri="{FF2B5EF4-FFF2-40B4-BE49-F238E27FC236}">
                <a16:creationId xmlns:a16="http://schemas.microsoft.com/office/drawing/2014/main" id="{33E86A6E-EBF0-5905-5546-8BE691E85B05}"/>
              </a:ext>
            </a:extLst>
          </p:cNvPr>
          <p:cNvSpPr txBox="1"/>
          <p:nvPr/>
        </p:nvSpPr>
        <p:spPr>
          <a:xfrm>
            <a:off x="6860358" y="5675710"/>
            <a:ext cx="4493442" cy="369332"/>
          </a:xfrm>
          <a:prstGeom prst="rect">
            <a:avLst/>
          </a:prstGeom>
          <a:solidFill>
            <a:schemeClr val="accent2"/>
          </a:solidFill>
        </p:spPr>
        <p:txBody>
          <a:bodyPr wrap="square" rtlCol="0">
            <a:spAutoFit/>
          </a:bodyPr>
          <a:lstStyle/>
          <a:p>
            <a:r>
              <a:rPr lang="en-GB" dirty="0"/>
              <a:t>https://www.foodafactoflife.org.uk</a:t>
            </a:r>
          </a:p>
        </p:txBody>
      </p:sp>
      <p:pic>
        <p:nvPicPr>
          <p:cNvPr id="10" name="Audio 9">
            <a:hlinkClick r:id="" action="ppaction://media"/>
            <a:extLst>
              <a:ext uri="{FF2B5EF4-FFF2-40B4-BE49-F238E27FC236}">
                <a16:creationId xmlns:a16="http://schemas.microsoft.com/office/drawing/2014/main" id="{E3E1C4C5-1A77-F6BF-4FB1-79E8C12C6D5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6497673"/>
      </p:ext>
    </p:extLst>
  </p:cSld>
  <p:clrMapOvr>
    <a:masterClrMapping/>
  </p:clrMapOvr>
  <mc:AlternateContent xmlns:mc="http://schemas.openxmlformats.org/markup-compatibility/2006">
    <mc:Choice xmlns:p14="http://schemas.microsoft.com/office/powerpoint/2010/main" Requires="p14">
      <p:transition spd="slow" p14:dur="2000" advTm="29426"/>
    </mc:Choice>
    <mc:Fallback>
      <p:transition spd="slow" advTm="2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838200" y="365125"/>
            <a:ext cx="6598695" cy="1325563"/>
          </a:xfrm>
          <a:solidFill>
            <a:srgbClr val="65B2E6"/>
          </a:solidFill>
        </p:spPr>
        <p:txBody>
          <a:bodyPr/>
          <a:lstStyle/>
          <a:p>
            <a:r>
              <a:rPr lang="en-US" dirty="0"/>
              <a:t>VISCOSITY CHARTS</a:t>
            </a:r>
            <a:endParaRPr lang="en-GB" dirty="0"/>
          </a:p>
        </p:txBody>
      </p:sp>
      <p:pic>
        <p:nvPicPr>
          <p:cNvPr id="4" name="Content Placeholder 3">
            <a:extLst>
              <a:ext uri="{FF2B5EF4-FFF2-40B4-BE49-F238E27FC236}">
                <a16:creationId xmlns:a16="http://schemas.microsoft.com/office/drawing/2014/main" id="{FF3813AB-2AFC-45C8-29E6-79702BF2B5F3}"/>
              </a:ext>
            </a:extLst>
          </p:cNvPr>
          <p:cNvPicPr>
            <a:picLocks noGrp="1" noChangeAspect="1"/>
          </p:cNvPicPr>
          <p:nvPr>
            <p:ph idx="1"/>
          </p:nvPr>
        </p:nvPicPr>
        <p:blipFill rotWithShape="1">
          <a:blip r:embed="rId5"/>
          <a:srcRect l="22536" t="25486" r="20369" b="7581"/>
          <a:stretch/>
        </p:blipFill>
        <p:spPr>
          <a:xfrm>
            <a:off x="838200" y="1690688"/>
            <a:ext cx="6598695" cy="4351338"/>
          </a:xfrm>
          <a:prstGeom prst="rect">
            <a:avLst/>
          </a:prstGeom>
        </p:spPr>
      </p:pic>
      <p:sp>
        <p:nvSpPr>
          <p:cNvPr id="6" name="TextBox 5">
            <a:extLst>
              <a:ext uri="{FF2B5EF4-FFF2-40B4-BE49-F238E27FC236}">
                <a16:creationId xmlns:a16="http://schemas.microsoft.com/office/drawing/2014/main" id="{DCEB1A78-83D1-C7DB-C084-BC2DC11E25B8}"/>
              </a:ext>
            </a:extLst>
          </p:cNvPr>
          <p:cNvSpPr txBox="1"/>
          <p:nvPr/>
        </p:nvSpPr>
        <p:spPr>
          <a:xfrm>
            <a:off x="6702947" y="5107880"/>
            <a:ext cx="5384801" cy="1384995"/>
          </a:xfrm>
          <a:prstGeom prst="rect">
            <a:avLst/>
          </a:prstGeom>
          <a:solidFill>
            <a:srgbClr val="E65000"/>
          </a:solidFill>
        </p:spPr>
        <p:txBody>
          <a:bodyPr wrap="square" rtlCol="0">
            <a:spAutoFit/>
          </a:bodyPr>
          <a:lstStyle/>
          <a:p>
            <a:r>
              <a:rPr lang="en-GB" sz="2800" dirty="0"/>
              <a:t>There is an example on the WJEC and Food a fact of life website. Photocopy and laminate a class set.</a:t>
            </a:r>
          </a:p>
        </p:txBody>
      </p:sp>
      <p:sp>
        <p:nvSpPr>
          <p:cNvPr id="3" name="TextBox 2">
            <a:extLst>
              <a:ext uri="{FF2B5EF4-FFF2-40B4-BE49-F238E27FC236}">
                <a16:creationId xmlns:a16="http://schemas.microsoft.com/office/drawing/2014/main" id="{AFC4740D-B282-3CB2-8440-CCA4EB21776B}"/>
              </a:ext>
            </a:extLst>
          </p:cNvPr>
          <p:cNvSpPr txBox="1"/>
          <p:nvPr/>
        </p:nvSpPr>
        <p:spPr>
          <a:xfrm>
            <a:off x="7724775" y="3789144"/>
            <a:ext cx="3914775" cy="646331"/>
          </a:xfrm>
          <a:prstGeom prst="rect">
            <a:avLst/>
          </a:prstGeom>
          <a:solidFill>
            <a:srgbClr val="E65000"/>
          </a:solidFill>
        </p:spPr>
        <p:txBody>
          <a:bodyPr wrap="square" rtlCol="0">
            <a:spAutoFit/>
          </a:bodyPr>
          <a:lstStyle/>
          <a:p>
            <a:r>
              <a:rPr lang="en-US" dirty="0">
                <a:hlinkClick r:id="rId6"/>
              </a:rPr>
              <a:t>wjec.co.uk/</a:t>
            </a:r>
            <a:r>
              <a:rPr lang="en-US" dirty="0" err="1">
                <a:hlinkClick r:id="rId6"/>
              </a:rPr>
              <a:t>umbraco</a:t>
            </a:r>
            <a:r>
              <a:rPr lang="en-US" dirty="0">
                <a:hlinkClick r:id="rId6"/>
              </a:rPr>
              <a:t>/surface/</a:t>
            </a:r>
            <a:r>
              <a:rPr lang="en-US" dirty="0" err="1">
                <a:hlinkClick r:id="rId6"/>
              </a:rPr>
              <a:t>blobstorage</a:t>
            </a:r>
            <a:r>
              <a:rPr lang="en-US" dirty="0">
                <a:hlinkClick r:id="rId6"/>
              </a:rPr>
              <a:t>/</a:t>
            </a:r>
            <a:r>
              <a:rPr lang="en-US" dirty="0" err="1">
                <a:hlinkClick r:id="rId6"/>
              </a:rPr>
              <a:t>download?nodeId</a:t>
            </a:r>
            <a:r>
              <a:rPr lang="en-US" dirty="0">
                <a:hlinkClick r:id="rId6"/>
              </a:rPr>
              <a:t>=5384</a:t>
            </a:r>
            <a:endParaRPr lang="en-GB" dirty="0"/>
          </a:p>
        </p:txBody>
      </p:sp>
      <p:sp>
        <p:nvSpPr>
          <p:cNvPr id="5" name="TextBox 4">
            <a:extLst>
              <a:ext uri="{FF2B5EF4-FFF2-40B4-BE49-F238E27FC236}">
                <a16:creationId xmlns:a16="http://schemas.microsoft.com/office/drawing/2014/main" id="{8D34F81E-1865-CE63-869E-F0A8A96545A4}"/>
              </a:ext>
            </a:extLst>
          </p:cNvPr>
          <p:cNvSpPr txBox="1"/>
          <p:nvPr/>
        </p:nvSpPr>
        <p:spPr>
          <a:xfrm>
            <a:off x="7724775" y="4543760"/>
            <a:ext cx="3914775" cy="369332"/>
          </a:xfrm>
          <a:prstGeom prst="rect">
            <a:avLst/>
          </a:prstGeom>
          <a:solidFill>
            <a:srgbClr val="E65000"/>
          </a:solidFill>
        </p:spPr>
        <p:txBody>
          <a:bodyPr wrap="square" rtlCol="0">
            <a:spAutoFit/>
          </a:bodyPr>
          <a:lstStyle/>
          <a:p>
            <a:r>
              <a:rPr lang="en-GB" dirty="0">
                <a:hlinkClick r:id="rId7"/>
              </a:rPr>
              <a:t>viscosity-ws-1114fcc.docx (live.com)</a:t>
            </a:r>
            <a:endParaRPr lang="en-GB" dirty="0"/>
          </a:p>
        </p:txBody>
      </p:sp>
      <p:pic>
        <p:nvPicPr>
          <p:cNvPr id="10" name="Audio 9">
            <a:hlinkClick r:id="" action="ppaction://media"/>
            <a:extLst>
              <a:ext uri="{FF2B5EF4-FFF2-40B4-BE49-F238E27FC236}">
                <a16:creationId xmlns:a16="http://schemas.microsoft.com/office/drawing/2014/main" id="{5A450EBD-03EE-085A-3D1F-F7ECE34D2AA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4901781"/>
      </p:ext>
    </p:extLst>
  </p:cSld>
  <p:clrMapOvr>
    <a:masterClrMapping/>
  </p:clrMapOvr>
  <mc:AlternateContent xmlns:mc="http://schemas.openxmlformats.org/markup-compatibility/2006">
    <mc:Choice xmlns:p14="http://schemas.microsoft.com/office/powerpoint/2010/main" Requires="p14">
      <p:transition spd="slow" p14:dur="2000" advTm="28611"/>
    </mc:Choice>
    <mc:Fallback>
      <p:transition spd="slow" advTm="2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333375" y="90327"/>
            <a:ext cx="9810750" cy="1325563"/>
          </a:xfrm>
          <a:solidFill>
            <a:srgbClr val="65B2E6"/>
          </a:solidFill>
        </p:spPr>
        <p:txBody>
          <a:bodyPr/>
          <a:lstStyle/>
          <a:p>
            <a:r>
              <a:rPr lang="en-US" dirty="0"/>
              <a:t>KEEP PACKAGING</a:t>
            </a:r>
            <a:endParaRPr lang="en-GB" dirty="0"/>
          </a:p>
        </p:txBody>
      </p:sp>
      <p:sp>
        <p:nvSpPr>
          <p:cNvPr id="4" name="Content Placeholder 2">
            <a:extLst>
              <a:ext uri="{FF2B5EF4-FFF2-40B4-BE49-F238E27FC236}">
                <a16:creationId xmlns:a16="http://schemas.microsoft.com/office/drawing/2014/main" id="{8A7D0777-2A9E-43D8-2254-0C05BF210953}"/>
              </a:ext>
            </a:extLst>
          </p:cNvPr>
          <p:cNvSpPr>
            <a:spLocks noGrp="1"/>
          </p:cNvSpPr>
          <p:nvPr>
            <p:ph idx="1"/>
          </p:nvPr>
        </p:nvSpPr>
        <p:spPr>
          <a:xfrm>
            <a:off x="243840" y="1292225"/>
            <a:ext cx="7589520" cy="1725295"/>
          </a:xfrm>
          <a:solidFill>
            <a:srgbClr val="E65000"/>
          </a:solidFill>
        </p:spPr>
        <p:txBody>
          <a:bodyPr>
            <a:normAutofit fontScale="92500" lnSpcReduction="10000"/>
          </a:bodyPr>
          <a:lstStyle/>
          <a:p>
            <a:r>
              <a:rPr lang="en-GB" dirty="0"/>
              <a:t>A photograph works just as well. The ingredient list, nutritional analysis. Sometimes this is the information the students need and not the contents. This works well with unusual ingredients and the expensive ones!!</a:t>
            </a:r>
          </a:p>
        </p:txBody>
      </p:sp>
      <p:pic>
        <p:nvPicPr>
          <p:cNvPr id="6" name="Picture 5">
            <a:extLst>
              <a:ext uri="{FF2B5EF4-FFF2-40B4-BE49-F238E27FC236}">
                <a16:creationId xmlns:a16="http://schemas.microsoft.com/office/drawing/2014/main" id="{89FF4D81-CFC6-18ED-533A-456F5872F04E}"/>
              </a:ext>
            </a:extLst>
          </p:cNvPr>
          <p:cNvPicPr>
            <a:picLocks noChangeAspect="1"/>
          </p:cNvPicPr>
          <p:nvPr/>
        </p:nvPicPr>
        <p:blipFill rotWithShape="1">
          <a:blip r:embed="rId5"/>
          <a:srcRect l="6875" t="50000" r="66750" b="30889"/>
          <a:stretch/>
        </p:blipFill>
        <p:spPr>
          <a:xfrm>
            <a:off x="243840" y="3169921"/>
            <a:ext cx="7589520" cy="3322954"/>
          </a:xfrm>
          <a:prstGeom prst="rect">
            <a:avLst/>
          </a:prstGeom>
        </p:spPr>
      </p:pic>
      <p:pic>
        <p:nvPicPr>
          <p:cNvPr id="7" name="Picture 6">
            <a:extLst>
              <a:ext uri="{FF2B5EF4-FFF2-40B4-BE49-F238E27FC236}">
                <a16:creationId xmlns:a16="http://schemas.microsoft.com/office/drawing/2014/main" id="{61B15C01-EC40-5BA2-AB8D-E386A3B76700}"/>
              </a:ext>
            </a:extLst>
          </p:cNvPr>
          <p:cNvPicPr>
            <a:picLocks noChangeAspect="1"/>
          </p:cNvPicPr>
          <p:nvPr/>
        </p:nvPicPr>
        <p:blipFill>
          <a:blip r:embed="rId6"/>
          <a:stretch>
            <a:fillRect/>
          </a:stretch>
        </p:blipFill>
        <p:spPr>
          <a:xfrm>
            <a:off x="8136254" y="2154872"/>
            <a:ext cx="3811905" cy="2188528"/>
          </a:xfrm>
          <a:prstGeom prst="rect">
            <a:avLst/>
          </a:prstGeom>
        </p:spPr>
      </p:pic>
      <p:pic>
        <p:nvPicPr>
          <p:cNvPr id="8" name="Picture 7">
            <a:extLst>
              <a:ext uri="{FF2B5EF4-FFF2-40B4-BE49-F238E27FC236}">
                <a16:creationId xmlns:a16="http://schemas.microsoft.com/office/drawing/2014/main" id="{D7AD56FA-4F91-1FA7-1B9B-80A05C2AD3C5}"/>
              </a:ext>
            </a:extLst>
          </p:cNvPr>
          <p:cNvPicPr>
            <a:picLocks noChangeAspect="1"/>
          </p:cNvPicPr>
          <p:nvPr/>
        </p:nvPicPr>
        <p:blipFill>
          <a:blip r:embed="rId7"/>
          <a:stretch>
            <a:fillRect/>
          </a:stretch>
        </p:blipFill>
        <p:spPr>
          <a:xfrm>
            <a:off x="8086025" y="4528185"/>
            <a:ext cx="3938334" cy="1964690"/>
          </a:xfrm>
          <a:prstGeom prst="rect">
            <a:avLst/>
          </a:prstGeom>
        </p:spPr>
      </p:pic>
      <p:pic>
        <p:nvPicPr>
          <p:cNvPr id="10" name="Audio 9">
            <a:hlinkClick r:id="" action="ppaction://media"/>
            <a:extLst>
              <a:ext uri="{FF2B5EF4-FFF2-40B4-BE49-F238E27FC236}">
                <a16:creationId xmlns:a16="http://schemas.microsoft.com/office/drawing/2014/main" id="{E4913E68-B8D8-7281-39CB-5BBC8699916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5273615"/>
      </p:ext>
    </p:extLst>
  </p:cSld>
  <p:clrMapOvr>
    <a:masterClrMapping/>
  </p:clrMapOvr>
  <mc:AlternateContent xmlns:mc="http://schemas.openxmlformats.org/markup-compatibility/2006">
    <mc:Choice xmlns:p14="http://schemas.microsoft.com/office/powerpoint/2010/main" Requires="p14">
      <p:transition spd="slow" p14:dur="2000" advTm="19160"/>
    </mc:Choice>
    <mc:Fallback>
      <p:transition spd="slow" advTm="1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7AB2-6749-B2EB-E4E4-BCB37056F0B0}"/>
              </a:ext>
            </a:extLst>
          </p:cNvPr>
          <p:cNvSpPr>
            <a:spLocks noGrp="1"/>
          </p:cNvSpPr>
          <p:nvPr>
            <p:ph type="title"/>
          </p:nvPr>
        </p:nvSpPr>
        <p:spPr>
          <a:xfrm>
            <a:off x="838200" y="365125"/>
            <a:ext cx="9972675" cy="1325563"/>
          </a:xfrm>
          <a:solidFill>
            <a:srgbClr val="65B2E6"/>
          </a:solidFill>
        </p:spPr>
        <p:txBody>
          <a:bodyPr/>
          <a:lstStyle/>
          <a:p>
            <a:r>
              <a:rPr lang="en-US" dirty="0"/>
              <a:t>CUT DOWN THE RECIPE – CUT YOUR COSTS</a:t>
            </a:r>
            <a:endParaRPr lang="en-GB" dirty="0"/>
          </a:p>
        </p:txBody>
      </p:sp>
      <p:sp>
        <p:nvSpPr>
          <p:cNvPr id="4" name="Content Placeholder 2">
            <a:extLst>
              <a:ext uri="{FF2B5EF4-FFF2-40B4-BE49-F238E27FC236}">
                <a16:creationId xmlns:a16="http://schemas.microsoft.com/office/drawing/2014/main" id="{5090DD6D-6BDB-5798-464D-BA8DB3780F73}"/>
              </a:ext>
            </a:extLst>
          </p:cNvPr>
          <p:cNvSpPr>
            <a:spLocks noGrp="1"/>
          </p:cNvSpPr>
          <p:nvPr>
            <p:ph idx="1"/>
          </p:nvPr>
        </p:nvSpPr>
        <p:spPr>
          <a:xfrm>
            <a:off x="838200" y="1825625"/>
            <a:ext cx="9083040" cy="4351338"/>
          </a:xfrm>
          <a:solidFill>
            <a:srgbClr val="E65000"/>
          </a:solidFill>
        </p:spPr>
        <p:txBody>
          <a:bodyPr vert="horz" lIns="91440" tIns="45720" rIns="91440" bIns="45720" rtlCol="0" anchor="t">
            <a:noAutofit/>
          </a:bodyPr>
          <a:lstStyle/>
          <a:p>
            <a:r>
              <a:rPr lang="en-GB" sz="3600" b="1" dirty="0"/>
              <a:t>This task can be expensive.</a:t>
            </a:r>
            <a:endParaRPr lang="en-GB" sz="3600" b="1" dirty="0">
              <a:cs typeface="Calibri"/>
            </a:endParaRPr>
          </a:p>
          <a:p>
            <a:pPr marL="0" indent="0">
              <a:buNone/>
            </a:pPr>
            <a:r>
              <a:rPr lang="en-GB" sz="3600" dirty="0"/>
              <a:t>Cut down on the basic recipe if possible. For example – the bread task -  Try halving the recipe. Find an amount that will still produce two/three good products for each experiment. Get the students to try this for their control and then adapt accordingly – depending on their experiments and hypothesis.</a:t>
            </a:r>
            <a:endParaRPr lang="en-GB" sz="3600" dirty="0">
              <a:cs typeface="Calibri" panose="020F0502020204030204"/>
            </a:endParaRPr>
          </a:p>
        </p:txBody>
      </p:sp>
      <p:pic>
        <p:nvPicPr>
          <p:cNvPr id="5" name="Picture 4">
            <a:extLst>
              <a:ext uri="{FF2B5EF4-FFF2-40B4-BE49-F238E27FC236}">
                <a16:creationId xmlns:a16="http://schemas.microsoft.com/office/drawing/2014/main" id="{AFACCA5D-F74E-F0FD-9F92-D0921F853087}"/>
              </a:ext>
            </a:extLst>
          </p:cNvPr>
          <p:cNvPicPr>
            <a:picLocks noChangeAspect="1"/>
          </p:cNvPicPr>
          <p:nvPr/>
        </p:nvPicPr>
        <p:blipFill>
          <a:blip r:embed="rId5"/>
          <a:stretch>
            <a:fillRect/>
          </a:stretch>
        </p:blipFill>
        <p:spPr>
          <a:xfrm>
            <a:off x="10145776" y="1861015"/>
            <a:ext cx="1930400" cy="4315948"/>
          </a:xfrm>
          <a:prstGeom prst="rect">
            <a:avLst/>
          </a:prstGeom>
        </p:spPr>
      </p:pic>
      <p:pic>
        <p:nvPicPr>
          <p:cNvPr id="8" name="Audio 7">
            <a:hlinkClick r:id="" action="ppaction://media"/>
            <a:extLst>
              <a:ext uri="{FF2B5EF4-FFF2-40B4-BE49-F238E27FC236}">
                <a16:creationId xmlns:a16="http://schemas.microsoft.com/office/drawing/2014/main" id="{2559DFF1-ECCB-C640-019F-7D2E9CCDB62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9665291"/>
      </p:ext>
    </p:extLst>
  </p:cSld>
  <p:clrMapOvr>
    <a:masterClrMapping/>
  </p:clrMapOvr>
  <mc:AlternateContent xmlns:mc="http://schemas.openxmlformats.org/markup-compatibility/2006">
    <mc:Choice xmlns:p14="http://schemas.microsoft.com/office/powerpoint/2010/main" Requires="p14">
      <p:transition spd="slow" p14:dur="2000" advTm="27625"/>
    </mc:Choice>
    <mc:Fallback>
      <p:transition spd="slow" advTm="2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7AB2-6749-B2EB-E4E4-BCB37056F0B0}"/>
              </a:ext>
            </a:extLst>
          </p:cNvPr>
          <p:cNvSpPr>
            <a:spLocks noGrp="1"/>
          </p:cNvSpPr>
          <p:nvPr>
            <p:ph type="title"/>
          </p:nvPr>
        </p:nvSpPr>
        <p:spPr>
          <a:xfrm>
            <a:off x="167640" y="46037"/>
            <a:ext cx="5257800" cy="1203643"/>
          </a:xfrm>
          <a:solidFill>
            <a:srgbClr val="65B2E6"/>
          </a:solidFill>
        </p:spPr>
        <p:txBody>
          <a:bodyPr/>
          <a:lstStyle/>
          <a:p>
            <a:r>
              <a:rPr lang="en-US" dirty="0"/>
              <a:t>ACCURACY MATTERS</a:t>
            </a:r>
            <a:endParaRPr lang="en-GB" dirty="0"/>
          </a:p>
        </p:txBody>
      </p:sp>
      <p:pic>
        <p:nvPicPr>
          <p:cNvPr id="5" name="Content Placeholder 4">
            <a:extLst>
              <a:ext uri="{FF2B5EF4-FFF2-40B4-BE49-F238E27FC236}">
                <a16:creationId xmlns:a16="http://schemas.microsoft.com/office/drawing/2014/main" id="{2AE34FFE-447C-3A07-9DC8-A50FAE614E77}"/>
              </a:ext>
            </a:extLst>
          </p:cNvPr>
          <p:cNvPicPr>
            <a:picLocks noGrp="1" noChangeAspect="1"/>
          </p:cNvPicPr>
          <p:nvPr>
            <p:ph idx="1"/>
          </p:nvPr>
        </p:nvPicPr>
        <p:blipFill rotWithShape="1">
          <a:blip r:embed="rId5"/>
          <a:srcRect l="7150" t="45092" r="64523" b="31385"/>
          <a:stretch/>
        </p:blipFill>
        <p:spPr>
          <a:xfrm>
            <a:off x="167640" y="1371600"/>
            <a:ext cx="11841480" cy="4907280"/>
          </a:xfrm>
        </p:spPr>
      </p:pic>
      <p:pic>
        <p:nvPicPr>
          <p:cNvPr id="3" name="Picture 2">
            <a:extLst>
              <a:ext uri="{FF2B5EF4-FFF2-40B4-BE49-F238E27FC236}">
                <a16:creationId xmlns:a16="http://schemas.microsoft.com/office/drawing/2014/main" id="{1F7209FD-5822-98AB-B14B-B35E939D6668}"/>
              </a:ext>
            </a:extLst>
          </p:cNvPr>
          <p:cNvPicPr>
            <a:picLocks noChangeAspect="1"/>
          </p:cNvPicPr>
          <p:nvPr/>
        </p:nvPicPr>
        <p:blipFill>
          <a:blip r:embed="rId6"/>
          <a:stretch>
            <a:fillRect/>
          </a:stretch>
        </p:blipFill>
        <p:spPr>
          <a:xfrm>
            <a:off x="3112224" y="3825240"/>
            <a:ext cx="5415087" cy="2453640"/>
          </a:xfrm>
          <a:prstGeom prst="rect">
            <a:avLst/>
          </a:prstGeom>
        </p:spPr>
      </p:pic>
      <p:pic>
        <p:nvPicPr>
          <p:cNvPr id="9" name="Audio 8">
            <a:hlinkClick r:id="" action="ppaction://media"/>
            <a:extLst>
              <a:ext uri="{FF2B5EF4-FFF2-40B4-BE49-F238E27FC236}">
                <a16:creationId xmlns:a16="http://schemas.microsoft.com/office/drawing/2014/main" id="{1004EA62-7922-F986-8011-1F94825C09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565468"/>
      </p:ext>
    </p:extLst>
  </p:cSld>
  <p:clrMapOvr>
    <a:masterClrMapping/>
  </p:clrMapOvr>
  <mc:AlternateContent xmlns:mc="http://schemas.openxmlformats.org/markup-compatibility/2006" xmlns:p14="http://schemas.microsoft.com/office/powerpoint/2010/main">
    <mc:Choice Requires="p14">
      <p:transition spd="slow" p14:dur="2000" advTm="20620"/>
    </mc:Choice>
    <mc:Fallback xmlns="">
      <p:transition spd="slow" advTm="2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942A-AE73-3D7D-2694-7B09F180D679}"/>
              </a:ext>
            </a:extLst>
          </p:cNvPr>
          <p:cNvSpPr>
            <a:spLocks noGrp="1"/>
          </p:cNvSpPr>
          <p:nvPr>
            <p:ph type="title"/>
          </p:nvPr>
        </p:nvSpPr>
        <p:spPr/>
        <p:txBody>
          <a:bodyPr/>
          <a:lstStyle/>
          <a:p>
            <a:r>
              <a:rPr lang="en-US" dirty="0"/>
              <a:t>GOOD LUCK</a:t>
            </a:r>
            <a:endParaRPr lang="en-GB" dirty="0"/>
          </a:p>
        </p:txBody>
      </p:sp>
      <p:sp>
        <p:nvSpPr>
          <p:cNvPr id="3" name="Content Placeholder 2">
            <a:extLst>
              <a:ext uri="{FF2B5EF4-FFF2-40B4-BE49-F238E27FC236}">
                <a16:creationId xmlns:a16="http://schemas.microsoft.com/office/drawing/2014/main" id="{B3333E32-B01A-264D-111F-C72F7C1F5365}"/>
              </a:ext>
            </a:extLst>
          </p:cNvPr>
          <p:cNvSpPr>
            <a:spLocks noGrp="1"/>
          </p:cNvSpPr>
          <p:nvPr>
            <p:ph idx="1"/>
          </p:nvPr>
        </p:nvSpPr>
        <p:spPr>
          <a:xfrm>
            <a:off x="751013" y="1253331"/>
            <a:ext cx="10515600" cy="4351338"/>
          </a:xfrm>
        </p:spPr>
        <p:txBody>
          <a:bodyPr/>
          <a:lstStyle/>
          <a:p>
            <a:pPr marL="0" indent="0">
              <a:buNone/>
            </a:pPr>
            <a:r>
              <a:rPr lang="en-US" dirty="0"/>
              <a:t>If you have queries regarding this resource or require any information about the qualification. Please contact the team.</a:t>
            </a:r>
          </a:p>
          <a:p>
            <a:endParaRPr lang="en-US" dirty="0"/>
          </a:p>
          <a:p>
            <a:endParaRPr lang="en-GB" dirty="0"/>
          </a:p>
        </p:txBody>
      </p:sp>
      <p:sp>
        <p:nvSpPr>
          <p:cNvPr id="4" name="TextBox 3">
            <a:extLst>
              <a:ext uri="{FF2B5EF4-FFF2-40B4-BE49-F238E27FC236}">
                <a16:creationId xmlns:a16="http://schemas.microsoft.com/office/drawing/2014/main" id="{124EF637-86C9-2894-2DFD-2203CD199D81}"/>
              </a:ext>
            </a:extLst>
          </p:cNvPr>
          <p:cNvSpPr txBox="1"/>
          <p:nvPr/>
        </p:nvSpPr>
        <p:spPr>
          <a:xfrm>
            <a:off x="663826" y="2051577"/>
            <a:ext cx="9509760" cy="4216539"/>
          </a:xfrm>
          <a:prstGeom prst="rect">
            <a:avLst/>
          </a:prstGeom>
          <a:solidFill>
            <a:srgbClr val="E65000"/>
          </a:solidFill>
        </p:spPr>
        <p:txBody>
          <a:bodyPr wrap="square">
            <a:spAutoFit/>
          </a:bodyPr>
          <a:lstStyle/>
          <a:p>
            <a:r>
              <a:rPr lang="en-GB" sz="3200" dirty="0">
                <a:latin typeface="Gotham Rounded Book" pitchFamily="50" charset="0"/>
              </a:rPr>
              <a:t>CONTACTS:</a:t>
            </a:r>
          </a:p>
          <a:p>
            <a:r>
              <a:rPr lang="en-GB" sz="1800" dirty="0">
                <a:latin typeface="Gotham Rounded Book" pitchFamily="50" charset="0"/>
              </a:rPr>
              <a:t>Contact our specialist Subject Officer and administrative support team with any queries.  </a:t>
            </a:r>
          </a:p>
          <a:p>
            <a:endParaRPr lang="en-GB" sz="2000" dirty="0">
              <a:latin typeface="Bliss-Light"/>
            </a:endParaRPr>
          </a:p>
          <a:p>
            <a:r>
              <a:rPr lang="en-US" sz="1800" kern="1100" spc="-50" dirty="0">
                <a:latin typeface="Gotham Rounded Book"/>
                <a:cs typeface="Gotham Rounded Book"/>
              </a:rPr>
              <a:t>Allison Candy - Subject Officer</a:t>
            </a:r>
          </a:p>
          <a:p>
            <a:r>
              <a:rPr lang="en-US" sz="1800" kern="1100" spc="-50" dirty="0">
                <a:latin typeface="Gotham Rounded Book"/>
                <a:cs typeface="Gotham Rounded Book"/>
                <a:hlinkClick r:id="rId5"/>
              </a:rPr>
              <a:t>food@wjec.co.uk</a:t>
            </a:r>
            <a:endParaRPr lang="en-US" sz="1800" kern="1100" spc="-50" dirty="0">
              <a:latin typeface="Gotham Rounded Book"/>
              <a:cs typeface="Gotham Rounded Book"/>
            </a:endParaRPr>
          </a:p>
          <a:p>
            <a:endParaRPr lang="en-US" sz="1800" b="1" kern="1100" spc="-50" dirty="0">
              <a:latin typeface="Gotham Rounded Book"/>
            </a:endParaRPr>
          </a:p>
          <a:p>
            <a:r>
              <a:rPr lang="en-US" sz="1800" kern="1100" spc="-50" dirty="0">
                <a:latin typeface="Gotham Rounded Book"/>
                <a:cs typeface="Gotham Rounded Book"/>
              </a:rPr>
              <a:t>Gemma Edwards - Subject Support Officer</a:t>
            </a:r>
          </a:p>
          <a:p>
            <a:r>
              <a:rPr lang="en-US" sz="1800" kern="1100" spc="-50" dirty="0">
                <a:latin typeface="Gotham Rounded Book"/>
                <a:cs typeface="Gotham Rounded Book"/>
                <a:hlinkClick r:id="rId6"/>
              </a:rPr>
              <a:t>food@wjec.co.uk</a:t>
            </a:r>
            <a:endParaRPr lang="en-US" sz="1800" kern="1100" spc="-50" dirty="0">
              <a:latin typeface="Gotham Rounded Book"/>
              <a:cs typeface="Gotham Rounded Book"/>
            </a:endParaRPr>
          </a:p>
          <a:p>
            <a:endParaRPr lang="en-US" kern="1100" spc="-50" dirty="0">
              <a:latin typeface="Gotham Rounded Book"/>
              <a:cs typeface="Gotham Rounded Book"/>
            </a:endParaRPr>
          </a:p>
          <a:p>
            <a:r>
              <a:rPr lang="en-US" sz="1800" kern="1100" spc="-50" dirty="0">
                <a:latin typeface="Gotham Rounded Book"/>
                <a:cs typeface="Gotham Rounded Book"/>
              </a:rPr>
              <a:t>Sian Williams – Subject Advisor</a:t>
            </a:r>
          </a:p>
          <a:p>
            <a:r>
              <a:rPr lang="en-US" kern="1100" spc="-50" dirty="0">
                <a:latin typeface="Gotham Rounded Book"/>
                <a:cs typeface="Gotham Rounded Book"/>
                <a:hlinkClick r:id="rId7"/>
              </a:rPr>
              <a:t>Food@eduqas.co.uk</a:t>
            </a:r>
            <a:endParaRPr lang="en-US" kern="1100" spc="-50" dirty="0">
              <a:latin typeface="Gotham Rounded Book"/>
              <a:cs typeface="Gotham Rounded Book"/>
            </a:endParaRPr>
          </a:p>
          <a:p>
            <a:endParaRPr lang="en-US" sz="1800" kern="1100" spc="-50" dirty="0">
              <a:latin typeface="Gotham Rounded Book"/>
              <a:cs typeface="Gotham Rounded Book"/>
            </a:endParaRPr>
          </a:p>
          <a:p>
            <a:r>
              <a:rPr lang="en-GB" sz="1800" b="1" dirty="0"/>
              <a:t>E assessment </a:t>
            </a:r>
          </a:p>
          <a:p>
            <a:r>
              <a:rPr lang="en-GB" sz="1800" u="sng" dirty="0">
                <a:hlinkClick r:id="rId8">
                  <a:extLst>
                    <a:ext uri="{A12FA001-AC4F-418D-AE19-62706E023703}">
                      <ahyp:hlinkClr xmlns:ahyp="http://schemas.microsoft.com/office/drawing/2018/hyperlinkcolor" val="tx"/>
                    </a:ext>
                  </a:extLst>
                </a:hlinkClick>
              </a:rPr>
              <a:t>e-assessment@wjec.co.uk</a:t>
            </a:r>
            <a:endParaRPr lang="en-GB" sz="1800" dirty="0"/>
          </a:p>
        </p:txBody>
      </p:sp>
      <p:pic>
        <p:nvPicPr>
          <p:cNvPr id="9" name="Audio 8">
            <a:hlinkClick r:id="" action="ppaction://media"/>
            <a:extLst>
              <a:ext uri="{FF2B5EF4-FFF2-40B4-BE49-F238E27FC236}">
                <a16:creationId xmlns:a16="http://schemas.microsoft.com/office/drawing/2014/main" id="{73F18C07-60A6-20D5-542A-C7B2DEE34E2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1526565"/>
      </p:ext>
    </p:extLst>
  </p:cSld>
  <p:clrMapOvr>
    <a:masterClrMapping/>
  </p:clrMapOvr>
  <mc:AlternateContent xmlns:mc="http://schemas.openxmlformats.org/markup-compatibility/2006" xmlns:p14="http://schemas.microsoft.com/office/powerpoint/2010/main">
    <mc:Choice Requires="p14">
      <p:transition spd="slow" p14:dur="2000" advTm="11667"/>
    </mc:Choice>
    <mc:Fallback xmlns="">
      <p:transition spd="slow" advTm="11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0AF4-0023-7ABE-EA62-C52F1FC5EA65}"/>
              </a:ext>
            </a:extLst>
          </p:cNvPr>
          <p:cNvSpPr>
            <a:spLocks noGrp="1"/>
          </p:cNvSpPr>
          <p:nvPr>
            <p:ph type="title"/>
          </p:nvPr>
        </p:nvSpPr>
        <p:spPr>
          <a:xfrm>
            <a:off x="213360" y="197485"/>
            <a:ext cx="10515600" cy="1325563"/>
          </a:xfrm>
          <a:solidFill>
            <a:srgbClr val="65B2E6"/>
          </a:solidFill>
        </p:spPr>
        <p:txBody>
          <a:bodyPr/>
          <a:lstStyle/>
          <a:p>
            <a:r>
              <a:rPr lang="en-US" dirty="0"/>
              <a:t>THINKING OUTSIDE THE BOX</a:t>
            </a:r>
            <a:endParaRPr lang="en-GB" dirty="0"/>
          </a:p>
        </p:txBody>
      </p:sp>
      <p:sp>
        <p:nvSpPr>
          <p:cNvPr id="3" name="Content Placeholder 2">
            <a:extLst>
              <a:ext uri="{FF2B5EF4-FFF2-40B4-BE49-F238E27FC236}">
                <a16:creationId xmlns:a16="http://schemas.microsoft.com/office/drawing/2014/main" id="{0066E030-C3B7-E7BA-B359-A3A7AC945268}"/>
              </a:ext>
            </a:extLst>
          </p:cNvPr>
          <p:cNvSpPr>
            <a:spLocks noGrp="1"/>
          </p:cNvSpPr>
          <p:nvPr>
            <p:ph idx="1"/>
          </p:nvPr>
        </p:nvSpPr>
        <p:spPr>
          <a:xfrm>
            <a:off x="263478" y="1663700"/>
            <a:ext cx="4770120" cy="4351338"/>
          </a:xfrm>
        </p:spPr>
        <p:txBody>
          <a:bodyPr vert="horz" lIns="91440" tIns="45720" rIns="91440" bIns="45720" rtlCol="0" anchor="t">
            <a:normAutofit/>
          </a:bodyPr>
          <a:lstStyle/>
          <a:p>
            <a:pPr marL="0" indent="0">
              <a:buNone/>
            </a:pPr>
            <a:r>
              <a:rPr lang="en-US" dirty="0"/>
              <a:t>UNIT 3</a:t>
            </a:r>
          </a:p>
          <a:p>
            <a:pPr marL="0" indent="0">
              <a:buNone/>
            </a:pPr>
            <a:r>
              <a:rPr lang="en-US" dirty="0">
                <a:cs typeface="Calibri"/>
              </a:rPr>
              <a:t>Experimenting to solve food production problems:</a:t>
            </a:r>
            <a:endParaRPr lang="en-US" dirty="0"/>
          </a:p>
          <a:p>
            <a:pPr marL="0" indent="0">
              <a:buNone/>
            </a:pPr>
            <a:r>
              <a:rPr lang="en-GB" dirty="0"/>
              <a:t>How to “work smarter and not harder”</a:t>
            </a:r>
          </a:p>
        </p:txBody>
      </p:sp>
      <p:pic>
        <p:nvPicPr>
          <p:cNvPr id="6" name="Picture 5">
            <a:extLst>
              <a:ext uri="{FF2B5EF4-FFF2-40B4-BE49-F238E27FC236}">
                <a16:creationId xmlns:a16="http://schemas.microsoft.com/office/drawing/2014/main" id="{BB485645-28FD-25A8-49C2-BA04311BD955}"/>
              </a:ext>
            </a:extLst>
          </p:cNvPr>
          <p:cNvPicPr>
            <a:picLocks noChangeAspect="1"/>
          </p:cNvPicPr>
          <p:nvPr/>
        </p:nvPicPr>
        <p:blipFill>
          <a:blip r:embed="rId5"/>
          <a:stretch>
            <a:fillRect/>
          </a:stretch>
        </p:blipFill>
        <p:spPr>
          <a:xfrm>
            <a:off x="2145618" y="3740626"/>
            <a:ext cx="3070788" cy="2738914"/>
          </a:xfrm>
          <a:prstGeom prst="rect">
            <a:avLst/>
          </a:prstGeom>
        </p:spPr>
      </p:pic>
      <p:pic>
        <p:nvPicPr>
          <p:cNvPr id="9" name="Picture 8">
            <a:extLst>
              <a:ext uri="{FF2B5EF4-FFF2-40B4-BE49-F238E27FC236}">
                <a16:creationId xmlns:a16="http://schemas.microsoft.com/office/drawing/2014/main" id="{8931A656-EDFD-73EE-8C66-A8AA3B88BE02}"/>
              </a:ext>
            </a:extLst>
          </p:cNvPr>
          <p:cNvPicPr>
            <a:picLocks noChangeAspect="1"/>
          </p:cNvPicPr>
          <p:nvPr/>
        </p:nvPicPr>
        <p:blipFill>
          <a:blip r:embed="rId6"/>
          <a:stretch>
            <a:fillRect/>
          </a:stretch>
        </p:blipFill>
        <p:spPr>
          <a:xfrm>
            <a:off x="5905500" y="1638300"/>
            <a:ext cx="6076950" cy="4841240"/>
          </a:xfrm>
          <a:prstGeom prst="rect">
            <a:avLst/>
          </a:prstGeom>
        </p:spPr>
      </p:pic>
      <p:pic>
        <p:nvPicPr>
          <p:cNvPr id="20" name="Audio 19">
            <a:hlinkClick r:id="" action="ppaction://media"/>
            <a:extLst>
              <a:ext uri="{FF2B5EF4-FFF2-40B4-BE49-F238E27FC236}">
                <a16:creationId xmlns:a16="http://schemas.microsoft.com/office/drawing/2014/main" id="{1FBC2BF5-FD43-8707-B169-CF5AD3AFF66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3994183"/>
      </p:ext>
    </p:extLst>
  </p:cSld>
  <p:clrMapOvr>
    <a:masterClrMapping/>
  </p:clrMapOvr>
  <mc:AlternateContent xmlns:mc="http://schemas.openxmlformats.org/markup-compatibility/2006" xmlns:p14="http://schemas.microsoft.com/office/powerpoint/2010/main">
    <mc:Choice Requires="p14">
      <p:transition spd="slow" p14:dur="2000" advTm="19807"/>
    </mc:Choice>
    <mc:Fallback xmlns="">
      <p:transition spd="slow" advTm="1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3C26-8ADC-3DBA-2C2B-7720D1A3EF99}"/>
              </a:ext>
            </a:extLst>
          </p:cNvPr>
          <p:cNvSpPr>
            <a:spLocks noGrp="1"/>
          </p:cNvSpPr>
          <p:nvPr>
            <p:ph type="title"/>
          </p:nvPr>
        </p:nvSpPr>
        <p:spPr>
          <a:xfrm>
            <a:off x="838200" y="365125"/>
            <a:ext cx="5870944" cy="1325563"/>
          </a:xfrm>
          <a:solidFill>
            <a:srgbClr val="65B2E6"/>
          </a:solidFill>
        </p:spPr>
        <p:txBody>
          <a:bodyPr/>
          <a:lstStyle/>
          <a:p>
            <a:r>
              <a:rPr lang="en-US" dirty="0"/>
              <a:t>WHERE TO START?......</a:t>
            </a:r>
            <a:endParaRPr lang="en-GB" dirty="0"/>
          </a:p>
        </p:txBody>
      </p:sp>
      <p:sp>
        <p:nvSpPr>
          <p:cNvPr id="3" name="Content Placeholder 2">
            <a:extLst>
              <a:ext uri="{FF2B5EF4-FFF2-40B4-BE49-F238E27FC236}">
                <a16:creationId xmlns:a16="http://schemas.microsoft.com/office/drawing/2014/main" id="{20EF97DD-E5FC-01C4-14C5-4219D4E7A4C4}"/>
              </a:ext>
            </a:extLst>
          </p:cNvPr>
          <p:cNvSpPr>
            <a:spLocks noGrp="1"/>
          </p:cNvSpPr>
          <p:nvPr>
            <p:ph idx="1"/>
          </p:nvPr>
        </p:nvSpPr>
        <p:spPr>
          <a:xfrm>
            <a:off x="838200" y="1825625"/>
            <a:ext cx="10515600" cy="912649"/>
          </a:xfrm>
          <a:solidFill>
            <a:srgbClr val="E65000"/>
          </a:solidFill>
        </p:spPr>
        <p:txBody>
          <a:bodyPr>
            <a:normAutofit fontScale="85000" lnSpcReduction="20000"/>
          </a:bodyPr>
          <a:lstStyle/>
          <a:p>
            <a:pPr marL="0" indent="0">
              <a:buNone/>
            </a:pPr>
            <a:r>
              <a:rPr lang="en-US" dirty="0"/>
              <a:t>There are mini food science experiments in the Illuminate text books, and lots of resources on the Food a fact of life website. Don’t forget the exemplars on the WJEC secure website.</a:t>
            </a:r>
          </a:p>
          <a:p>
            <a:endParaRPr lang="en-GB" dirty="0"/>
          </a:p>
        </p:txBody>
      </p:sp>
      <p:pic>
        <p:nvPicPr>
          <p:cNvPr id="5" name="Picture 4">
            <a:extLst>
              <a:ext uri="{FF2B5EF4-FFF2-40B4-BE49-F238E27FC236}">
                <a16:creationId xmlns:a16="http://schemas.microsoft.com/office/drawing/2014/main" id="{E1AE5D12-547F-1F1D-EB81-A57AA13DAF7C}"/>
              </a:ext>
            </a:extLst>
          </p:cNvPr>
          <p:cNvPicPr>
            <a:picLocks noChangeAspect="1"/>
          </p:cNvPicPr>
          <p:nvPr/>
        </p:nvPicPr>
        <p:blipFill rotWithShape="1">
          <a:blip r:embed="rId5"/>
          <a:srcRect t="7317" r="4330" b="21139"/>
          <a:stretch/>
        </p:blipFill>
        <p:spPr>
          <a:xfrm>
            <a:off x="223284" y="2738274"/>
            <a:ext cx="4284921" cy="3184061"/>
          </a:xfrm>
          <a:prstGeom prst="rect">
            <a:avLst/>
          </a:prstGeom>
        </p:spPr>
      </p:pic>
      <p:pic>
        <p:nvPicPr>
          <p:cNvPr id="7" name="Picture 6">
            <a:extLst>
              <a:ext uri="{FF2B5EF4-FFF2-40B4-BE49-F238E27FC236}">
                <a16:creationId xmlns:a16="http://schemas.microsoft.com/office/drawing/2014/main" id="{EAA4F438-89AF-8ACC-DC24-0F4F13B5CEA1}"/>
              </a:ext>
            </a:extLst>
          </p:cNvPr>
          <p:cNvPicPr>
            <a:picLocks noChangeAspect="1"/>
          </p:cNvPicPr>
          <p:nvPr/>
        </p:nvPicPr>
        <p:blipFill rotWithShape="1">
          <a:blip r:embed="rId6"/>
          <a:srcRect l="9418" t="24652" r="12703" b="20600"/>
          <a:stretch/>
        </p:blipFill>
        <p:spPr>
          <a:xfrm>
            <a:off x="4798828" y="2738274"/>
            <a:ext cx="4408967" cy="3754602"/>
          </a:xfrm>
          <a:prstGeom prst="rect">
            <a:avLst/>
          </a:prstGeom>
        </p:spPr>
      </p:pic>
      <p:sp>
        <p:nvSpPr>
          <p:cNvPr id="15" name="TextBox 14">
            <a:extLst>
              <a:ext uri="{FF2B5EF4-FFF2-40B4-BE49-F238E27FC236}">
                <a16:creationId xmlns:a16="http://schemas.microsoft.com/office/drawing/2014/main" id="{BDDA0FF0-F1A9-BAAB-F55D-72A34773D082}"/>
              </a:ext>
            </a:extLst>
          </p:cNvPr>
          <p:cNvSpPr txBox="1"/>
          <p:nvPr/>
        </p:nvSpPr>
        <p:spPr>
          <a:xfrm>
            <a:off x="9374372" y="5566251"/>
            <a:ext cx="2594344" cy="923330"/>
          </a:xfrm>
          <a:prstGeom prst="rect">
            <a:avLst/>
          </a:prstGeom>
          <a:solidFill>
            <a:srgbClr val="E65000"/>
          </a:solidFill>
        </p:spPr>
        <p:txBody>
          <a:bodyPr wrap="square" rtlCol="0">
            <a:spAutoFit/>
          </a:bodyPr>
          <a:lstStyle/>
          <a:p>
            <a:r>
              <a:rPr lang="en-US" dirty="0">
                <a:hlinkClick r:id="rId7"/>
              </a:rPr>
              <a:t>WJEC GCSE Food and Nutrition - Student Book - Illuminate Publishing</a:t>
            </a:r>
            <a:endParaRPr lang="en-GB" dirty="0"/>
          </a:p>
        </p:txBody>
      </p:sp>
      <p:sp>
        <p:nvSpPr>
          <p:cNvPr id="16" name="TextBox 15">
            <a:extLst>
              <a:ext uri="{FF2B5EF4-FFF2-40B4-BE49-F238E27FC236}">
                <a16:creationId xmlns:a16="http://schemas.microsoft.com/office/drawing/2014/main" id="{B207858D-B68B-5D02-B5E7-30C639A169EE}"/>
              </a:ext>
            </a:extLst>
          </p:cNvPr>
          <p:cNvSpPr txBox="1"/>
          <p:nvPr/>
        </p:nvSpPr>
        <p:spPr>
          <a:xfrm>
            <a:off x="318977" y="5922335"/>
            <a:ext cx="3902149" cy="646331"/>
          </a:xfrm>
          <a:prstGeom prst="rect">
            <a:avLst/>
          </a:prstGeom>
          <a:solidFill>
            <a:srgbClr val="E65000"/>
          </a:solidFill>
        </p:spPr>
        <p:txBody>
          <a:bodyPr wrap="square" rtlCol="0">
            <a:spAutoFit/>
          </a:bodyPr>
          <a:lstStyle/>
          <a:p>
            <a:r>
              <a:rPr lang="en-US" dirty="0">
                <a:hlinkClick r:id="rId8"/>
              </a:rPr>
              <a:t>Food science (14-16 Years) - Food A Fact Of Life</a:t>
            </a:r>
            <a:endParaRPr lang="en-GB" dirty="0"/>
          </a:p>
        </p:txBody>
      </p:sp>
      <p:pic>
        <p:nvPicPr>
          <p:cNvPr id="1026" name="Picture 2">
            <a:extLst>
              <a:ext uri="{FF2B5EF4-FFF2-40B4-BE49-F238E27FC236}">
                <a16:creationId xmlns:a16="http://schemas.microsoft.com/office/drawing/2014/main" id="{00DCEDBF-DC9B-33B9-3E32-4BB0661445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4372" y="2854811"/>
            <a:ext cx="250330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6ED397B7-D989-92DF-1F70-05AE2DDF4B5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8907161"/>
      </p:ext>
    </p:extLst>
  </p:cSld>
  <p:clrMapOvr>
    <a:masterClrMapping/>
  </p:clrMapOvr>
  <mc:AlternateContent xmlns:mc="http://schemas.openxmlformats.org/markup-compatibility/2006">
    <mc:Choice xmlns:p14="http://schemas.microsoft.com/office/powerpoint/2010/main" Requires="p14">
      <p:transition spd="slow" p14:dur="2000" advTm="26023"/>
    </mc:Choice>
    <mc:Fallback>
      <p:transition spd="slow" advTm="2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289560" y="69605"/>
            <a:ext cx="9814560" cy="1264436"/>
          </a:xfrm>
          <a:solidFill>
            <a:srgbClr val="65B2E6"/>
          </a:solidFill>
        </p:spPr>
        <p:txBody>
          <a:bodyPr>
            <a:normAutofit fontScale="90000"/>
          </a:bodyPr>
          <a:lstStyle/>
          <a:p>
            <a:r>
              <a:rPr lang="en-GB" dirty="0"/>
              <a:t>GET THE CONTENT DONE BY THE END OF YEAR 12.</a:t>
            </a:r>
          </a:p>
        </p:txBody>
      </p:sp>
      <p:pic>
        <p:nvPicPr>
          <p:cNvPr id="8" name="Picture 7">
            <a:extLst>
              <a:ext uri="{FF2B5EF4-FFF2-40B4-BE49-F238E27FC236}">
                <a16:creationId xmlns:a16="http://schemas.microsoft.com/office/drawing/2014/main" id="{9B732CA0-FB8E-C714-6E7E-F33D30561C36}"/>
              </a:ext>
            </a:extLst>
          </p:cNvPr>
          <p:cNvPicPr>
            <a:picLocks noChangeAspect="1"/>
          </p:cNvPicPr>
          <p:nvPr/>
        </p:nvPicPr>
        <p:blipFill>
          <a:blip r:embed="rId5"/>
          <a:stretch>
            <a:fillRect/>
          </a:stretch>
        </p:blipFill>
        <p:spPr>
          <a:xfrm>
            <a:off x="6880123" y="1825626"/>
            <a:ext cx="4291957" cy="4312119"/>
          </a:xfrm>
          <a:prstGeom prst="rect">
            <a:avLst/>
          </a:prstGeom>
        </p:spPr>
      </p:pic>
      <p:sp>
        <p:nvSpPr>
          <p:cNvPr id="9" name="TextBox 8">
            <a:extLst>
              <a:ext uri="{FF2B5EF4-FFF2-40B4-BE49-F238E27FC236}">
                <a16:creationId xmlns:a16="http://schemas.microsoft.com/office/drawing/2014/main" id="{1D42E741-24EA-92F4-F31E-B81E5DC89339}"/>
              </a:ext>
            </a:extLst>
          </p:cNvPr>
          <p:cNvSpPr txBox="1"/>
          <p:nvPr/>
        </p:nvSpPr>
        <p:spPr>
          <a:xfrm>
            <a:off x="7574373" y="1395167"/>
            <a:ext cx="2903456" cy="369332"/>
          </a:xfrm>
          <a:prstGeom prst="rect">
            <a:avLst/>
          </a:prstGeom>
          <a:solidFill>
            <a:schemeClr val="accent2"/>
          </a:solidFill>
        </p:spPr>
        <p:txBody>
          <a:bodyPr wrap="square" rtlCol="0">
            <a:spAutoFit/>
          </a:bodyPr>
          <a:lstStyle/>
          <a:p>
            <a:r>
              <a:rPr lang="en-GB" dirty="0"/>
              <a:t>Classroom display boards</a:t>
            </a:r>
          </a:p>
        </p:txBody>
      </p:sp>
      <p:sp>
        <p:nvSpPr>
          <p:cNvPr id="3" name="TextBox 2">
            <a:extLst>
              <a:ext uri="{FF2B5EF4-FFF2-40B4-BE49-F238E27FC236}">
                <a16:creationId xmlns:a16="http://schemas.microsoft.com/office/drawing/2014/main" id="{04F31484-A413-1434-CBB1-0BBE4E97A9C2}"/>
              </a:ext>
            </a:extLst>
          </p:cNvPr>
          <p:cNvSpPr txBox="1"/>
          <p:nvPr/>
        </p:nvSpPr>
        <p:spPr>
          <a:xfrm>
            <a:off x="2781300" y="1395167"/>
            <a:ext cx="3971925" cy="2862322"/>
          </a:xfrm>
          <a:prstGeom prst="rect">
            <a:avLst/>
          </a:prstGeom>
          <a:noFill/>
        </p:spPr>
        <p:txBody>
          <a:bodyPr wrap="square" rtlCol="0">
            <a:spAutoFit/>
          </a:bodyPr>
          <a:lstStyle/>
          <a:p>
            <a:r>
              <a:rPr lang="en-US" sz="2000" dirty="0">
                <a:solidFill>
                  <a:srgbClr val="009FE3"/>
                </a:solidFill>
              </a:rPr>
              <a:t>Ideally, all the teaching for this is done as an integral part of the commodities and </a:t>
            </a:r>
            <a:r>
              <a:rPr lang="en-US" sz="2000" dirty="0" err="1">
                <a:solidFill>
                  <a:srgbClr val="009FE3"/>
                </a:solidFill>
              </a:rPr>
              <a:t>practicals</a:t>
            </a:r>
            <a:r>
              <a:rPr lang="en-US" sz="2000" dirty="0">
                <a:solidFill>
                  <a:srgbClr val="009FE3"/>
                </a:solidFill>
              </a:rPr>
              <a:t> in Year 12. Many </a:t>
            </a:r>
            <a:r>
              <a:rPr lang="en-US" sz="2000" dirty="0" err="1">
                <a:solidFill>
                  <a:srgbClr val="009FE3"/>
                </a:solidFill>
              </a:rPr>
              <a:t>centres</a:t>
            </a:r>
            <a:r>
              <a:rPr lang="en-US" sz="2000" dirty="0">
                <a:solidFill>
                  <a:srgbClr val="009FE3"/>
                </a:solidFill>
              </a:rPr>
              <a:t> start this unit at the beginning of Year 13, with the aim to finish in the Spring term, giving you time to prepare learners for Unit 2 external examination in May. </a:t>
            </a:r>
            <a:endParaRPr lang="en-GB" sz="2000" dirty="0">
              <a:solidFill>
                <a:srgbClr val="009FE3"/>
              </a:solidFill>
            </a:endParaRPr>
          </a:p>
        </p:txBody>
      </p:sp>
      <p:pic>
        <p:nvPicPr>
          <p:cNvPr id="12" name="Content Placeholder 11">
            <a:extLst>
              <a:ext uri="{FF2B5EF4-FFF2-40B4-BE49-F238E27FC236}">
                <a16:creationId xmlns:a16="http://schemas.microsoft.com/office/drawing/2014/main" id="{AAFC4FAD-4177-9D48-7D78-4CCDA1B5BD6C}"/>
              </a:ext>
            </a:extLst>
          </p:cNvPr>
          <p:cNvPicPr>
            <a:picLocks noGrp="1" noChangeAspect="1"/>
          </p:cNvPicPr>
          <p:nvPr>
            <p:ph idx="1"/>
          </p:nvPr>
        </p:nvPicPr>
        <p:blipFill>
          <a:blip r:embed="rId6"/>
          <a:stretch>
            <a:fillRect/>
          </a:stretch>
        </p:blipFill>
        <p:spPr>
          <a:xfrm>
            <a:off x="0" y="1343566"/>
            <a:ext cx="2781300" cy="4727575"/>
          </a:xfrm>
        </p:spPr>
      </p:pic>
      <p:pic>
        <p:nvPicPr>
          <p:cNvPr id="13" name="Audio 12">
            <a:hlinkClick r:id="" action="ppaction://media"/>
            <a:extLst>
              <a:ext uri="{FF2B5EF4-FFF2-40B4-BE49-F238E27FC236}">
                <a16:creationId xmlns:a16="http://schemas.microsoft.com/office/drawing/2014/main" id="{435574FC-CF5E-C30C-2325-EB64C6B985B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7996109"/>
      </p:ext>
    </p:extLst>
  </p:cSld>
  <p:clrMapOvr>
    <a:masterClrMapping/>
  </p:clrMapOvr>
  <mc:AlternateContent xmlns:mc="http://schemas.openxmlformats.org/markup-compatibility/2006">
    <mc:Choice xmlns:p14="http://schemas.microsoft.com/office/powerpoint/2010/main" Requires="p14">
      <p:transition spd="slow" p14:dur="2000" advTm="63714"/>
    </mc:Choice>
    <mc:Fallback>
      <p:transition spd="slow" advTm="63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111760" y="124302"/>
            <a:ext cx="10515600" cy="1016861"/>
          </a:xfrm>
          <a:solidFill>
            <a:srgbClr val="65B2E6"/>
          </a:solidFill>
        </p:spPr>
        <p:txBody>
          <a:bodyPr>
            <a:normAutofit/>
          </a:bodyPr>
          <a:lstStyle/>
          <a:p>
            <a:pPr algn="ctr"/>
            <a:r>
              <a:rPr lang="en-US" sz="3200" dirty="0"/>
              <a:t>MAKE THE SCIENCE DEPARTMENT TECHNICIAN YOUR NEW BEST FRIEND!</a:t>
            </a:r>
            <a:endParaRPr lang="en-GB" sz="3200" dirty="0"/>
          </a:p>
        </p:txBody>
      </p:sp>
      <p:pic>
        <p:nvPicPr>
          <p:cNvPr id="5" name="Content Placeholder 4">
            <a:extLst>
              <a:ext uri="{FF2B5EF4-FFF2-40B4-BE49-F238E27FC236}">
                <a16:creationId xmlns:a16="http://schemas.microsoft.com/office/drawing/2014/main" id="{B8318B2A-12DA-B0EA-BEB8-42392D8E7A2B}"/>
              </a:ext>
            </a:extLst>
          </p:cNvPr>
          <p:cNvPicPr>
            <a:picLocks noGrp="1" noChangeAspect="1"/>
          </p:cNvPicPr>
          <p:nvPr>
            <p:ph idx="1"/>
          </p:nvPr>
        </p:nvPicPr>
        <p:blipFill>
          <a:blip r:embed="rId5"/>
          <a:stretch>
            <a:fillRect/>
          </a:stretch>
        </p:blipFill>
        <p:spPr>
          <a:xfrm>
            <a:off x="169332" y="1530740"/>
            <a:ext cx="1755246" cy="2632869"/>
          </a:xfrm>
          <a:prstGeom prst="rect">
            <a:avLst/>
          </a:prstGeom>
        </p:spPr>
      </p:pic>
      <p:sp>
        <p:nvSpPr>
          <p:cNvPr id="4" name="TextBox 3">
            <a:extLst>
              <a:ext uri="{FF2B5EF4-FFF2-40B4-BE49-F238E27FC236}">
                <a16:creationId xmlns:a16="http://schemas.microsoft.com/office/drawing/2014/main" id="{BE8EDADF-5937-CAC4-1DFD-D6CCE2F0D65E}"/>
              </a:ext>
            </a:extLst>
          </p:cNvPr>
          <p:cNvSpPr txBox="1"/>
          <p:nvPr/>
        </p:nvSpPr>
        <p:spPr>
          <a:xfrm>
            <a:off x="111760" y="4430772"/>
            <a:ext cx="5537144" cy="2062103"/>
          </a:xfrm>
          <a:prstGeom prst="rect">
            <a:avLst/>
          </a:prstGeom>
          <a:solidFill>
            <a:srgbClr val="E65000"/>
          </a:solidFill>
        </p:spPr>
        <p:txBody>
          <a:bodyPr wrap="square" rtlCol="0">
            <a:spAutoFit/>
          </a:bodyPr>
          <a:lstStyle/>
          <a:p>
            <a:r>
              <a:rPr lang="en-GB" sz="3200" dirty="0"/>
              <a:t>Specialist equipment is expensive. Science have plenty. They also have expertise and advice.</a:t>
            </a:r>
          </a:p>
        </p:txBody>
      </p:sp>
      <p:pic>
        <p:nvPicPr>
          <p:cNvPr id="6" name="Picture 5">
            <a:extLst>
              <a:ext uri="{FF2B5EF4-FFF2-40B4-BE49-F238E27FC236}">
                <a16:creationId xmlns:a16="http://schemas.microsoft.com/office/drawing/2014/main" id="{7657F715-BC91-0F4A-5694-668F8FEE9ADA}"/>
              </a:ext>
            </a:extLst>
          </p:cNvPr>
          <p:cNvPicPr>
            <a:picLocks noChangeAspect="1"/>
          </p:cNvPicPr>
          <p:nvPr/>
        </p:nvPicPr>
        <p:blipFill>
          <a:blip r:embed="rId6"/>
          <a:stretch>
            <a:fillRect/>
          </a:stretch>
        </p:blipFill>
        <p:spPr>
          <a:xfrm>
            <a:off x="1841288" y="1315183"/>
            <a:ext cx="3339412" cy="2941569"/>
          </a:xfrm>
          <a:prstGeom prst="rect">
            <a:avLst/>
          </a:prstGeom>
        </p:spPr>
      </p:pic>
      <p:pic>
        <p:nvPicPr>
          <p:cNvPr id="7" name="Picture 6">
            <a:extLst>
              <a:ext uri="{FF2B5EF4-FFF2-40B4-BE49-F238E27FC236}">
                <a16:creationId xmlns:a16="http://schemas.microsoft.com/office/drawing/2014/main" id="{C3678500-077F-5BD7-689D-AF56B1BDD614}"/>
              </a:ext>
            </a:extLst>
          </p:cNvPr>
          <p:cNvPicPr>
            <a:picLocks noChangeAspect="1"/>
          </p:cNvPicPr>
          <p:nvPr/>
        </p:nvPicPr>
        <p:blipFill>
          <a:blip r:embed="rId7"/>
          <a:stretch>
            <a:fillRect/>
          </a:stretch>
        </p:blipFill>
        <p:spPr>
          <a:xfrm>
            <a:off x="4902144" y="1984189"/>
            <a:ext cx="2871208" cy="1912258"/>
          </a:xfrm>
          <a:prstGeom prst="rect">
            <a:avLst/>
          </a:prstGeom>
        </p:spPr>
      </p:pic>
      <p:pic>
        <p:nvPicPr>
          <p:cNvPr id="8" name="Picture 7">
            <a:extLst>
              <a:ext uri="{FF2B5EF4-FFF2-40B4-BE49-F238E27FC236}">
                <a16:creationId xmlns:a16="http://schemas.microsoft.com/office/drawing/2014/main" id="{F6C36A78-7B69-1032-9ED0-65AE18C99341}"/>
              </a:ext>
            </a:extLst>
          </p:cNvPr>
          <p:cNvPicPr>
            <a:picLocks noChangeAspect="1"/>
          </p:cNvPicPr>
          <p:nvPr/>
        </p:nvPicPr>
        <p:blipFill>
          <a:blip r:embed="rId8"/>
          <a:stretch>
            <a:fillRect/>
          </a:stretch>
        </p:blipFill>
        <p:spPr>
          <a:xfrm>
            <a:off x="8156147" y="1363744"/>
            <a:ext cx="2469094" cy="2292295"/>
          </a:xfrm>
          <a:prstGeom prst="rect">
            <a:avLst/>
          </a:prstGeom>
        </p:spPr>
      </p:pic>
      <p:sp>
        <p:nvSpPr>
          <p:cNvPr id="9" name="TextBox 8">
            <a:extLst>
              <a:ext uri="{FF2B5EF4-FFF2-40B4-BE49-F238E27FC236}">
                <a16:creationId xmlns:a16="http://schemas.microsoft.com/office/drawing/2014/main" id="{345A0AB5-9953-476A-3F6F-0D28F4EB6CF1}"/>
              </a:ext>
            </a:extLst>
          </p:cNvPr>
          <p:cNvSpPr txBox="1"/>
          <p:nvPr/>
        </p:nvSpPr>
        <p:spPr>
          <a:xfrm>
            <a:off x="8158266" y="3527115"/>
            <a:ext cx="2466975" cy="369332"/>
          </a:xfrm>
          <a:prstGeom prst="rect">
            <a:avLst/>
          </a:prstGeom>
          <a:solidFill>
            <a:schemeClr val="accent2">
              <a:lumMod val="75000"/>
            </a:schemeClr>
          </a:solidFill>
        </p:spPr>
        <p:txBody>
          <a:bodyPr wrap="square" rtlCol="0">
            <a:spAutoFit/>
          </a:bodyPr>
          <a:lstStyle/>
          <a:p>
            <a:r>
              <a:rPr lang="en-GB" dirty="0"/>
              <a:t>OR DIY!!</a:t>
            </a:r>
          </a:p>
        </p:txBody>
      </p:sp>
      <p:pic>
        <p:nvPicPr>
          <p:cNvPr id="10" name="Picture 9">
            <a:extLst>
              <a:ext uri="{FF2B5EF4-FFF2-40B4-BE49-F238E27FC236}">
                <a16:creationId xmlns:a16="http://schemas.microsoft.com/office/drawing/2014/main" id="{82772861-D4D1-BF0A-7D77-FA8F88BF774E}"/>
              </a:ext>
            </a:extLst>
          </p:cNvPr>
          <p:cNvPicPr>
            <a:picLocks noChangeAspect="1"/>
          </p:cNvPicPr>
          <p:nvPr/>
        </p:nvPicPr>
        <p:blipFill>
          <a:blip r:embed="rId9"/>
          <a:stretch>
            <a:fillRect/>
          </a:stretch>
        </p:blipFill>
        <p:spPr>
          <a:xfrm>
            <a:off x="5882640" y="4298315"/>
            <a:ext cx="2194560" cy="2194560"/>
          </a:xfrm>
          <a:prstGeom prst="rect">
            <a:avLst/>
          </a:prstGeom>
        </p:spPr>
      </p:pic>
      <p:pic>
        <p:nvPicPr>
          <p:cNvPr id="11" name="Picture 10">
            <a:extLst>
              <a:ext uri="{FF2B5EF4-FFF2-40B4-BE49-F238E27FC236}">
                <a16:creationId xmlns:a16="http://schemas.microsoft.com/office/drawing/2014/main" id="{D0A9664B-BA89-FA60-641E-C2B10C2AC26E}"/>
              </a:ext>
            </a:extLst>
          </p:cNvPr>
          <p:cNvPicPr>
            <a:picLocks noChangeAspect="1"/>
          </p:cNvPicPr>
          <p:nvPr/>
        </p:nvPicPr>
        <p:blipFill>
          <a:blip r:embed="rId10"/>
          <a:stretch>
            <a:fillRect/>
          </a:stretch>
        </p:blipFill>
        <p:spPr>
          <a:xfrm>
            <a:off x="8077200" y="3994563"/>
            <a:ext cx="3520440" cy="2554484"/>
          </a:xfrm>
          <a:prstGeom prst="rect">
            <a:avLst/>
          </a:prstGeom>
        </p:spPr>
      </p:pic>
      <p:pic>
        <p:nvPicPr>
          <p:cNvPr id="16" name="Audio 15">
            <a:hlinkClick r:id="" action="ppaction://media"/>
            <a:extLst>
              <a:ext uri="{FF2B5EF4-FFF2-40B4-BE49-F238E27FC236}">
                <a16:creationId xmlns:a16="http://schemas.microsoft.com/office/drawing/2014/main" id="{A1064545-B364-60F4-6923-FA0A75E3473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3079589"/>
      </p:ext>
    </p:extLst>
  </p:cSld>
  <p:clrMapOvr>
    <a:masterClrMapping/>
  </p:clrMapOvr>
  <mc:AlternateContent xmlns:mc="http://schemas.openxmlformats.org/markup-compatibility/2006">
    <mc:Choice xmlns:p14="http://schemas.microsoft.com/office/powerpoint/2010/main" Requires="p14">
      <p:transition spd="slow" p14:dur="2000" advTm="25252"/>
    </mc:Choice>
    <mc:Fallback>
      <p:transition spd="slow" advTm="2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259081" y="151765"/>
            <a:ext cx="10267377" cy="1234185"/>
          </a:xfrm>
          <a:solidFill>
            <a:srgbClr val="65B2E6"/>
          </a:solidFill>
        </p:spPr>
        <p:txBody>
          <a:bodyPr>
            <a:normAutofit fontScale="90000"/>
          </a:bodyPr>
          <a:lstStyle/>
          <a:p>
            <a:r>
              <a:rPr lang="en-US" dirty="0"/>
              <a:t>REMEMBER YOUR NEIGHBOURS THE DT DEPARTMENT…….</a:t>
            </a:r>
            <a:endParaRPr lang="en-GB" dirty="0"/>
          </a:p>
        </p:txBody>
      </p:sp>
      <p:pic>
        <p:nvPicPr>
          <p:cNvPr id="4" name="Content Placeholder 3">
            <a:extLst>
              <a:ext uri="{FF2B5EF4-FFF2-40B4-BE49-F238E27FC236}">
                <a16:creationId xmlns:a16="http://schemas.microsoft.com/office/drawing/2014/main" id="{F39A3CE0-AADD-93FE-F81E-0243EA4E8F87}"/>
              </a:ext>
            </a:extLst>
          </p:cNvPr>
          <p:cNvPicPr>
            <a:picLocks noGrp="1" noChangeAspect="1"/>
          </p:cNvPicPr>
          <p:nvPr>
            <p:ph idx="1"/>
          </p:nvPr>
        </p:nvPicPr>
        <p:blipFill>
          <a:blip r:embed="rId5"/>
          <a:stretch>
            <a:fillRect/>
          </a:stretch>
        </p:blipFill>
        <p:spPr>
          <a:xfrm>
            <a:off x="259080" y="1488397"/>
            <a:ext cx="3261360" cy="2310765"/>
          </a:xfrm>
          <a:prstGeom prst="rect">
            <a:avLst/>
          </a:prstGeom>
        </p:spPr>
      </p:pic>
      <p:pic>
        <p:nvPicPr>
          <p:cNvPr id="5" name="Picture 4">
            <a:extLst>
              <a:ext uri="{FF2B5EF4-FFF2-40B4-BE49-F238E27FC236}">
                <a16:creationId xmlns:a16="http://schemas.microsoft.com/office/drawing/2014/main" id="{A1994C9B-B61C-6E5E-C504-01D4ECDF94CE}"/>
              </a:ext>
            </a:extLst>
          </p:cNvPr>
          <p:cNvPicPr>
            <a:picLocks noChangeAspect="1"/>
          </p:cNvPicPr>
          <p:nvPr/>
        </p:nvPicPr>
        <p:blipFill>
          <a:blip r:embed="rId6"/>
          <a:stretch>
            <a:fillRect/>
          </a:stretch>
        </p:blipFill>
        <p:spPr>
          <a:xfrm>
            <a:off x="3672840" y="1488398"/>
            <a:ext cx="3466147" cy="2310765"/>
          </a:xfrm>
          <a:prstGeom prst="rect">
            <a:avLst/>
          </a:prstGeom>
        </p:spPr>
      </p:pic>
      <p:pic>
        <p:nvPicPr>
          <p:cNvPr id="6" name="Picture 5">
            <a:extLst>
              <a:ext uri="{FF2B5EF4-FFF2-40B4-BE49-F238E27FC236}">
                <a16:creationId xmlns:a16="http://schemas.microsoft.com/office/drawing/2014/main" id="{76460EEC-F4B7-7E26-8D25-191F0B7BFD3A}"/>
              </a:ext>
            </a:extLst>
          </p:cNvPr>
          <p:cNvPicPr>
            <a:picLocks noChangeAspect="1"/>
          </p:cNvPicPr>
          <p:nvPr/>
        </p:nvPicPr>
        <p:blipFill>
          <a:blip r:embed="rId7"/>
          <a:stretch>
            <a:fillRect/>
          </a:stretch>
        </p:blipFill>
        <p:spPr>
          <a:xfrm>
            <a:off x="7291387" y="1488398"/>
            <a:ext cx="3235071" cy="2310765"/>
          </a:xfrm>
          <a:prstGeom prst="rect">
            <a:avLst/>
          </a:prstGeom>
        </p:spPr>
      </p:pic>
      <p:sp>
        <p:nvSpPr>
          <p:cNvPr id="7" name="TextBox 6">
            <a:extLst>
              <a:ext uri="{FF2B5EF4-FFF2-40B4-BE49-F238E27FC236}">
                <a16:creationId xmlns:a16="http://schemas.microsoft.com/office/drawing/2014/main" id="{96E1BD3A-213D-2195-7087-1038CEF1E069}"/>
              </a:ext>
            </a:extLst>
          </p:cNvPr>
          <p:cNvSpPr txBox="1"/>
          <p:nvPr/>
        </p:nvSpPr>
        <p:spPr>
          <a:xfrm>
            <a:off x="259081" y="3901609"/>
            <a:ext cx="3261360" cy="369332"/>
          </a:xfrm>
          <a:prstGeom prst="rect">
            <a:avLst/>
          </a:prstGeom>
          <a:solidFill>
            <a:srgbClr val="E65000"/>
          </a:solidFill>
        </p:spPr>
        <p:txBody>
          <a:bodyPr wrap="square" rtlCol="0">
            <a:spAutoFit/>
          </a:bodyPr>
          <a:lstStyle/>
          <a:p>
            <a:r>
              <a:rPr lang="en-GB" dirty="0"/>
              <a:t>LASER CUTTER</a:t>
            </a:r>
          </a:p>
        </p:txBody>
      </p:sp>
      <p:sp>
        <p:nvSpPr>
          <p:cNvPr id="8" name="TextBox 7">
            <a:extLst>
              <a:ext uri="{FF2B5EF4-FFF2-40B4-BE49-F238E27FC236}">
                <a16:creationId xmlns:a16="http://schemas.microsoft.com/office/drawing/2014/main" id="{46BA3B81-6B7B-B218-AFD3-04F0584880E2}"/>
              </a:ext>
            </a:extLst>
          </p:cNvPr>
          <p:cNvSpPr txBox="1"/>
          <p:nvPr/>
        </p:nvSpPr>
        <p:spPr>
          <a:xfrm>
            <a:off x="3672840" y="3901609"/>
            <a:ext cx="3466147" cy="369332"/>
          </a:xfrm>
          <a:prstGeom prst="rect">
            <a:avLst/>
          </a:prstGeom>
          <a:solidFill>
            <a:srgbClr val="E65000"/>
          </a:solidFill>
        </p:spPr>
        <p:txBody>
          <a:bodyPr wrap="square" rtlCol="0">
            <a:spAutoFit/>
          </a:bodyPr>
          <a:lstStyle/>
          <a:p>
            <a:r>
              <a:rPr lang="en-GB" dirty="0"/>
              <a:t>3D PRINTER</a:t>
            </a:r>
          </a:p>
        </p:txBody>
      </p:sp>
      <p:sp>
        <p:nvSpPr>
          <p:cNvPr id="9" name="TextBox 8">
            <a:extLst>
              <a:ext uri="{FF2B5EF4-FFF2-40B4-BE49-F238E27FC236}">
                <a16:creationId xmlns:a16="http://schemas.microsoft.com/office/drawing/2014/main" id="{F0898840-97CC-C5E8-96E7-D949EE7C21AD}"/>
              </a:ext>
            </a:extLst>
          </p:cNvPr>
          <p:cNvSpPr txBox="1"/>
          <p:nvPr/>
        </p:nvSpPr>
        <p:spPr>
          <a:xfrm>
            <a:off x="7291387" y="3901609"/>
            <a:ext cx="3235071" cy="369332"/>
          </a:xfrm>
          <a:prstGeom prst="rect">
            <a:avLst/>
          </a:prstGeom>
          <a:solidFill>
            <a:srgbClr val="E65000"/>
          </a:solidFill>
        </p:spPr>
        <p:txBody>
          <a:bodyPr wrap="square" rtlCol="0">
            <a:spAutoFit/>
          </a:bodyPr>
          <a:lstStyle/>
          <a:p>
            <a:r>
              <a:rPr lang="en-GB" dirty="0"/>
              <a:t>BAND SAW</a:t>
            </a:r>
          </a:p>
        </p:txBody>
      </p:sp>
      <p:sp>
        <p:nvSpPr>
          <p:cNvPr id="10" name="TextBox 9">
            <a:extLst>
              <a:ext uri="{FF2B5EF4-FFF2-40B4-BE49-F238E27FC236}">
                <a16:creationId xmlns:a16="http://schemas.microsoft.com/office/drawing/2014/main" id="{7E6BACE6-512A-2C51-1C4E-453379021037}"/>
              </a:ext>
            </a:extLst>
          </p:cNvPr>
          <p:cNvSpPr txBox="1"/>
          <p:nvPr/>
        </p:nvSpPr>
        <p:spPr>
          <a:xfrm>
            <a:off x="259081" y="4784827"/>
            <a:ext cx="10267378" cy="584775"/>
          </a:xfrm>
          <a:prstGeom prst="rect">
            <a:avLst/>
          </a:prstGeom>
          <a:solidFill>
            <a:srgbClr val="E65000"/>
          </a:solidFill>
        </p:spPr>
        <p:txBody>
          <a:bodyPr wrap="square" rtlCol="0">
            <a:spAutoFit/>
          </a:bodyPr>
          <a:lstStyle/>
          <a:p>
            <a:r>
              <a:rPr lang="en-GB" sz="3200" b="1" dirty="0"/>
              <a:t>They can make, cut, adapt many things for you, cheaply!!</a:t>
            </a:r>
          </a:p>
        </p:txBody>
      </p:sp>
      <p:pic>
        <p:nvPicPr>
          <p:cNvPr id="16" name="Audio 15">
            <a:hlinkClick r:id="" action="ppaction://media"/>
            <a:extLst>
              <a:ext uri="{FF2B5EF4-FFF2-40B4-BE49-F238E27FC236}">
                <a16:creationId xmlns:a16="http://schemas.microsoft.com/office/drawing/2014/main" id="{5A9A991D-F751-D060-9998-F29F3F3353C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9804698"/>
      </p:ext>
    </p:extLst>
  </p:cSld>
  <p:clrMapOvr>
    <a:masterClrMapping/>
  </p:clrMapOvr>
  <mc:AlternateContent xmlns:mc="http://schemas.openxmlformats.org/markup-compatibility/2006">
    <mc:Choice xmlns:p14="http://schemas.microsoft.com/office/powerpoint/2010/main" Requires="p14">
      <p:transition spd="slow" p14:dur="2000" advTm="20569"/>
    </mc:Choice>
    <mc:Fallback>
      <p:transition spd="slow" advTm="2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260138" y="243841"/>
            <a:ext cx="9707880" cy="1446848"/>
          </a:xfrm>
          <a:solidFill>
            <a:srgbClr val="65B2E6"/>
          </a:solidFill>
        </p:spPr>
        <p:txBody>
          <a:bodyPr>
            <a:noAutofit/>
          </a:bodyPr>
          <a:lstStyle/>
          <a:p>
            <a:r>
              <a:rPr lang="en-US" sz="3600" dirty="0"/>
              <a:t>GET YOUR RESOURCES READY…. BUILD  A CLASS BOX. REMEMBER ACCURACY IS VITAL FOR RECORDING RESULTS IN THIS TASK</a:t>
            </a:r>
            <a:endParaRPr lang="en-GB" sz="3600" dirty="0"/>
          </a:p>
        </p:txBody>
      </p:sp>
      <p:pic>
        <p:nvPicPr>
          <p:cNvPr id="4" name="Content Placeholder 3">
            <a:extLst>
              <a:ext uri="{FF2B5EF4-FFF2-40B4-BE49-F238E27FC236}">
                <a16:creationId xmlns:a16="http://schemas.microsoft.com/office/drawing/2014/main" id="{741F7D89-C8ED-A0EE-D6C5-4D7F58DF996E}"/>
              </a:ext>
            </a:extLst>
          </p:cNvPr>
          <p:cNvPicPr>
            <a:picLocks noGrp="1" noChangeAspect="1"/>
          </p:cNvPicPr>
          <p:nvPr>
            <p:ph idx="1"/>
          </p:nvPr>
        </p:nvPicPr>
        <p:blipFill>
          <a:blip r:embed="rId5"/>
          <a:stretch>
            <a:fillRect/>
          </a:stretch>
        </p:blipFill>
        <p:spPr>
          <a:xfrm>
            <a:off x="260138" y="1941829"/>
            <a:ext cx="3844713" cy="4398011"/>
          </a:xfrm>
          <a:prstGeom prst="rect">
            <a:avLst/>
          </a:prstGeom>
        </p:spPr>
      </p:pic>
      <p:pic>
        <p:nvPicPr>
          <p:cNvPr id="5" name="Picture 4">
            <a:extLst>
              <a:ext uri="{FF2B5EF4-FFF2-40B4-BE49-F238E27FC236}">
                <a16:creationId xmlns:a16="http://schemas.microsoft.com/office/drawing/2014/main" id="{2E8C6C40-EAE2-3F2F-DBFA-98D749183C16}"/>
              </a:ext>
            </a:extLst>
          </p:cNvPr>
          <p:cNvPicPr>
            <a:picLocks noChangeAspect="1"/>
          </p:cNvPicPr>
          <p:nvPr/>
        </p:nvPicPr>
        <p:blipFill>
          <a:blip r:embed="rId6"/>
          <a:stretch>
            <a:fillRect/>
          </a:stretch>
        </p:blipFill>
        <p:spPr>
          <a:xfrm>
            <a:off x="4477225" y="1941829"/>
            <a:ext cx="2688908" cy="1792605"/>
          </a:xfrm>
          <a:prstGeom prst="rect">
            <a:avLst/>
          </a:prstGeom>
        </p:spPr>
      </p:pic>
      <p:pic>
        <p:nvPicPr>
          <p:cNvPr id="6" name="Picture 5">
            <a:extLst>
              <a:ext uri="{FF2B5EF4-FFF2-40B4-BE49-F238E27FC236}">
                <a16:creationId xmlns:a16="http://schemas.microsoft.com/office/drawing/2014/main" id="{69B9D90B-2CF5-C437-ABFC-D856505E5F14}"/>
              </a:ext>
            </a:extLst>
          </p:cNvPr>
          <p:cNvPicPr>
            <a:picLocks noChangeAspect="1"/>
          </p:cNvPicPr>
          <p:nvPr/>
        </p:nvPicPr>
        <p:blipFill>
          <a:blip r:embed="rId7"/>
          <a:stretch>
            <a:fillRect/>
          </a:stretch>
        </p:blipFill>
        <p:spPr>
          <a:xfrm>
            <a:off x="7308056" y="1941829"/>
            <a:ext cx="2424112" cy="1792605"/>
          </a:xfrm>
          <a:prstGeom prst="rect">
            <a:avLst/>
          </a:prstGeom>
        </p:spPr>
      </p:pic>
      <p:pic>
        <p:nvPicPr>
          <p:cNvPr id="7" name="Picture 6">
            <a:extLst>
              <a:ext uri="{FF2B5EF4-FFF2-40B4-BE49-F238E27FC236}">
                <a16:creationId xmlns:a16="http://schemas.microsoft.com/office/drawing/2014/main" id="{9DD53B58-CF3D-F418-4DEE-2BD0A02CA4C4}"/>
              </a:ext>
            </a:extLst>
          </p:cNvPr>
          <p:cNvPicPr>
            <a:picLocks noChangeAspect="1"/>
          </p:cNvPicPr>
          <p:nvPr/>
        </p:nvPicPr>
        <p:blipFill>
          <a:blip r:embed="rId8"/>
          <a:stretch>
            <a:fillRect/>
          </a:stretch>
        </p:blipFill>
        <p:spPr>
          <a:xfrm>
            <a:off x="9732168" y="1941828"/>
            <a:ext cx="2424112" cy="1792605"/>
          </a:xfrm>
          <a:prstGeom prst="rect">
            <a:avLst/>
          </a:prstGeom>
        </p:spPr>
      </p:pic>
      <p:pic>
        <p:nvPicPr>
          <p:cNvPr id="8" name="Picture 7">
            <a:extLst>
              <a:ext uri="{FF2B5EF4-FFF2-40B4-BE49-F238E27FC236}">
                <a16:creationId xmlns:a16="http://schemas.microsoft.com/office/drawing/2014/main" id="{766D29DF-3B6B-4845-3989-275CCDB5CF8A}"/>
              </a:ext>
            </a:extLst>
          </p:cNvPr>
          <p:cNvPicPr>
            <a:picLocks noChangeAspect="1"/>
          </p:cNvPicPr>
          <p:nvPr/>
        </p:nvPicPr>
        <p:blipFill>
          <a:blip r:embed="rId9"/>
          <a:stretch>
            <a:fillRect/>
          </a:stretch>
        </p:blipFill>
        <p:spPr>
          <a:xfrm>
            <a:off x="4477225" y="4080191"/>
            <a:ext cx="2688908" cy="2065020"/>
          </a:xfrm>
          <a:prstGeom prst="rect">
            <a:avLst/>
          </a:prstGeom>
        </p:spPr>
      </p:pic>
      <p:pic>
        <p:nvPicPr>
          <p:cNvPr id="9" name="Picture 8">
            <a:extLst>
              <a:ext uri="{FF2B5EF4-FFF2-40B4-BE49-F238E27FC236}">
                <a16:creationId xmlns:a16="http://schemas.microsoft.com/office/drawing/2014/main" id="{11FC72DC-8401-9F0D-DAA0-64688DA03BD5}"/>
              </a:ext>
            </a:extLst>
          </p:cNvPr>
          <p:cNvPicPr>
            <a:picLocks noChangeAspect="1"/>
          </p:cNvPicPr>
          <p:nvPr/>
        </p:nvPicPr>
        <p:blipFill>
          <a:blip r:embed="rId10"/>
          <a:stretch>
            <a:fillRect/>
          </a:stretch>
        </p:blipFill>
        <p:spPr>
          <a:xfrm>
            <a:off x="7257047" y="4080191"/>
            <a:ext cx="2475121" cy="2065020"/>
          </a:xfrm>
          <a:prstGeom prst="rect">
            <a:avLst/>
          </a:prstGeom>
        </p:spPr>
      </p:pic>
      <p:pic>
        <p:nvPicPr>
          <p:cNvPr id="10" name="Picture 9">
            <a:extLst>
              <a:ext uri="{FF2B5EF4-FFF2-40B4-BE49-F238E27FC236}">
                <a16:creationId xmlns:a16="http://schemas.microsoft.com/office/drawing/2014/main" id="{6EB8D986-7272-2582-C426-C1023A55C607}"/>
              </a:ext>
            </a:extLst>
          </p:cNvPr>
          <p:cNvPicPr>
            <a:picLocks noChangeAspect="1"/>
          </p:cNvPicPr>
          <p:nvPr/>
        </p:nvPicPr>
        <p:blipFill>
          <a:blip r:embed="rId11"/>
          <a:stretch>
            <a:fillRect/>
          </a:stretch>
        </p:blipFill>
        <p:spPr>
          <a:xfrm>
            <a:off x="9696395" y="3780984"/>
            <a:ext cx="2424112" cy="1023825"/>
          </a:xfrm>
          <a:prstGeom prst="rect">
            <a:avLst/>
          </a:prstGeom>
        </p:spPr>
      </p:pic>
      <p:pic>
        <p:nvPicPr>
          <p:cNvPr id="3" name="Picture 2" descr="Yakamoz 6inch/ 150mm LCD Digital Caliper Electronic Vernier Micrometer Measuring Tool">
            <a:extLst>
              <a:ext uri="{FF2B5EF4-FFF2-40B4-BE49-F238E27FC236}">
                <a16:creationId xmlns:a16="http://schemas.microsoft.com/office/drawing/2014/main" id="{B209703A-97C6-6897-26C4-C35DC6501B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96394" y="4916119"/>
            <a:ext cx="2424111" cy="1462088"/>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712CDC27-5EA6-669C-A69C-E8B794C5D962}"/>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6809940"/>
      </p:ext>
    </p:extLst>
  </p:cSld>
  <p:clrMapOvr>
    <a:masterClrMapping/>
  </p:clrMapOvr>
  <mc:AlternateContent xmlns:mc="http://schemas.openxmlformats.org/markup-compatibility/2006">
    <mc:Choice xmlns:p14="http://schemas.microsoft.com/office/powerpoint/2010/main" Requires="p14">
      <p:transition spd="slow" p14:dur="2000" advTm="26977"/>
    </mc:Choice>
    <mc:Fallback>
      <p:transition spd="slow" advTm="2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838200" y="365125"/>
            <a:ext cx="9479280" cy="1325563"/>
          </a:xfrm>
          <a:solidFill>
            <a:srgbClr val="65B2E6"/>
          </a:solidFill>
        </p:spPr>
        <p:txBody>
          <a:bodyPr/>
          <a:lstStyle/>
          <a:p>
            <a:pPr algn="ctr"/>
            <a:r>
              <a:rPr lang="en-US" dirty="0"/>
              <a:t>TEACH YOUR STUDENTS HOW TO RECORD RESULTS</a:t>
            </a:r>
            <a:endParaRPr lang="en-GB" dirty="0"/>
          </a:p>
        </p:txBody>
      </p:sp>
      <p:sp>
        <p:nvSpPr>
          <p:cNvPr id="4" name="Content Placeholder 2">
            <a:extLst>
              <a:ext uri="{FF2B5EF4-FFF2-40B4-BE49-F238E27FC236}">
                <a16:creationId xmlns:a16="http://schemas.microsoft.com/office/drawing/2014/main" id="{215DC79E-B96E-3F08-DED9-01F00A1BA3B7}"/>
              </a:ext>
            </a:extLst>
          </p:cNvPr>
          <p:cNvSpPr>
            <a:spLocks noGrp="1"/>
          </p:cNvSpPr>
          <p:nvPr>
            <p:ph idx="1"/>
          </p:nvPr>
        </p:nvSpPr>
        <p:spPr>
          <a:xfrm>
            <a:off x="838200" y="1825625"/>
            <a:ext cx="10515600" cy="4351338"/>
          </a:xfrm>
          <a:solidFill>
            <a:srgbClr val="E65000"/>
          </a:solidFill>
        </p:spPr>
        <p:txBody>
          <a:bodyPr vert="horz" lIns="91440" tIns="45720" rIns="91440" bIns="45720" rtlCol="0" anchor="t">
            <a:normAutofit fontScale="92500" lnSpcReduction="20000"/>
          </a:bodyPr>
          <a:lstStyle/>
          <a:p>
            <a:pPr algn="ctr"/>
            <a:r>
              <a:rPr lang="en-GB" sz="3000" b="1" dirty="0"/>
              <a:t>What can you use?.....</a:t>
            </a:r>
            <a:endParaRPr lang="en-GB" sz="3000" b="1" dirty="0">
              <a:cs typeface="Calibri"/>
            </a:endParaRPr>
          </a:p>
          <a:p>
            <a:pPr algn="ctr"/>
            <a:r>
              <a:rPr lang="en-GB" sz="3000" dirty="0"/>
              <a:t>Star diagrams</a:t>
            </a:r>
          </a:p>
          <a:p>
            <a:pPr algn="ctr"/>
            <a:r>
              <a:rPr lang="en-GB" sz="3000" dirty="0"/>
              <a:t>Munsell charts</a:t>
            </a:r>
          </a:p>
          <a:p>
            <a:pPr algn="ctr"/>
            <a:r>
              <a:rPr lang="en-GB" sz="3000" dirty="0"/>
              <a:t>Photographic evidence</a:t>
            </a:r>
          </a:p>
          <a:p>
            <a:pPr algn="ctr"/>
            <a:r>
              <a:rPr lang="en-GB" sz="3000" dirty="0">
                <a:cs typeface="Calibri"/>
              </a:rPr>
              <a:t>Viscosity charts</a:t>
            </a:r>
            <a:endParaRPr lang="en-GB" sz="3000" dirty="0"/>
          </a:p>
          <a:p>
            <a:pPr algn="ctr"/>
            <a:r>
              <a:rPr lang="en-GB" sz="3000" dirty="0"/>
              <a:t>Tasting and testing</a:t>
            </a:r>
          </a:p>
          <a:p>
            <a:pPr algn="ctr"/>
            <a:r>
              <a:rPr lang="en-GB" sz="3000" dirty="0"/>
              <a:t>Hedonic scale</a:t>
            </a:r>
          </a:p>
          <a:p>
            <a:pPr algn="ctr"/>
            <a:r>
              <a:rPr lang="en-GB" sz="3000" dirty="0"/>
              <a:t>Using sensory/organoleptic vocabulary</a:t>
            </a:r>
          </a:p>
          <a:p>
            <a:pPr algn="ctr"/>
            <a:r>
              <a:rPr lang="en-GB" sz="3000" dirty="0"/>
              <a:t>Charts and graphs</a:t>
            </a:r>
          </a:p>
          <a:p>
            <a:pPr algn="ctr"/>
            <a:r>
              <a:rPr lang="en-GB" sz="3000" dirty="0"/>
              <a:t>Descriptions of activities and outcomes</a:t>
            </a:r>
          </a:p>
          <a:p>
            <a:pPr algn="ctr"/>
            <a:endParaRPr lang="en-GB" dirty="0"/>
          </a:p>
        </p:txBody>
      </p:sp>
      <p:pic>
        <p:nvPicPr>
          <p:cNvPr id="12" name="Audio 11">
            <a:hlinkClick r:id="" action="ppaction://media"/>
            <a:extLst>
              <a:ext uri="{FF2B5EF4-FFF2-40B4-BE49-F238E27FC236}">
                <a16:creationId xmlns:a16="http://schemas.microsoft.com/office/drawing/2014/main" id="{9A63EBE7-4601-B2E8-E6A0-81B353C878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6493844"/>
      </p:ext>
    </p:extLst>
  </p:cSld>
  <p:clrMapOvr>
    <a:masterClrMapping/>
  </p:clrMapOvr>
  <mc:AlternateContent xmlns:mc="http://schemas.openxmlformats.org/markup-compatibility/2006">
    <mc:Choice xmlns:p14="http://schemas.microsoft.com/office/powerpoint/2010/main" Requires="p14">
      <p:transition spd="slow" p14:dur="2000" advTm="27789"/>
    </mc:Choice>
    <mc:Fallback>
      <p:transition spd="slow" advTm="2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3435-E26D-BA8C-F391-AC46D8E5168D}"/>
              </a:ext>
            </a:extLst>
          </p:cNvPr>
          <p:cNvSpPr>
            <a:spLocks noGrp="1"/>
          </p:cNvSpPr>
          <p:nvPr>
            <p:ph type="title"/>
          </p:nvPr>
        </p:nvSpPr>
        <p:spPr>
          <a:xfrm>
            <a:off x="588542" y="198122"/>
            <a:ext cx="8884920" cy="1112520"/>
          </a:xfrm>
          <a:solidFill>
            <a:srgbClr val="65B2E6"/>
          </a:solidFill>
        </p:spPr>
        <p:txBody>
          <a:bodyPr>
            <a:normAutofit fontScale="90000"/>
          </a:bodyPr>
          <a:lstStyle/>
          <a:p>
            <a:r>
              <a:rPr lang="en-US" dirty="0"/>
              <a:t>MUNSELL CHARTS… GO TO YOUR LOCAL DIY STORE</a:t>
            </a:r>
            <a:endParaRPr lang="en-GB" dirty="0"/>
          </a:p>
        </p:txBody>
      </p:sp>
      <p:pic>
        <p:nvPicPr>
          <p:cNvPr id="4" name="Content Placeholder 3">
            <a:extLst>
              <a:ext uri="{FF2B5EF4-FFF2-40B4-BE49-F238E27FC236}">
                <a16:creationId xmlns:a16="http://schemas.microsoft.com/office/drawing/2014/main" id="{89D4C918-8683-05DF-4DEC-CA86E12904ED}"/>
              </a:ext>
            </a:extLst>
          </p:cNvPr>
          <p:cNvPicPr>
            <a:picLocks noGrp="1" noChangeAspect="1"/>
          </p:cNvPicPr>
          <p:nvPr>
            <p:ph idx="1"/>
          </p:nvPr>
        </p:nvPicPr>
        <p:blipFill>
          <a:blip r:embed="rId5"/>
          <a:stretch>
            <a:fillRect/>
          </a:stretch>
        </p:blipFill>
        <p:spPr>
          <a:xfrm>
            <a:off x="588542" y="1690688"/>
            <a:ext cx="3450058" cy="4588191"/>
          </a:xfrm>
          <a:prstGeom prst="rect">
            <a:avLst/>
          </a:prstGeom>
        </p:spPr>
      </p:pic>
      <p:pic>
        <p:nvPicPr>
          <p:cNvPr id="5" name="Picture 4">
            <a:extLst>
              <a:ext uri="{FF2B5EF4-FFF2-40B4-BE49-F238E27FC236}">
                <a16:creationId xmlns:a16="http://schemas.microsoft.com/office/drawing/2014/main" id="{41388639-4D2D-7B36-9F9F-874C351F8612}"/>
              </a:ext>
            </a:extLst>
          </p:cNvPr>
          <p:cNvPicPr>
            <a:picLocks noChangeAspect="1"/>
          </p:cNvPicPr>
          <p:nvPr/>
        </p:nvPicPr>
        <p:blipFill>
          <a:blip r:embed="rId6"/>
          <a:stretch>
            <a:fillRect/>
          </a:stretch>
        </p:blipFill>
        <p:spPr>
          <a:xfrm rot="16200000">
            <a:off x="7261797" y="1937214"/>
            <a:ext cx="4588191" cy="4095133"/>
          </a:xfrm>
          <a:prstGeom prst="rect">
            <a:avLst/>
          </a:prstGeom>
        </p:spPr>
      </p:pic>
      <p:pic>
        <p:nvPicPr>
          <p:cNvPr id="6" name="Picture 5">
            <a:extLst>
              <a:ext uri="{FF2B5EF4-FFF2-40B4-BE49-F238E27FC236}">
                <a16:creationId xmlns:a16="http://schemas.microsoft.com/office/drawing/2014/main" id="{CA834DFF-8BDF-7520-5BAF-B0D568C6C416}"/>
              </a:ext>
            </a:extLst>
          </p:cNvPr>
          <p:cNvPicPr>
            <a:picLocks noChangeAspect="1"/>
          </p:cNvPicPr>
          <p:nvPr/>
        </p:nvPicPr>
        <p:blipFill rotWithShape="1">
          <a:blip r:embed="rId7"/>
          <a:srcRect r="16868"/>
          <a:stretch/>
        </p:blipFill>
        <p:spPr>
          <a:xfrm>
            <a:off x="4160521" y="1690688"/>
            <a:ext cx="3098146" cy="4588188"/>
          </a:xfrm>
          <a:prstGeom prst="rect">
            <a:avLst/>
          </a:prstGeom>
        </p:spPr>
      </p:pic>
      <p:pic>
        <p:nvPicPr>
          <p:cNvPr id="13" name="Audio 12">
            <a:hlinkClick r:id="" action="ppaction://media"/>
            <a:extLst>
              <a:ext uri="{FF2B5EF4-FFF2-40B4-BE49-F238E27FC236}">
                <a16:creationId xmlns:a16="http://schemas.microsoft.com/office/drawing/2014/main" id="{43B12466-E9DE-51DB-4FE3-E3492A9858F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47627251"/>
      </p:ext>
    </p:extLst>
  </p:cSld>
  <p:clrMapOvr>
    <a:masterClrMapping/>
  </p:clrMapOvr>
  <mc:AlternateContent xmlns:mc="http://schemas.openxmlformats.org/markup-compatibility/2006" xmlns:p14="http://schemas.microsoft.com/office/powerpoint/2010/main">
    <mc:Choice Requires="p14">
      <p:transition spd="slow" p14:dur="2000" advTm="35230"/>
    </mc:Choice>
    <mc:Fallback xmlns="">
      <p:transition spd="slow" advTm="3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f98b4f-ba65-4a7d-9a34-48b23de556cb" xsi:nil="true"/>
    <k48d8005054a4dd09ad49b7c837f0781 xmlns="36f98b4f-ba65-4a7d-9a34-48b23de556cb">
      <Terms xmlns="http://schemas.microsoft.com/office/infopath/2007/PartnerControls"/>
    </k48d8005054a4dd09ad49b7c837f0781>
    <aa87a6a0bdfe4bfb97a25745bc8270e2 xmlns="36f98b4f-ba65-4a7d-9a34-48b23de556cb">
      <Terms xmlns="http://schemas.microsoft.com/office/infopath/2007/PartnerControls"/>
    </aa87a6a0bdfe4bfb97a25745bc8270e2>
    <WJEC_x0020_Subject_x0020_Code xmlns="07b9bb9f-93d7-4a9d-9e48-363b5c999e88" xsi:nil="true"/>
    <WJEC_x0020_Available_x0020_Online xmlns="07b9bb9f-93d7-4a9d-9e48-363b5c999e88">false</WJEC_x0020_Available_x0020_Online>
    <WJEC_x0020_Secured_x0020_Scheduling_x0020_End_x0020_Date xmlns="07b9bb9f-93d7-4a9d-9e48-363b5c999e88" xsi:nil="true"/>
    <RoutingRuleDescription xmlns="http://schemas.microsoft.com/sharepoint/v3" xsi:nil="true"/>
    <PublishingExpirationDate xmlns="http://schemas.microsoft.com/sharepoint/v3" xsi:nil="true"/>
    <PublishingStartDate xmlns="http://schemas.microsoft.com/sharepoint/v3" xsi:nil="true"/>
    <WJEC_x0020_Language xmlns="07b9bb9f-93d7-4a9d-9e48-363b5c999e88">
      <Value>English</Value>
    </WJEC_x0020_Language>
    <WJEC_x0020_Secure_x0020_Scheduling_x0020_Start_x0020_Date xmlns="07b9bb9f-93d7-4a9d-9e48-363b5c999e8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Internal Assessment Form" ma:contentTypeID="0x0101005EE6F60F7FD1F54F8254869BFB0784AA0020879ED2A6C4B541A5BBE15202BD7708" ma:contentTypeVersion="68" ma:contentTypeDescription="" ma:contentTypeScope="" ma:versionID="8a98089d7c38336eee618f03fde270c0">
  <xsd:schema xmlns:xsd="http://www.w3.org/2001/XMLSchema" xmlns:xs="http://www.w3.org/2001/XMLSchema" xmlns:p="http://schemas.microsoft.com/office/2006/metadata/properties" xmlns:ns1="http://schemas.microsoft.com/sharepoint/v3" xmlns:ns3="36f98b4f-ba65-4a7d-9a34-48b23de556cb" xmlns:ns4="07b9bb9f-93d7-4a9d-9e48-363b5c999e88" targetNamespace="http://schemas.microsoft.com/office/2006/metadata/properties" ma:root="true" ma:fieldsID="95ec997ce0c6f4974ff577bf4e70ba0b" ns1:_="" ns3:_="" ns4:_="">
    <xsd:import namespace="http://schemas.microsoft.com/sharepoint/v3"/>
    <xsd:import namespace="36f98b4f-ba65-4a7d-9a34-48b23de556cb"/>
    <xsd:import namespace="07b9bb9f-93d7-4a9d-9e48-363b5c999e88"/>
    <xsd:element name="properties">
      <xsd:complexType>
        <xsd:sequence>
          <xsd:element name="documentManagement">
            <xsd:complexType>
              <xsd:all>
                <xsd:element ref="ns1:RoutingRuleDescription" minOccurs="0"/>
                <xsd:element ref="ns4:WJEC_x0020_Subject_x0020_Code" minOccurs="0"/>
                <xsd:element ref="ns4:WJEC_x0020_Language" minOccurs="0"/>
                <xsd:element ref="ns4:WJEC_x0020_Available_x0020_Online" minOccurs="0"/>
                <xsd:element ref="ns1:PublishingStartDate" minOccurs="0"/>
                <xsd:element ref="ns1:PublishingExpirationDate" minOccurs="0"/>
                <xsd:element ref="ns4:WJEC_x0020_Secure_x0020_Scheduling_x0020_Start_x0020_Date" minOccurs="0"/>
                <xsd:element ref="ns4:WJEC_x0020_Secured_x0020_Scheduling_x0020_End_x0020_Date" minOccurs="0"/>
                <xsd:element ref="ns3:k48d8005054a4dd09ad49b7c837f0781" minOccurs="0"/>
                <xsd:element ref="ns3:aa87a6a0bdfe4bfb97a25745bc8270e2" minOccurs="0"/>
                <xsd:element ref="ns3:TaxCatchAll"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3" nillable="true" ma:displayName="Description3" ma:description="can't delete this column" ma:internalName="RoutingRuleDescription" ma:readOnly="false">
      <xsd:simpleType>
        <xsd:restriction base="dms:Text">
          <xsd:maxLength value="255"/>
        </xsd:restriction>
      </xsd:simpleType>
    </xsd:element>
    <xsd:element name="PublishingStartDate" ma:index="8" nillable="true" ma:displayName="Scheduling Start Date" ma:description="" ma:internalName="PublishingStartDate" ma:readOnly="fals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k48d8005054a4dd09ad49b7c837f0781" ma:index="15" nillable="true" ma:taxonomy="true" ma:internalName="k48d8005054a4dd09ad49b7c837f0781" ma:taxonomyFieldName="WJEC_x0020_Audiences" ma:displayName="WJEC Audiences" ma:readOnly="false" ma:fieldId="{448d8005-054a-4dd0-9ad4-9b7c837f0781}" ma:taxonomyMulti="true" ma:sspId="fd004107-dac0-45af-83fb-11757b2c8399" ma:termSetId="166b6179-d2c6-4c70-a6b7-272e06564e82" ma:anchorId="00000000-0000-0000-0000-000000000000" ma:open="false" ma:isKeyword="false">
      <xsd:complexType>
        <xsd:sequence>
          <xsd:element ref="pc:Terms" minOccurs="0" maxOccurs="1"/>
        </xsd:sequence>
      </xsd:complexType>
    </xsd:element>
    <xsd:element name="aa87a6a0bdfe4bfb97a25745bc8270e2" ma:index="16" nillable="true" ma:taxonomy="true" ma:internalName="aa87a6a0bdfe4bfb97a25745bc8270e2" ma:taxonomyFieldName="WJEC_x0020_Department" ma:displayName="WJEC Department" ma:readOnly="false" ma:fieldId="{aa87a6a0-bdfe-4bfb-97a2-5745bc8270e2}" ma:taxonomyMulti="true" ma:sspId="fd004107-dac0-45af-83fb-11757b2c8399" ma:termSetId="0c9e301d-bcca-45db-a9e6-62eca92a187e" ma:anchorId="00000000-0000-0000-0000-000000000000" ma:open="false" ma:isKeyword="false">
      <xsd:complexType>
        <xsd:sequence>
          <xsd:element ref="pc:Terms" minOccurs="0" maxOccurs="1"/>
        </xsd:sequence>
      </xsd:complexType>
    </xsd:element>
    <xsd:element name="TaxCatchAll" ma:index="17" nillable="true" ma:displayName="Taxonomy Catch All Column" ma:description="" ma:hidden="true" ma:list="{3317158d-5997-432d-8f64-ed5253ed3d4a}" ma:internalName="TaxCatchAll" ma:readOnly="false"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element name="TaxCatchAllLabel" ma:index="18" nillable="true" ma:displayName="Taxonomy Catch All Column1" ma:description="" ma:hidden="true" ma:list="{3317158d-5997-432d-8f64-ed5253ed3d4a}" ma:internalName="TaxCatchAllLabel" ma:readOnly="true" ma:showField="CatchAllDataLabel"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b9bb9f-93d7-4a9d-9e48-363b5c999e88" elementFormDefault="qualified">
    <xsd:import namespace="http://schemas.microsoft.com/office/2006/documentManagement/types"/>
    <xsd:import namespace="http://schemas.microsoft.com/office/infopath/2007/PartnerControls"/>
    <xsd:element name="WJEC_x0020_Subject_x0020_Code" ma:index="5" nillable="true" ma:displayName="WJEC Subject Code" ma:internalName="WJEC_x0020_Subject_x0020_Code" ma:readOnly="false">
      <xsd:simpleType>
        <xsd:restriction base="dms:Text">
          <xsd:maxLength value="64"/>
        </xsd:restriction>
      </xsd:simpleType>
    </xsd:element>
    <xsd:element name="WJEC_x0020_Language" ma:index="6" nillable="true" ma:displayName="WJEC Language" ma:default="English" ma:internalName="WJEC_x0020_Language" ma:readOnly="false">
      <xsd:complexType>
        <xsd:complexContent>
          <xsd:extension base="dms:MultiChoice">
            <xsd:sequence>
              <xsd:element name="Value" maxOccurs="unbounded" minOccurs="0" nillable="true">
                <xsd:simpleType>
                  <xsd:restriction base="dms:Choice">
                    <xsd:enumeration value="English"/>
                    <xsd:enumeration value="Welsh"/>
                  </xsd:restriction>
                </xsd:simpleType>
              </xsd:element>
            </xsd:sequence>
          </xsd:extension>
        </xsd:complexContent>
      </xsd:complexType>
    </xsd:element>
    <xsd:element name="WJEC_x0020_Available_x0020_Online" ma:index="7" nillable="true" ma:displayName="WJEC Available Online" ma:default="0" ma:internalName="WJEC_x0020_Available_x0020_Online" ma:readOnly="false">
      <xsd:simpleType>
        <xsd:restriction base="dms:Boolean"/>
      </xsd:simpleType>
    </xsd:element>
    <xsd:element name="WJEC_x0020_Secure_x0020_Scheduling_x0020_Start_x0020_Date" ma:index="10" nillable="true" ma:displayName="WJEC Secure Scheduling Start Date" ma:format="DateTime" ma:internalName="WJEC_x0020_Secure_x0020_Scheduling_x0020_Start_x0020_Date" ma:readOnly="false">
      <xsd:simpleType>
        <xsd:restriction base="dms:DateTime"/>
      </xsd:simpleType>
    </xsd:element>
    <xsd:element name="WJEC_x0020_Secured_x0020_Scheduling_x0020_End_x0020_Date" ma:index="11" nillable="true" ma:displayName="WJEC Secure Scheduling End Date" ma:format="DateTime" ma:internalName="WJEC_x0020_Secured_x0020_Scheduling_x0020_End_x0020_Date"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ma:index="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566087-9FA9-4DEF-9B69-3E41D95E931E}">
  <ds:schemaRefs>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purl.org/dc/elements/1.1/"/>
    <ds:schemaRef ds:uri="http://www.w3.org/XML/1998/namespace"/>
    <ds:schemaRef ds:uri="10ebebe9-ad9c-417c-96aa-6a2f5b72dbd6"/>
    <ds:schemaRef ds:uri="101960c9-2583-49a4-9434-4c0cad7b266a"/>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9977D7D-83F3-40C3-8FC1-7EE5FC7E400B}"/>
</file>

<file path=customXml/itemProps3.xml><?xml version="1.0" encoding="utf-8"?>
<ds:datastoreItem xmlns:ds="http://schemas.openxmlformats.org/officeDocument/2006/customXml" ds:itemID="{54526204-C1F3-4409-A6E7-E5C76AC995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1386</TotalTime>
  <Words>2030</Words>
  <Application>Microsoft Office PowerPoint</Application>
  <PresentationFormat>Widescreen</PresentationFormat>
  <Paragraphs>117</Paragraphs>
  <Slides>17</Slides>
  <Notes>17</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Bliss-Light</vt:lpstr>
      <vt:lpstr>Calibri</vt:lpstr>
      <vt:lpstr>Calibri Light</vt:lpstr>
      <vt:lpstr>Gotham Rounded Book</vt:lpstr>
      <vt:lpstr>Segoe UI</vt:lpstr>
      <vt:lpstr>Office Theme</vt:lpstr>
      <vt:lpstr>WJEC Level 3 Food Science and Nutrition WORK SMARTER NOT HARDER – UNIT 3 INVESTIGATION Pre-recorded Professional Learning: Autumn 2023</vt:lpstr>
      <vt:lpstr>THINKING OUTSIDE THE BOX</vt:lpstr>
      <vt:lpstr>WHERE TO START?......</vt:lpstr>
      <vt:lpstr>GET THE CONTENT DONE BY THE END OF YEAR 12.</vt:lpstr>
      <vt:lpstr>MAKE THE SCIENCE DEPARTMENT TECHNICIAN YOUR NEW BEST FRIEND!</vt:lpstr>
      <vt:lpstr>REMEMBER YOUR NEIGHBOURS THE DT DEPARTMENT…….</vt:lpstr>
      <vt:lpstr>GET YOUR RESOURCES READY…. BUILD  A CLASS BOX. REMEMBER ACCURACY IS VITAL FOR RECORDING RESULTS IN THIS TASK</vt:lpstr>
      <vt:lpstr>TEACH YOUR STUDENTS HOW TO RECORD RESULTS</vt:lpstr>
      <vt:lpstr>MUNSELL CHARTS… GO TO YOUR LOCAL DIY STORE</vt:lpstr>
      <vt:lpstr>STAR DIAGRAMS – A FABULOUS WAY OF SHOWING RESULTS</vt:lpstr>
      <vt:lpstr>DO A LESSON IN FOOD PHOTOGRAPHY</vt:lpstr>
      <vt:lpstr>SPECIALIST ORGANOLEPTIC VOCABULARY</vt:lpstr>
      <vt:lpstr>VISCOSITY CHARTS</vt:lpstr>
      <vt:lpstr>KEEP PACKAGING</vt:lpstr>
      <vt:lpstr>CUT DOWN THE RECIPE – CUT YOUR COSTS</vt:lpstr>
      <vt:lpstr>ACCURACY MATTERS</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Molins, Diana</dc:creator>
  <cp:lastModifiedBy>Williams, Sian (BHICT)</cp:lastModifiedBy>
  <cp:revision>47</cp:revision>
  <dcterms:created xsi:type="dcterms:W3CDTF">2021-05-12T07:49:02Z</dcterms:created>
  <dcterms:modified xsi:type="dcterms:W3CDTF">2024-01-10T11:23:35Z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MediaServiceImageTags">
    <vt:lpwstr/>
  </property>
</Properties>
</file>