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256" r:id="rId5"/>
    <p:sldId id="332" r:id="rId6"/>
    <p:sldId id="319" r:id="rId7"/>
    <p:sldId id="339" r:id="rId8"/>
    <p:sldId id="349" r:id="rId9"/>
    <p:sldId id="366" r:id="rId10"/>
    <p:sldId id="368" r:id="rId11"/>
    <p:sldId id="348" r:id="rId12"/>
    <p:sldId id="350" r:id="rId13"/>
    <p:sldId id="352" r:id="rId14"/>
    <p:sldId id="355" r:id="rId15"/>
    <p:sldId id="340" r:id="rId16"/>
    <p:sldId id="385" r:id="rId17"/>
    <p:sldId id="367" r:id="rId18"/>
    <p:sldId id="357" r:id="rId19"/>
    <p:sldId id="378" r:id="rId20"/>
    <p:sldId id="373" r:id="rId21"/>
    <p:sldId id="374" r:id="rId22"/>
    <p:sldId id="386" r:id="rId23"/>
    <p:sldId id="387" r:id="rId24"/>
    <p:sldId id="377" r:id="rId25"/>
    <p:sldId id="359" r:id="rId26"/>
    <p:sldId id="364" r:id="rId27"/>
    <p:sldId id="365" r:id="rId28"/>
    <p:sldId id="380" r:id="rId29"/>
    <p:sldId id="382" r:id="rId30"/>
    <p:sldId id="383" r:id="rId31"/>
    <p:sldId id="384" r:id="rId32"/>
    <p:sldId id="379" r:id="rId33"/>
    <p:sldId id="381" r:id="rId34"/>
    <p:sldId id="392" r:id="rId35"/>
    <p:sldId id="393" r:id="rId36"/>
    <p:sldId id="395" r:id="rId37"/>
    <p:sldId id="394" r:id="rId38"/>
    <p:sldId id="400" r:id="rId39"/>
    <p:sldId id="401" r:id="rId40"/>
    <p:sldId id="403" r:id="rId41"/>
    <p:sldId id="402" r:id="rId42"/>
    <p:sldId id="396" r:id="rId43"/>
    <p:sldId id="398" r:id="rId44"/>
    <p:sldId id="399" r:id="rId45"/>
    <p:sldId id="390" r:id="rId46"/>
    <p:sldId id="391" r:id="rId47"/>
    <p:sldId id="389" r:id="rId48"/>
    <p:sldId id="388" r:id="rId49"/>
    <p:sldId id="300" r:id="rId5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Nia" initials="JN" lastIdx="1" clrIdx="0"/>
  <p:cmAuthor id="2" name="Webster, Catherine" initials="WC" lastIdx="4" clrIdx="1">
    <p:extLst>
      <p:ext uri="{19B8F6BF-5375-455C-9EA6-DF929625EA0E}">
        <p15:presenceInfo xmlns:p15="http://schemas.microsoft.com/office/powerpoint/2012/main" userId="S::webstc@wjec.co.uk::2eca30f4-2322-48a0-a047-898e0e29b71e" providerId="AD"/>
      </p:ext>
    </p:extLst>
  </p:cmAuthor>
  <p:cmAuthor id="3" name="Sarah" initials="S" lastIdx="1" clrIdx="2">
    <p:extLst>
      <p:ext uri="{19B8F6BF-5375-455C-9EA6-DF929625EA0E}">
        <p15:presenceInfo xmlns:p15="http://schemas.microsoft.com/office/powerpoint/2012/main" userId="Sarah" providerId="None"/>
      </p:ext>
    </p:extLst>
  </p:cmAuthor>
  <p:cmAuthor id="4" name="Carlile, Elaine" initials="CE" lastIdx="17" clrIdx="3">
    <p:extLst>
      <p:ext uri="{19B8F6BF-5375-455C-9EA6-DF929625EA0E}">
        <p15:presenceInfo xmlns:p15="http://schemas.microsoft.com/office/powerpoint/2012/main" userId="S::carlie@wjec.co.uk::c0231411-37c3-431a-b511-6f1dc9b758d3" providerId="AD"/>
      </p:ext>
    </p:extLst>
  </p:cmAuthor>
  <p:cmAuthor id="5" name="Wilcock, Kirsten" initials="WK" lastIdx="3" clrIdx="4">
    <p:extLst>
      <p:ext uri="{19B8F6BF-5375-455C-9EA6-DF929625EA0E}">
        <p15:presenceInfo xmlns:p15="http://schemas.microsoft.com/office/powerpoint/2012/main" userId="S::wilcok@wjec.co.uk::aca797bc-42d0-4455-ac3c-3baca35f621b" providerId="AD"/>
      </p:ext>
    </p:extLst>
  </p:cmAuthor>
  <p:cmAuthor id="6" name="Pearce, Andrew" initials="PA" lastIdx="2" clrIdx="5">
    <p:extLst>
      <p:ext uri="{19B8F6BF-5375-455C-9EA6-DF929625EA0E}">
        <p15:presenceInfo xmlns:p15="http://schemas.microsoft.com/office/powerpoint/2012/main" userId="S::pearca@wjec.co.uk::69d360b6-0850-4e52-9c90-f1552dc8b1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DCE6F2"/>
    <a:srgbClr val="E55A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FBA605-2910-4339-8DD5-6B7995927311}" v="2" dt="2022-01-06T12:02:00.6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1498"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GB"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A170FBE1-B2BE-4644-9A79-8E234D21AC4A}" type="datetimeFigureOut">
              <a:rPr lang="en-GB" smtClean="0"/>
              <a:t>21/01/2022</a:t>
            </a:fld>
            <a:endParaRPr lang="en-GB"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GB"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92236931-8A55-4E8B-8207-8C1889BB1345}" type="slidenum">
              <a:rPr lang="en-GB" smtClean="0"/>
              <a:t>‹#›</a:t>
            </a:fld>
            <a:endParaRPr lang="en-GB" dirty="0"/>
          </a:p>
        </p:txBody>
      </p:sp>
    </p:spTree>
    <p:extLst>
      <p:ext uri="{BB962C8B-B14F-4D97-AF65-F5344CB8AC3E}">
        <p14:creationId xmlns:p14="http://schemas.microsoft.com/office/powerpoint/2010/main" val="71339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236931-8A55-4E8B-8207-8C1889BB1345}" type="slidenum">
              <a:rPr lang="en-GB" smtClean="0"/>
              <a:t>1</a:t>
            </a:fld>
            <a:endParaRPr lang="en-GB" dirty="0"/>
          </a:p>
        </p:txBody>
      </p:sp>
    </p:spTree>
    <p:extLst>
      <p:ext uri="{BB962C8B-B14F-4D97-AF65-F5344CB8AC3E}">
        <p14:creationId xmlns:p14="http://schemas.microsoft.com/office/powerpoint/2010/main" val="56639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2236931-8A55-4E8B-8207-8C1889BB1345}" type="slidenum">
              <a:rPr lang="en-GB" smtClean="0"/>
              <a:t>2</a:t>
            </a:fld>
            <a:endParaRPr lang="en-GB"/>
          </a:p>
        </p:txBody>
      </p:sp>
    </p:spTree>
    <p:extLst>
      <p:ext uri="{BB962C8B-B14F-4D97-AF65-F5344CB8AC3E}">
        <p14:creationId xmlns:p14="http://schemas.microsoft.com/office/powerpoint/2010/main" val="267950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15</a:t>
            </a:fld>
            <a:endParaRPr lang="en-GB"/>
          </a:p>
        </p:txBody>
      </p:sp>
    </p:spTree>
    <p:extLst>
      <p:ext uri="{BB962C8B-B14F-4D97-AF65-F5344CB8AC3E}">
        <p14:creationId xmlns:p14="http://schemas.microsoft.com/office/powerpoint/2010/main" val="351137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2236931-8A55-4E8B-8207-8C1889BB1345}" type="slidenum">
              <a:rPr lang="en-GB" smtClean="0"/>
              <a:t>31</a:t>
            </a:fld>
            <a:endParaRPr lang="en-GB"/>
          </a:p>
        </p:txBody>
      </p:sp>
    </p:spTree>
    <p:extLst>
      <p:ext uri="{BB962C8B-B14F-4D97-AF65-F5344CB8AC3E}">
        <p14:creationId xmlns:p14="http://schemas.microsoft.com/office/powerpoint/2010/main" val="2921185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pic>
        <p:nvPicPr>
          <p:cNvPr id="1026"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2671" r="12791"/>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1520" y="5877272"/>
            <a:ext cx="792088" cy="791251"/>
          </a:xfrm>
          <a:prstGeom prst="rect">
            <a:avLst/>
          </a:prstGeom>
        </p:spPr>
      </p:pic>
    </p:spTree>
    <p:extLst>
      <p:ext uri="{BB962C8B-B14F-4D97-AF65-F5344CB8AC3E}">
        <p14:creationId xmlns:p14="http://schemas.microsoft.com/office/powerpoint/2010/main" val="73545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F29FF0E-3B88-4BA3-99B1-B148A18A82CB}" type="slidenum">
              <a:rPr lang="en-GB" smtClean="0"/>
              <a:t>‹#›</a:t>
            </a:fld>
            <a:endParaRPr lang="en-GB" dirty="0"/>
          </a:p>
        </p:txBody>
      </p:sp>
      <p:pic>
        <p:nvPicPr>
          <p:cNvPr id="6" name="Eduqas_Powerpoint_Templates_for PPT-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278740" y="569174"/>
            <a:ext cx="4769510" cy="634020"/>
          </a:xfrm>
          <a:prstGeom prst="rect">
            <a:avLst/>
          </a:prstGeom>
          <a:noFill/>
        </p:spPr>
        <p:txBody>
          <a:bodyPr wrap="square" rtlCol="0">
            <a:spAutoFit/>
          </a:bodyPr>
          <a:lstStyle/>
          <a:p>
            <a:pPr>
              <a:lnSpc>
                <a:spcPct val="80000"/>
              </a:lnSpc>
            </a:pPr>
            <a:r>
              <a:rPr lang="en-US" sz="4400" kern="1100" spc="-30" dirty="0">
                <a:solidFill>
                  <a:schemeClr val="bg1"/>
                </a:solidFill>
                <a:latin typeface="Gotham Rounded Book"/>
                <a:cs typeface="Gotham Rounded Book"/>
              </a:rPr>
              <a:t>Any Questions?</a:t>
            </a:r>
          </a:p>
        </p:txBody>
      </p:sp>
    </p:spTree>
    <p:extLst>
      <p:ext uri="{BB962C8B-B14F-4D97-AF65-F5344CB8AC3E}">
        <p14:creationId xmlns:p14="http://schemas.microsoft.com/office/powerpoint/2010/main" val="1001674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2486092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36274995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3243828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42730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Y:\Tools and Systems\Educational Support\Marketing and Communications\Jay\Banners\Power Point\cbac-POWERPOINT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56278"/>
            <a:ext cx="9169400" cy="133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6875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344"/>
          <a:stretch/>
        </p:blipFill>
        <p:spPr bwMode="auto">
          <a:xfrm>
            <a:off x="0" y="0"/>
            <a:ext cx="9144000" cy="58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Picture 8"/>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46526" y="5928233"/>
            <a:ext cx="700998" cy="7009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2165423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15344"/>
          <a:stretch/>
        </p:blipFill>
        <p:spPr bwMode="auto">
          <a:xfrm>
            <a:off x="0" y="0"/>
            <a:ext cx="9144000" cy="58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9" name="Picture 8" descr="Z:\Pictures\logos\WJEC_Logo_RGB.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1768924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4" descr="Y:\Tools and Systems\Educational Support\Marketing and Communications\Jay\Banners\Power Point\EDUQAS-POWERPOINTheader.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308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506466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3299669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4167990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319918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189557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F29FF0E-3B88-4BA3-99B1-B148A18A82CB}" type="slidenum">
              <a:rPr lang="en-GB" smtClean="0"/>
              <a:t>‹#›</a:t>
            </a:fld>
            <a:endParaRPr lang="en-GB" dirty="0"/>
          </a:p>
        </p:txBody>
      </p:sp>
    </p:spTree>
    <p:extLst>
      <p:ext uri="{BB962C8B-B14F-4D97-AF65-F5344CB8AC3E}">
        <p14:creationId xmlns:p14="http://schemas.microsoft.com/office/powerpoint/2010/main" val="245372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1CEC97-3610-4BC3-9863-84860970E407}" type="datetimeFigureOut">
              <a:rPr lang="en-GB" smtClean="0"/>
              <a:t>21/01/2022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F29FF0E-3B88-4BA3-99B1-B148A18A82CB}" type="slidenum">
              <a:rPr lang="en-GB" smtClean="0"/>
              <a:t>‹#›</a:t>
            </a:fld>
            <a:endParaRPr lang="en-GB" dirty="0"/>
          </a:p>
        </p:txBody>
      </p:sp>
      <p:pic>
        <p:nvPicPr>
          <p:cNvPr id="6" name="Eduqas_Powerpoint_Templates_for PPT-1.ps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p:cNvSpPr txBox="1"/>
          <p:nvPr userDrawn="1"/>
        </p:nvSpPr>
        <p:spPr>
          <a:xfrm>
            <a:off x="278740" y="569174"/>
            <a:ext cx="4769510" cy="634020"/>
          </a:xfrm>
          <a:prstGeom prst="rect">
            <a:avLst/>
          </a:prstGeom>
          <a:noFill/>
        </p:spPr>
        <p:txBody>
          <a:bodyPr wrap="square" rtlCol="0">
            <a:spAutoFit/>
          </a:bodyPr>
          <a:lstStyle/>
          <a:p>
            <a:pPr>
              <a:lnSpc>
                <a:spcPct val="80000"/>
              </a:lnSpc>
            </a:pPr>
            <a:r>
              <a:rPr lang="en-US" sz="4400" kern="1100" spc="-30" dirty="0">
                <a:solidFill>
                  <a:schemeClr val="bg1"/>
                </a:solidFill>
                <a:latin typeface="Gotham Rounded Book"/>
                <a:cs typeface="Gotham Rounded Book"/>
              </a:rPr>
              <a:t>Any Questions?</a:t>
            </a:r>
          </a:p>
        </p:txBody>
      </p:sp>
    </p:spTree>
    <p:extLst>
      <p:ext uri="{BB962C8B-B14F-4D97-AF65-F5344CB8AC3E}">
        <p14:creationId xmlns:p14="http://schemas.microsoft.com/office/powerpoint/2010/main" val="328950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1CEC97-3610-4BC3-9863-84860970E407}" type="datetimeFigureOut">
              <a:rPr lang="en-GB" smtClean="0"/>
              <a:t>21/01/2022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9FF0E-3B88-4BA3-99B1-B148A18A82CB}" type="slidenum">
              <a:rPr lang="en-GB" smtClean="0"/>
              <a:t>‹#›</a:t>
            </a:fld>
            <a:endParaRPr lang="en-GB" dirty="0"/>
          </a:p>
        </p:txBody>
      </p:sp>
    </p:spTree>
    <p:extLst>
      <p:ext uri="{BB962C8B-B14F-4D97-AF65-F5344CB8AC3E}">
        <p14:creationId xmlns:p14="http://schemas.microsoft.com/office/powerpoint/2010/main" val="3150130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2" r:id="rId4"/>
    <p:sldLayoutId id="2147483651" r:id="rId5"/>
    <p:sldLayoutId id="2147483652" r:id="rId6"/>
    <p:sldLayoutId id="2147483653" r:id="rId7"/>
    <p:sldLayoutId id="2147483654" r:id="rId8"/>
    <p:sldLayoutId id="2147483655" r:id="rId9"/>
    <p:sldLayoutId id="2147483660" r:id="rId10"/>
    <p:sldLayoutId id="2147483656" r:id="rId11"/>
    <p:sldLayoutId id="2147483657" r:id="rId12"/>
    <p:sldLayoutId id="2147483658" r:id="rId13"/>
    <p:sldLayoutId id="2147483659"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Pa%20adnodd.pptx"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8.xml"/><Relationship Id="rId7" Type="http://schemas.openxmlformats.org/officeDocument/2006/relationships/slide" Target="slide31.xml"/><Relationship Id="rId12" Type="http://schemas.openxmlformats.org/officeDocument/2006/relationships/hyperlink" Target="https://oer.wjec.co.uk/Pages/ProjectByArgs.aspx?subid=57&amp;lvlid=1" TargetMode="External"/><Relationship Id="rId2" Type="http://schemas.openxmlformats.org/officeDocument/2006/relationships/slide" Target="slide15.xml"/><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slide" Target="slide44.xml"/><Relationship Id="rId5" Type="http://schemas.openxmlformats.org/officeDocument/2006/relationships/slide" Target="slide25.xml"/><Relationship Id="rId10" Type="http://schemas.openxmlformats.org/officeDocument/2006/relationships/slide" Target="slide42.xml"/><Relationship Id="rId4" Type="http://schemas.openxmlformats.org/officeDocument/2006/relationships/slide" Target="slide21.xml"/><Relationship Id="rId9" Type="http://schemas.openxmlformats.org/officeDocument/2006/relationships/slide" Target="slide39.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wjec.co.uk/qualifications/religious-studies-as-a-level/#tab_pastpapers"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14.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14.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 Id="rId4" Type="http://schemas.openxmlformats.org/officeDocument/2006/relationships/slide" Target="slide14.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1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hyperlink" Target="mailto:GCEReligiousStudies@wjec.co.uk"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jec.co.uk/qualifications/religious-studies-as-a-level/#tab_pastpapers" TargetMode="External"/><Relationship Id="rId2" Type="http://schemas.openxmlformats.org/officeDocument/2006/relationships/hyperlink" Target="https://www.wjec.co.uk/umbraco/surface/blobstorage/download?nodeId=8873"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pres?slideindex=1&amp;slidetitle="/>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6526" y="5928233"/>
            <a:ext cx="700998" cy="700998"/>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768E4465-F1DC-460B-BC50-20BEB80F9902}"/>
              </a:ext>
            </a:extLst>
          </p:cNvPr>
          <p:cNvSpPr>
            <a:spLocks noGrp="1"/>
          </p:cNvSpPr>
          <p:nvPr>
            <p:ph type="ctrTitle"/>
          </p:nvPr>
        </p:nvSpPr>
        <p:spPr>
          <a:xfrm>
            <a:off x="542089" y="1875507"/>
            <a:ext cx="7772400" cy="52364"/>
          </a:xfrm>
        </p:spPr>
        <p:txBody>
          <a:bodyPr>
            <a:normAutofit fontScale="90000"/>
          </a:bodyPr>
          <a:lstStyle/>
          <a:p>
            <a:pPr algn="l"/>
            <a:br>
              <a:rPr lang="en-GB" dirty="0">
                <a:solidFill>
                  <a:schemeClr val="bg1"/>
                </a:solidFill>
                <a:latin typeface="Arial" panose="020B0604020202020204" pitchFamily="34" charset="0"/>
                <a:cs typeface="Arial" panose="020B0604020202020204" pitchFamily="34" charset="0"/>
              </a:rPr>
            </a:br>
            <a:r>
              <a:rPr lang="en-GB" dirty="0">
                <a:solidFill>
                  <a:srgbClr val="FFC000"/>
                </a:solidFill>
                <a:latin typeface="Arial" panose="020B0604020202020204" pitchFamily="34" charset="0"/>
                <a:cs typeface="Arial" panose="020B0604020202020204" pitchFamily="34" charset="0"/>
              </a:rPr>
              <a:t>Assessing your students’ work in</a:t>
            </a:r>
            <a:br>
              <a:rPr lang="en-GB" dirty="0">
                <a:solidFill>
                  <a:schemeClr val="bg1"/>
                </a:solidFill>
                <a:latin typeface="Arial" panose="020B0604020202020204" pitchFamily="34" charset="0"/>
                <a:cs typeface="Arial" panose="020B0604020202020204" pitchFamily="34" charset="0"/>
              </a:rPr>
            </a:br>
            <a:r>
              <a:rPr lang="en-GB" dirty="0">
                <a:solidFill>
                  <a:schemeClr val="bg1"/>
                </a:solidFill>
                <a:latin typeface="Arial" panose="020B0604020202020204" pitchFamily="34" charset="0"/>
                <a:cs typeface="Arial" panose="020B0604020202020204" pitchFamily="34" charset="0"/>
              </a:rPr>
              <a:t>WJEC </a:t>
            </a:r>
            <a:r>
              <a:rPr lang="en-GB" i="1" dirty="0">
                <a:solidFill>
                  <a:schemeClr val="bg1"/>
                </a:solidFill>
                <a:latin typeface="Arial" panose="020B0604020202020204" pitchFamily="34" charset="0"/>
                <a:cs typeface="Arial" panose="020B0604020202020204" pitchFamily="34" charset="0"/>
              </a:rPr>
              <a:t>AS Religious Studies</a:t>
            </a:r>
            <a:br>
              <a:rPr lang="en-GB" i="1" dirty="0">
                <a:solidFill>
                  <a:schemeClr val="bg1"/>
                </a:solidFill>
                <a:latin typeface="Arial" panose="020B0604020202020204" pitchFamily="34" charset="0"/>
                <a:cs typeface="Arial" panose="020B0604020202020204" pitchFamily="34" charset="0"/>
              </a:rPr>
            </a:br>
            <a:br>
              <a:rPr lang="en-GB" i="1" dirty="0">
                <a:solidFill>
                  <a:schemeClr val="bg1"/>
                </a:solidFill>
                <a:latin typeface="Arial" panose="020B0604020202020204" pitchFamily="34" charset="0"/>
                <a:cs typeface="Arial" panose="020B0604020202020204" pitchFamily="34" charset="0"/>
              </a:rPr>
            </a:br>
            <a:br>
              <a:rPr lang="en-GB" i="1" dirty="0">
                <a:solidFill>
                  <a:schemeClr val="bg1"/>
                </a:solidFill>
                <a:latin typeface="Arial" panose="020B0604020202020204" pitchFamily="34" charset="0"/>
                <a:cs typeface="Arial" panose="020B0604020202020204" pitchFamily="34" charset="0"/>
              </a:rPr>
            </a:br>
            <a:br>
              <a:rPr lang="en-GB" dirty="0"/>
            </a:br>
            <a:r>
              <a:rPr lang="en-GB" i="1" dirty="0"/>
              <a:t> </a:t>
            </a:r>
            <a:endParaRPr lang="en-GB" dirty="0">
              <a:solidFill>
                <a:schemeClr val="bg1"/>
              </a:solidFill>
            </a:endParaRPr>
          </a:p>
        </p:txBody>
      </p:sp>
    </p:spTree>
    <p:extLst>
      <p:ext uri="{BB962C8B-B14F-4D97-AF65-F5344CB8AC3E}">
        <p14:creationId xmlns:p14="http://schemas.microsoft.com/office/powerpoint/2010/main" val="508971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dirty="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43237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r>
              <a:rPr lang="en-GB" sz="1800" dirty="0"/>
              <a:t>WJEC has a consistent way of addressing rubric infringements across all our qualifications. Below is a list of the possible infringements which sometimes occur for this qualification and your students may perform in a test or mock exam.</a:t>
            </a:r>
          </a:p>
          <a:p>
            <a:endParaRPr lang="en-GB" sz="1400"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2562559578"/>
              </p:ext>
            </p:extLst>
          </p:nvPr>
        </p:nvGraphicFramePr>
        <p:xfrm>
          <a:off x="558800" y="3429000"/>
          <a:ext cx="7901632" cy="2749481"/>
        </p:xfrm>
        <a:graphic>
          <a:graphicData uri="http://schemas.openxmlformats.org/drawingml/2006/table">
            <a:tbl>
              <a:tblPr firstRow="1" bandRow="1">
                <a:tableStyleId>{5C22544A-7EE6-4342-B048-85BDC9FD1C3A}</a:tableStyleId>
              </a:tblPr>
              <a:tblGrid>
                <a:gridCol w="2501032">
                  <a:extLst>
                    <a:ext uri="{9D8B030D-6E8A-4147-A177-3AD203B41FA5}">
                      <a16:colId xmlns:a16="http://schemas.microsoft.com/office/drawing/2014/main" val="3119963982"/>
                    </a:ext>
                  </a:extLst>
                </a:gridCol>
                <a:gridCol w="5400600">
                  <a:extLst>
                    <a:ext uri="{9D8B030D-6E8A-4147-A177-3AD203B41FA5}">
                      <a16:colId xmlns:a16="http://schemas.microsoft.com/office/drawing/2014/main" val="1991654297"/>
                    </a:ext>
                  </a:extLst>
                </a:gridCol>
              </a:tblGrid>
              <a:tr h="372041">
                <a:tc>
                  <a:txBody>
                    <a:bodyPr/>
                    <a:lstStyle/>
                    <a:p>
                      <a:pPr algn="ctr"/>
                      <a:r>
                        <a:rPr lang="en-GB" dirty="0"/>
                        <a:t>Type of infringement</a:t>
                      </a:r>
                    </a:p>
                  </a:txBody>
                  <a:tcPr/>
                </a:tc>
                <a:tc>
                  <a:txBody>
                    <a:bodyPr/>
                    <a:lstStyle/>
                    <a:p>
                      <a:pPr algn="ctr"/>
                      <a:r>
                        <a:rPr lang="en-GB" dirty="0"/>
                        <a:t>Action</a:t>
                      </a:r>
                    </a:p>
                  </a:txBody>
                  <a:tcPr/>
                </a:tc>
                <a:extLst>
                  <a:ext uri="{0D108BD9-81ED-4DB2-BD59-A6C34878D82A}">
                    <a16:rowId xmlns:a16="http://schemas.microsoft.com/office/drawing/2014/main" val="2455063329"/>
                  </a:ext>
                </a:extLst>
              </a:tr>
              <a:tr h="372041">
                <a:tc>
                  <a:txBody>
                    <a:bodyPr/>
                    <a:lstStyle/>
                    <a:p>
                      <a:r>
                        <a:rPr lang="en-GB" dirty="0"/>
                        <a:t>Answering more than the stipulated number of questions</a:t>
                      </a:r>
                    </a:p>
                  </a:txBody>
                  <a:tcPr/>
                </a:tc>
                <a:tc>
                  <a:txBody>
                    <a:bodyPr/>
                    <a:lstStyle/>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Mark all optional questions that the learner has attempted.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Determine which of the attempted routes through the rubric elicits the highest mark. </a:t>
                      </a:r>
                    </a:p>
                    <a:p>
                      <a:pPr marL="285750" lvl="0" indent="-285750">
                        <a:buFont typeface="Arial" panose="020B0604020202020204" pitchFamily="34" charset="0"/>
                        <a:buChar char="•"/>
                      </a:pPr>
                      <a:r>
                        <a:rPr lang="en-GB" sz="1800" kern="1200" dirty="0">
                          <a:solidFill>
                            <a:schemeClr val="dk1"/>
                          </a:solidFill>
                          <a:effectLst/>
                          <a:latin typeface="+mn-lt"/>
                          <a:ea typeface="+mn-ea"/>
                          <a:cs typeface="+mn-cs"/>
                        </a:rPr>
                        <a:t>Award highest mark.</a:t>
                      </a:r>
                      <a:endParaRPr lang="en-GB" dirty="0"/>
                    </a:p>
                  </a:txBody>
                  <a:tcPr/>
                </a:tc>
                <a:extLst>
                  <a:ext uri="{0D108BD9-81ED-4DB2-BD59-A6C34878D82A}">
                    <a16:rowId xmlns:a16="http://schemas.microsoft.com/office/drawing/2014/main" val="1646666690"/>
                  </a:ext>
                </a:extLst>
              </a:tr>
              <a:tr h="372041">
                <a:tc>
                  <a:txBody>
                    <a:bodyPr/>
                    <a:lstStyle/>
                    <a:p>
                      <a:r>
                        <a:rPr lang="en-GB" sz="1800" kern="1200" dirty="0">
                          <a:solidFill>
                            <a:schemeClr val="dk1"/>
                          </a:solidFill>
                          <a:effectLst/>
                          <a:latin typeface="+mn-lt"/>
                          <a:ea typeface="+mn-ea"/>
                          <a:cs typeface="+mn-cs"/>
                        </a:rPr>
                        <a:t>Where the correct answer has been clearly crossed out.</a:t>
                      </a:r>
                      <a:endParaRPr lang="en-GB" dirty="0"/>
                    </a:p>
                  </a:txBody>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If the learner writes and then crosses out the correct answer, do not award the mark, even if no other answer is offered.</a:t>
                      </a:r>
                      <a:endParaRPr lang="en-GB" dirty="0"/>
                    </a:p>
                  </a:txBody>
                  <a:tcPr/>
                </a:tc>
                <a:extLst>
                  <a:ext uri="{0D108BD9-81ED-4DB2-BD59-A6C34878D82A}">
                    <a16:rowId xmlns:a16="http://schemas.microsoft.com/office/drawing/2014/main" val="3946545713"/>
                  </a:ext>
                </a:extLst>
              </a:tr>
            </a:tbl>
          </a:graphicData>
        </a:graphic>
      </p:graphicFrame>
    </p:spTree>
    <p:extLst>
      <p:ext uri="{BB962C8B-B14F-4D97-AF65-F5344CB8AC3E}">
        <p14:creationId xmlns:p14="http://schemas.microsoft.com/office/powerpoint/2010/main" val="3427985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dirty="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394816" y="1340768"/>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Rubric infringements</a:t>
            </a:r>
            <a:endParaRPr lang="en-GB" dirty="0"/>
          </a:p>
          <a:p>
            <a:endParaRPr lang="en-GB" dirty="0"/>
          </a:p>
          <a:p>
            <a:br>
              <a:rPr lang="en-GB" dirty="0"/>
            </a:br>
            <a:endParaRPr lang="en-GB" sz="2400" b="1" dirty="0"/>
          </a:p>
        </p:txBody>
      </p:sp>
      <p:graphicFrame>
        <p:nvGraphicFramePr>
          <p:cNvPr id="2" name="Table 2">
            <a:extLst>
              <a:ext uri="{FF2B5EF4-FFF2-40B4-BE49-F238E27FC236}">
                <a16:creationId xmlns:a16="http://schemas.microsoft.com/office/drawing/2014/main" id="{3F637611-3B3F-4994-939D-C9D19F07868E}"/>
              </a:ext>
            </a:extLst>
          </p:cNvPr>
          <p:cNvGraphicFramePr>
            <a:graphicFrameLocks noGrp="1"/>
          </p:cNvGraphicFramePr>
          <p:nvPr>
            <p:extLst>
              <p:ext uri="{D42A27DB-BD31-4B8C-83A1-F6EECF244321}">
                <p14:modId xmlns:p14="http://schemas.microsoft.com/office/powerpoint/2010/main" val="288086230"/>
              </p:ext>
            </p:extLst>
          </p:nvPr>
        </p:nvGraphicFramePr>
        <p:xfrm>
          <a:off x="755576" y="2276872"/>
          <a:ext cx="7704856" cy="3401811"/>
        </p:xfrm>
        <a:graphic>
          <a:graphicData uri="http://schemas.openxmlformats.org/drawingml/2006/table">
            <a:tbl>
              <a:tblPr firstRow="1" bandRow="1">
                <a:tableStyleId>{5C22544A-7EE6-4342-B048-85BDC9FD1C3A}</a:tableStyleId>
              </a:tblPr>
              <a:tblGrid>
                <a:gridCol w="2232248">
                  <a:extLst>
                    <a:ext uri="{9D8B030D-6E8A-4147-A177-3AD203B41FA5}">
                      <a16:colId xmlns:a16="http://schemas.microsoft.com/office/drawing/2014/main" val="3119963982"/>
                    </a:ext>
                  </a:extLst>
                </a:gridCol>
                <a:gridCol w="5472608">
                  <a:extLst>
                    <a:ext uri="{9D8B030D-6E8A-4147-A177-3AD203B41FA5}">
                      <a16:colId xmlns:a16="http://schemas.microsoft.com/office/drawing/2014/main" val="1991654297"/>
                    </a:ext>
                  </a:extLst>
                </a:gridCol>
              </a:tblGrid>
              <a:tr h="438712">
                <a:tc>
                  <a:txBody>
                    <a:bodyPr/>
                    <a:lstStyle/>
                    <a:p>
                      <a:pPr algn="ctr"/>
                      <a:r>
                        <a:rPr lang="en-GB" dirty="0"/>
                        <a:t>Type of infringement</a:t>
                      </a:r>
                    </a:p>
                  </a:txBody>
                  <a:tcPr/>
                </a:tc>
                <a:tc>
                  <a:txBody>
                    <a:bodyPr/>
                    <a:lstStyle/>
                    <a:p>
                      <a:pPr algn="ctr"/>
                      <a:r>
                        <a:rPr lang="en-GB" dirty="0"/>
                        <a:t>Action</a:t>
                      </a:r>
                    </a:p>
                  </a:txBody>
                  <a:tcPr/>
                </a:tc>
                <a:extLst>
                  <a:ext uri="{0D108BD9-81ED-4DB2-BD59-A6C34878D82A}">
                    <a16:rowId xmlns:a16="http://schemas.microsoft.com/office/drawing/2014/main" val="2455063329"/>
                  </a:ext>
                </a:extLst>
              </a:tr>
              <a:tr h="2048699">
                <a:tc>
                  <a:txBody>
                    <a:bodyPr/>
                    <a:lstStyle/>
                    <a:p>
                      <a:r>
                        <a:rPr lang="en-GB" sz="1800" kern="1200" dirty="0">
                          <a:solidFill>
                            <a:schemeClr val="dk1"/>
                          </a:solidFill>
                          <a:effectLst/>
                          <a:latin typeface="+mn-lt"/>
                          <a:ea typeface="+mn-ea"/>
                          <a:cs typeface="+mn-cs"/>
                        </a:rPr>
                        <a:t>Incorrect numbering of an answer (unconstrained papers)</a:t>
                      </a:r>
                      <a:endParaRPr lang="en-GB" dirty="0"/>
                    </a:p>
                  </a:txBody>
                  <a:tcPr/>
                </a:tc>
                <a:tc>
                  <a:txBody>
                    <a:bodyPr/>
                    <a:lstStyle/>
                    <a:p>
                      <a:pPr marL="285750" indent="-285750">
                        <a:buFont typeface="Arial" panose="020B0604020202020204" pitchFamily="34" charset="0"/>
                        <a:buChar char="•"/>
                      </a:pPr>
                      <a:r>
                        <a:rPr lang="en-GB" sz="1800" kern="1200" dirty="0">
                          <a:solidFill>
                            <a:schemeClr val="dk1"/>
                          </a:solidFill>
                          <a:effectLst/>
                          <a:latin typeface="+mn-lt"/>
                          <a:ea typeface="+mn-ea"/>
                          <a:cs typeface="+mn-cs"/>
                        </a:rPr>
                        <a:t>If it is obvious which question is being answered, award marks as per the marking scheme for the question focused on by the candidate.</a:t>
                      </a:r>
                    </a:p>
                  </a:txBody>
                  <a:tcPr/>
                </a:tc>
                <a:extLst>
                  <a:ext uri="{0D108BD9-81ED-4DB2-BD59-A6C34878D82A}">
                    <a16:rowId xmlns:a16="http://schemas.microsoft.com/office/drawing/2014/main" val="1646666690"/>
                  </a:ext>
                </a:extLst>
              </a:tr>
              <a:tr h="438712">
                <a:tc>
                  <a:txBody>
                    <a:bodyPr/>
                    <a:lstStyle/>
                    <a:p>
                      <a:r>
                        <a:rPr lang="en-GB" sz="1800" kern="1200" dirty="0">
                          <a:solidFill>
                            <a:schemeClr val="dk1"/>
                          </a:solidFill>
                          <a:effectLst/>
                          <a:latin typeface="+mn-lt"/>
                          <a:ea typeface="+mn-ea"/>
                          <a:cs typeface="+mn-cs"/>
                        </a:rPr>
                        <a:t>Writing answers in the wrong place (constrained papers)</a:t>
                      </a:r>
                      <a:endParaRPr lang="en-GB"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effectLst/>
                          <a:latin typeface="+mn-lt"/>
                          <a:ea typeface="+mn-ea"/>
                          <a:cs typeface="+mn-cs"/>
                        </a:rPr>
                        <a:t>If it is obvious to which question the response relates, award marks as per the marking scheme.</a:t>
                      </a:r>
                    </a:p>
                    <a:p>
                      <a:pPr marL="285750" lvl="0" indent="-285750">
                        <a:buFont typeface="Arial" panose="020B0604020202020204" pitchFamily="34" charset="0"/>
                        <a:buChar char="•"/>
                      </a:pPr>
                      <a:endParaRPr lang="en-GB" dirty="0"/>
                    </a:p>
                  </a:txBody>
                  <a:tcPr/>
                </a:tc>
                <a:extLst>
                  <a:ext uri="{0D108BD9-81ED-4DB2-BD59-A6C34878D82A}">
                    <a16:rowId xmlns:a16="http://schemas.microsoft.com/office/drawing/2014/main" val="947109016"/>
                  </a:ext>
                </a:extLst>
              </a:tr>
            </a:tbl>
          </a:graphicData>
        </a:graphic>
      </p:graphicFrame>
    </p:spTree>
    <p:extLst>
      <p:ext uri="{BB962C8B-B14F-4D97-AF65-F5344CB8AC3E}">
        <p14:creationId xmlns:p14="http://schemas.microsoft.com/office/powerpoint/2010/main" val="528157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81225" y="0"/>
            <a:ext cx="7577137" cy="1214682"/>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500" b="1" dirty="0">
                <a:solidFill>
                  <a:schemeClr val="bg1"/>
                </a:solidFill>
                <a:latin typeface="Arial" panose="020B0604020202020204" pitchFamily="34" charset="0"/>
                <a:cs typeface="Arial" panose="020B0604020202020204" pitchFamily="34" charset="0"/>
              </a:rPr>
              <a:t>Assessing evidence</a:t>
            </a:r>
          </a:p>
          <a:p>
            <a:endParaRPr lang="en-GB" sz="4500" b="1" dirty="0">
              <a:solidFill>
                <a:schemeClr val="bg1"/>
              </a:solidFill>
              <a:latin typeface="Arial" panose="020B0604020202020204" pitchFamily="34" charset="0"/>
              <a:cs typeface="Arial" panose="020B0604020202020204" pitchFamily="34" charset="0"/>
            </a:endParaRPr>
          </a:p>
          <a:p>
            <a:r>
              <a:rPr lang="en-GB" sz="4500" cap="all" dirty="0">
                <a:solidFill>
                  <a:schemeClr val="accent5">
                    <a:lumMod val="40000"/>
                    <a:lumOff val="60000"/>
                  </a:schemeClr>
                </a:solidFill>
                <a:latin typeface="Gotham Rounded Book" pitchFamily="2" charset="77"/>
                <a:ea typeface="Times New Roman"/>
                <a:cs typeface="Arial" panose="020B0604020202020204" pitchFamily="34" charset="0"/>
              </a:rPr>
              <a:t>Potential problem AO1 areas</a:t>
            </a:r>
          </a:p>
          <a:p>
            <a:endParaRPr lang="en-GB" sz="4000" b="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E6E631-33AE-4BF8-9811-2508E556599F}"/>
              </a:ext>
            </a:extLst>
          </p:cNvPr>
          <p:cNvSpPr txBox="1"/>
          <p:nvPr/>
        </p:nvSpPr>
        <p:spPr>
          <a:xfrm>
            <a:off x="72839" y="1365757"/>
            <a:ext cx="9071161" cy="5509200"/>
          </a:xfrm>
          <a:prstGeom prst="rect">
            <a:avLst/>
          </a:prstGeom>
          <a:noFill/>
        </p:spPr>
        <p:txBody>
          <a:bodyPr wrap="square" rtlCol="0">
            <a:spAutoFit/>
          </a:bodyPr>
          <a:lstStyle/>
          <a:p>
            <a:endParaRPr lang="en-GB" sz="1600" b="1" dirty="0"/>
          </a:p>
          <a:p>
            <a:r>
              <a:rPr lang="en-US" sz="1600" dirty="0">
                <a:latin typeface="Arial" panose="020B0604020202020204" pitchFamily="34" charset="0"/>
                <a:ea typeface="ＭＳ Ｐゴシック"/>
                <a:cs typeface="Arial" panose="020B0604020202020204" pitchFamily="34" charset="0"/>
              </a:rPr>
              <a:t>1.	The candidate has not responded appropriately to the AO1 command word used – 	e.g.  Unit 2A 2019 Q1a uses the command word  ‘Examine’:</a:t>
            </a:r>
          </a:p>
          <a:p>
            <a:r>
              <a:rPr lang="en-US" sz="1600" dirty="0">
                <a:latin typeface="Arial" panose="020B0604020202020204" pitchFamily="34" charset="0"/>
                <a:ea typeface="ＭＳ Ｐゴシック"/>
                <a:cs typeface="Arial" panose="020B0604020202020204" pitchFamily="34" charset="0"/>
              </a:rPr>
              <a:t>        </a:t>
            </a:r>
          </a:p>
          <a:p>
            <a:r>
              <a:rPr lang="en-US" sz="1600" dirty="0">
                <a:latin typeface="Arial" panose="020B0604020202020204" pitchFamily="34" charset="0"/>
                <a:ea typeface="ＭＳ Ｐゴシック"/>
                <a:cs typeface="Arial" panose="020B0604020202020204" pitchFamily="34" charset="0"/>
              </a:rPr>
              <a:t>Q1a. “</a:t>
            </a:r>
            <a:r>
              <a:rPr lang="en-US" sz="1600" b="1" dirty="0">
                <a:latin typeface="Arial" panose="020B0604020202020204" pitchFamily="34" charset="0"/>
                <a:ea typeface="ＭＳ Ｐゴシック"/>
                <a:cs typeface="Arial" panose="020B0604020202020204" pitchFamily="34" charset="0"/>
              </a:rPr>
              <a:t>Examine </a:t>
            </a:r>
            <a:r>
              <a:rPr lang="en-US" sz="1600" dirty="0">
                <a:latin typeface="Arial" panose="020B0604020202020204" pitchFamily="34" charset="0"/>
                <a:ea typeface="ＭＳ Ｐゴシック"/>
                <a:cs typeface="Arial" panose="020B0604020202020204" pitchFamily="34" charset="0"/>
              </a:rPr>
              <a:t>the primary and secondary precepts in Aquinas’ Natural Law.”  This command word means “p</a:t>
            </a:r>
            <a:r>
              <a:rPr lang="en-US" sz="1600" dirty="0">
                <a:latin typeface="Arial" panose="020B0604020202020204" pitchFamily="34" charset="0"/>
                <a:cs typeface="Arial" panose="020B0604020202020204" pitchFamily="34" charset="0"/>
              </a:rPr>
              <a:t>ortray and account for different facets of, or angles on, a complex practice, concept or belief” – </a:t>
            </a:r>
            <a:r>
              <a:rPr lang="en-US" sz="1600" b="1" i="1" dirty="0">
                <a:latin typeface="Arial" panose="020B0604020202020204" pitchFamily="34" charset="0"/>
                <a:cs typeface="Arial" panose="020B0604020202020204" pitchFamily="34" charset="0"/>
              </a:rPr>
              <a:t>depth is required here</a:t>
            </a:r>
            <a:r>
              <a:rPr lang="en-US" sz="1600" b="1" dirty="0">
                <a:latin typeface="Arial" panose="020B0604020202020204" pitchFamily="34" charset="0"/>
                <a:cs typeface="Arial" panose="020B0604020202020204" pitchFamily="34" charset="0"/>
              </a:rPr>
              <a:t>.</a:t>
            </a:r>
            <a:r>
              <a:rPr lang="en-GB"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For example, the notions of ‘precepts’, ‘primary’ and ‘secondary’ may be examined and what differentiates them, using one or two carefully selected examples to explore this </a:t>
            </a:r>
            <a:r>
              <a:rPr lang="en-GB" sz="1600" dirty="0">
                <a:latin typeface="Arial" panose="020B0604020202020204" pitchFamily="34" charset="0"/>
                <a:cs typeface="Arial" panose="020B0604020202020204" pitchFamily="34" charset="0"/>
              </a:rPr>
              <a:t>in more depth.</a:t>
            </a:r>
            <a:endParaRPr lang="en-GB" sz="1600" b="1" dirty="0">
              <a:latin typeface="Arial" panose="020B0604020202020204" pitchFamily="34" charset="0"/>
              <a:cs typeface="Arial" panose="020B0604020202020204" pitchFamily="34" charset="0"/>
            </a:endParaRPr>
          </a:p>
          <a:p>
            <a:endParaRPr lang="en-GB" sz="1600" b="1"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However, </a:t>
            </a:r>
            <a:r>
              <a:rPr lang="en-US" sz="1600" dirty="0">
                <a:latin typeface="Arial" panose="020B0604020202020204" pitchFamily="34" charset="0"/>
                <a:ea typeface="ＭＳ Ｐゴシック"/>
                <a:cs typeface="Arial" panose="020B0604020202020204" pitchFamily="34" charset="0"/>
              </a:rPr>
              <a:t>a candidate may have responded to the question as it were an “</a:t>
            </a:r>
            <a:r>
              <a:rPr lang="en-US" sz="1600" b="1" dirty="0">
                <a:latin typeface="Arial" panose="020B0604020202020204" pitchFamily="34" charset="0"/>
                <a:ea typeface="ＭＳ Ｐゴシック"/>
                <a:cs typeface="Arial" panose="020B0604020202020204" pitchFamily="34" charset="0"/>
              </a:rPr>
              <a:t>Outline</a:t>
            </a:r>
            <a:r>
              <a:rPr lang="en-US" sz="1600" dirty="0">
                <a:latin typeface="Arial" panose="020B0604020202020204" pitchFamily="34" charset="0"/>
                <a:ea typeface="ＭＳ Ｐゴシック"/>
                <a:cs typeface="Arial" panose="020B0604020202020204" pitchFamily="34" charset="0"/>
              </a:rPr>
              <a:t>” question – this means “</a:t>
            </a:r>
            <a:r>
              <a:rPr lang="en-GB" sz="1600" b="1" dirty="0">
                <a:latin typeface="Arial" panose="020B0604020202020204" pitchFamily="34" charset="0"/>
                <a:ea typeface="ＭＳ Ｐゴシック"/>
                <a:cs typeface="Arial" panose="020B0604020202020204" pitchFamily="34" charset="0"/>
              </a:rPr>
              <a:t>s</a:t>
            </a:r>
            <a:r>
              <a:rPr lang="en-GB" sz="1600" b="1" dirty="0">
                <a:latin typeface="Arial" panose="020B0604020202020204" pitchFamily="34" charset="0"/>
                <a:cs typeface="Arial" panose="020B0604020202020204" pitchFamily="34" charset="0"/>
              </a:rPr>
              <a:t>ummarise a topic</a:t>
            </a:r>
            <a:r>
              <a:rPr lang="en-GB" sz="1600" dirty="0">
                <a:latin typeface="Arial" panose="020B0604020202020204" pitchFamily="34" charset="0"/>
                <a:cs typeface="Arial" panose="020B0604020202020204" pitchFamily="34" charset="0"/>
              </a:rPr>
              <a:t>, carefully selecting the main features or general principles of a topic”. They </a:t>
            </a:r>
            <a:r>
              <a:rPr lang="en-US" sz="1600" dirty="0">
                <a:latin typeface="Arial" panose="020B0604020202020204" pitchFamily="34" charset="0"/>
                <a:cs typeface="Arial" panose="020B0604020202020204" pitchFamily="34" charset="0"/>
              </a:rPr>
              <a:t>may have just listed the primary and secondary precepts without any real examination of what they are or what differentiates them. By doing so  they have </a:t>
            </a:r>
            <a:r>
              <a:rPr lang="en-GB" sz="1600" dirty="0">
                <a:latin typeface="Arial" panose="020B0604020202020204" pitchFamily="34" charset="0"/>
                <a:cs typeface="Arial" panose="020B0604020202020204" pitchFamily="34" charset="0"/>
              </a:rPr>
              <a:t>limited  the quality of their response (as the command word is ‘examine’) and so a ‘best fit’ band would need to be applied to the response.</a:t>
            </a:r>
          </a:p>
          <a:p>
            <a:endParaRPr lang="en-US" sz="1600" b="1" dirty="0">
              <a:latin typeface="Arial" panose="020B0604020202020204" pitchFamily="34" charset="0"/>
              <a:ea typeface="ＭＳ Ｐゴシック"/>
              <a:cs typeface="Arial" panose="020B0604020202020204" pitchFamily="34" charset="0"/>
            </a:endParaRPr>
          </a:p>
          <a:p>
            <a:pPr marL="342900" indent="-342900">
              <a:buAutoNum type="arabicPeriod" startAt="2"/>
            </a:pPr>
            <a:r>
              <a:rPr lang="en-US" sz="1600" dirty="0">
                <a:latin typeface="Arial" panose="020B0604020202020204" pitchFamily="34" charset="0"/>
                <a:ea typeface="ＭＳ Ｐゴシック"/>
                <a:cs typeface="Arial" panose="020B0604020202020204" pitchFamily="34" charset="0"/>
              </a:rPr>
              <a:t>A candidate may see  a word or phrase in the question e.g., Q1a “Aquinas’ Natural Law” and simple </a:t>
            </a:r>
            <a:r>
              <a:rPr lang="en-US" sz="1600" b="1" dirty="0">
                <a:latin typeface="Arial" panose="020B0604020202020204" pitchFamily="34" charset="0"/>
                <a:ea typeface="ＭＳ Ｐゴシック"/>
                <a:cs typeface="Arial" panose="020B0604020202020204" pitchFamily="34" charset="0"/>
              </a:rPr>
              <a:t>write all they know about a topic rather than the focus of the question set  </a:t>
            </a:r>
            <a:r>
              <a:rPr lang="en-US" sz="1600" dirty="0">
                <a:latin typeface="Arial" panose="020B0604020202020204" pitchFamily="34" charset="0"/>
                <a:ea typeface="ＭＳ Ｐゴシック"/>
                <a:cs typeface="Arial" panose="020B0604020202020204" pitchFamily="34" charset="0"/>
              </a:rPr>
              <a:t>(which was an in-depth account of the primary and secondary precepts within Aquinas’ Natural Law). In this case </a:t>
            </a:r>
            <a:r>
              <a:rPr lang="en-US" sz="1600" b="1" dirty="0">
                <a:latin typeface="Arial" panose="020B0604020202020204" pitchFamily="34" charset="0"/>
                <a:ea typeface="ＭＳ Ｐゴシック"/>
                <a:cs typeface="Arial" panose="020B0604020202020204" pitchFamily="34" charset="0"/>
              </a:rPr>
              <a:t>you would ignore any material not directly related to the question and mark the remainder using a ‘best-fit’ approach using the band descriptors.</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934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E6E631-33AE-4BF8-9811-2508E556599F}"/>
              </a:ext>
            </a:extLst>
          </p:cNvPr>
          <p:cNvSpPr txBox="1"/>
          <p:nvPr/>
        </p:nvSpPr>
        <p:spPr>
          <a:xfrm>
            <a:off x="287524" y="1214682"/>
            <a:ext cx="8568952" cy="4647426"/>
          </a:xfrm>
          <a:prstGeom prst="rect">
            <a:avLst/>
          </a:prstGeom>
          <a:noFill/>
        </p:spPr>
        <p:txBody>
          <a:bodyPr wrap="square" rtlCol="0">
            <a:spAutoFit/>
          </a:bodyPr>
          <a:lstStyle/>
          <a:p>
            <a:pPr algn="ctr">
              <a:spcAft>
                <a:spcPts val="0"/>
              </a:spcAft>
            </a:pPr>
            <a:endParaRPr lang="en-GB" sz="2400" cap="all" dirty="0">
              <a:solidFill>
                <a:srgbClr val="009FE3"/>
              </a:solidFill>
              <a:latin typeface="Gotham Rounded Book" pitchFamily="2" charset="77"/>
              <a:ea typeface="Times New Roman"/>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ＭＳ Ｐゴシック"/>
                <a:cs typeface="Arial" panose="020B0604020202020204" pitchFamily="34" charset="0"/>
              </a:rPr>
              <a:t>The candidate has failed to treat the question as an AO2 question providing almost entirely descriptive information. This information could be relevant but is presented mainly as  AO1 information with little reasoning and/or evidence to support the points made.  Depending on the quality of the analysis and evaluation made (if any) a ‘best fit’ band should be applied to the response.</a:t>
            </a:r>
          </a:p>
          <a:p>
            <a:pPr marL="285750" indent="-285750">
              <a:buFont typeface="Arial" panose="020B0604020202020204" pitchFamily="34" charset="0"/>
              <a:buChar char="•"/>
            </a:pPr>
            <a:endParaRPr lang="en-US" sz="1600" dirty="0">
              <a:latin typeface="Arial" panose="020B0604020202020204" pitchFamily="34" charset="0"/>
              <a:ea typeface="ＭＳ Ｐゴシック"/>
              <a:cs typeface="Arial" panose="020B0604020202020204" pitchFamily="34" charset="0"/>
            </a:endParaRPr>
          </a:p>
          <a:p>
            <a:pPr marL="285750" indent="-285750">
              <a:buFont typeface="Arial" panose="020B0604020202020204" pitchFamily="34" charset="0"/>
              <a:buChar char="•"/>
            </a:pPr>
            <a:endParaRPr lang="en-US" sz="1600" dirty="0">
              <a:highlight>
                <a:srgbClr val="FFFF00"/>
              </a:highlight>
              <a:latin typeface="Arial" panose="020B0604020202020204" pitchFamily="34" charset="0"/>
              <a:ea typeface="ＭＳ Ｐゴシック"/>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ea typeface="ＭＳ Ｐゴシック"/>
                <a:cs typeface="Arial" panose="020B0604020202020204" pitchFamily="34" charset="0"/>
              </a:rPr>
              <a:t>The candidate only provides a one-sided response to the issue raised. If the candidate demonstrates diversity within a religion or via scholarly views in a one-sided approach, the candidate may still achieve Band 3 or even Band 4, depending on the quality of the AO2 skills demonstrated – whether there was satisfactory analysis and relevant evaluation of the issue (Band 3) or purposeful analysis and effective evaluation (Band 4). However,  if the response is just a basic or limited one-sided answer,  it is only likely to achieve Band 2 (some valid analysis and inconsistent evaluation) or Band 1 (basic analysis and limited evaluation) depending on the quality of the AO2 skills demonstrated.</a:t>
            </a:r>
          </a:p>
          <a:p>
            <a:endParaRPr lang="en-US" sz="1600" dirty="0">
              <a:latin typeface="Arial" panose="020B0604020202020204" pitchFamily="34" charset="0"/>
              <a:ea typeface="ＭＳ Ｐゴシック"/>
              <a:cs typeface="Arial" panose="020B0604020202020204" pitchFamily="34" charset="0"/>
            </a:endParaRPr>
          </a:p>
          <a:p>
            <a:endParaRPr lang="en-US" sz="1600" dirty="0">
              <a:latin typeface="Arial" panose="020B0604020202020204" pitchFamily="34" charset="0"/>
              <a:ea typeface="ＭＳ Ｐゴシック"/>
              <a:cs typeface="Arial" panose="020B0604020202020204" pitchFamily="34" charset="0"/>
            </a:endParaRPr>
          </a:p>
        </p:txBody>
      </p:sp>
      <p:sp>
        <p:nvSpPr>
          <p:cNvPr id="7" name="Title 1">
            <a:extLst>
              <a:ext uri="{FF2B5EF4-FFF2-40B4-BE49-F238E27FC236}">
                <a16:creationId xmlns:a16="http://schemas.microsoft.com/office/drawing/2014/main" id="{2B9E1507-8C85-4046-8C2F-9BA4E3871D60}"/>
              </a:ext>
            </a:extLst>
          </p:cNvPr>
          <p:cNvSpPr txBox="1">
            <a:spLocks/>
          </p:cNvSpPr>
          <p:nvPr/>
        </p:nvSpPr>
        <p:spPr>
          <a:xfrm>
            <a:off x="1181225" y="0"/>
            <a:ext cx="7577137" cy="1214682"/>
          </a:xfrm>
          <a:prstGeom prst="rect">
            <a:avLst/>
          </a:prstGeom>
        </p:spPr>
        <p:txBody>
          <a:bodyP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500" b="1" dirty="0">
                <a:solidFill>
                  <a:schemeClr val="bg1"/>
                </a:solidFill>
                <a:latin typeface="Arial" panose="020B0604020202020204" pitchFamily="34" charset="0"/>
                <a:cs typeface="Arial" panose="020B0604020202020204" pitchFamily="34" charset="0"/>
              </a:rPr>
              <a:t>Assessing evidence</a:t>
            </a:r>
          </a:p>
          <a:p>
            <a:endParaRPr lang="en-GB" sz="4500" b="1" dirty="0">
              <a:solidFill>
                <a:schemeClr val="bg1"/>
              </a:solidFill>
              <a:latin typeface="Arial" panose="020B0604020202020204" pitchFamily="34" charset="0"/>
              <a:cs typeface="Arial" panose="020B0604020202020204" pitchFamily="34" charset="0"/>
            </a:endParaRPr>
          </a:p>
          <a:p>
            <a:r>
              <a:rPr lang="en-GB" sz="4500" cap="all" dirty="0">
                <a:solidFill>
                  <a:schemeClr val="accent5">
                    <a:lumMod val="40000"/>
                    <a:lumOff val="60000"/>
                  </a:schemeClr>
                </a:solidFill>
                <a:latin typeface="Gotham Rounded Book" pitchFamily="2" charset="77"/>
                <a:ea typeface="Times New Roman"/>
                <a:cs typeface="Arial" panose="020B0604020202020204" pitchFamily="34" charset="0"/>
              </a:rPr>
              <a:t>Potential problem AO2 areas</a:t>
            </a:r>
          </a:p>
          <a:p>
            <a:endParaRPr lang="en-GB"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20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4058D-3AEE-4235-BDE4-0E904427167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Examples of scripts</a:t>
            </a:r>
          </a:p>
        </p:txBody>
      </p:sp>
      <p:sp>
        <p:nvSpPr>
          <p:cNvPr id="3" name="TextBox 2">
            <a:extLst>
              <a:ext uri="{FF2B5EF4-FFF2-40B4-BE49-F238E27FC236}">
                <a16:creationId xmlns:a16="http://schemas.microsoft.com/office/drawing/2014/main" id="{FE2CB86A-2A18-49A6-B322-8AB505BC04D1}"/>
              </a:ext>
            </a:extLst>
          </p:cNvPr>
          <p:cNvSpPr txBox="1"/>
          <p:nvPr/>
        </p:nvSpPr>
        <p:spPr>
          <a:xfrm>
            <a:off x="631030" y="1218468"/>
            <a:ext cx="8223701" cy="2154436"/>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  To access extract examples of AO1 and AO2 marking you can:</a:t>
            </a:r>
          </a:p>
          <a:p>
            <a:pPr algn="ctr"/>
            <a:r>
              <a:rPr lang="en-GB" sz="1600" dirty="0">
                <a:latin typeface="Arial" panose="020B0604020202020204" pitchFamily="34" charset="0"/>
                <a:cs typeface="Arial" panose="020B0604020202020204" pitchFamily="34" charset="0"/>
              </a:rPr>
              <a:t>  </a:t>
            </a:r>
          </a:p>
          <a:p>
            <a:pPr algn="ctr"/>
            <a:r>
              <a:rPr lang="en-GB" sz="1600" b="1" dirty="0">
                <a:latin typeface="Arial" panose="020B0604020202020204" pitchFamily="34" charset="0"/>
                <a:cs typeface="Arial" panose="020B0604020202020204" pitchFamily="34" charset="0"/>
              </a:rPr>
              <a:t>either </a:t>
            </a:r>
            <a:r>
              <a:rPr lang="en-GB" sz="1600" dirty="0">
                <a:latin typeface="Arial" panose="020B0604020202020204" pitchFamily="34" charset="0"/>
                <a:cs typeface="Arial" panose="020B0604020202020204" pitchFamily="34" charset="0"/>
              </a:rPr>
              <a:t>continue to click through to each slide </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or  </a:t>
            </a:r>
            <a:r>
              <a:rPr lang="en-GB" sz="1600" dirty="0">
                <a:latin typeface="Arial" panose="020B0604020202020204" pitchFamily="34" charset="0"/>
                <a:cs typeface="Arial" panose="020B0604020202020204" pitchFamily="34" charset="0"/>
              </a:rPr>
              <a:t>select a response  from the menu below:</a:t>
            </a:r>
          </a:p>
          <a:p>
            <a:endParaRPr lang="en-GB" dirty="0"/>
          </a:p>
          <a:p>
            <a:endParaRPr lang="en-GB" b="1" dirty="0"/>
          </a:p>
          <a:p>
            <a:r>
              <a:rPr lang="en-GB" b="1" dirty="0"/>
              <a:t> </a:t>
            </a:r>
          </a:p>
        </p:txBody>
      </p:sp>
      <p:graphicFrame>
        <p:nvGraphicFramePr>
          <p:cNvPr id="4" name="Table 4">
            <a:extLst>
              <a:ext uri="{FF2B5EF4-FFF2-40B4-BE49-F238E27FC236}">
                <a16:creationId xmlns:a16="http://schemas.microsoft.com/office/drawing/2014/main" id="{3959926D-E6D1-4C07-8514-0889A9340286}"/>
              </a:ext>
            </a:extLst>
          </p:cNvPr>
          <p:cNvGraphicFramePr>
            <a:graphicFrameLocks noGrp="1"/>
          </p:cNvGraphicFramePr>
          <p:nvPr/>
        </p:nvGraphicFramePr>
        <p:xfrm>
          <a:off x="759011" y="2956559"/>
          <a:ext cx="7625977" cy="2529840"/>
        </p:xfrm>
        <a:graphic>
          <a:graphicData uri="http://schemas.openxmlformats.org/drawingml/2006/table">
            <a:tbl>
              <a:tblPr firstRow="1" bandRow="1">
                <a:tableStyleId>{5940675A-B579-460E-94D1-54222C63F5DA}</a:tableStyleId>
              </a:tblPr>
              <a:tblGrid>
                <a:gridCol w="3721448">
                  <a:extLst>
                    <a:ext uri="{9D8B030D-6E8A-4147-A177-3AD203B41FA5}">
                      <a16:colId xmlns:a16="http://schemas.microsoft.com/office/drawing/2014/main" val="1965588101"/>
                    </a:ext>
                  </a:extLst>
                </a:gridCol>
                <a:gridCol w="3904529">
                  <a:extLst>
                    <a:ext uri="{9D8B030D-6E8A-4147-A177-3AD203B41FA5}">
                      <a16:colId xmlns:a16="http://schemas.microsoft.com/office/drawing/2014/main" val="55993105"/>
                    </a:ext>
                  </a:extLst>
                </a:gridCol>
              </a:tblGrid>
              <a:tr h="370840">
                <a:tc>
                  <a:txBody>
                    <a:bodyPr/>
                    <a:lstStyle/>
                    <a:p>
                      <a:pPr marL="0" lvl="1" indent="0" algn="ctr"/>
                      <a:endParaRPr lang="en-US" sz="1600" b="1" dirty="0">
                        <a:solidFill>
                          <a:srgbClr val="0000FF"/>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Band 5 AO1 </a:t>
                      </a:r>
                      <a:r>
                        <a:rPr lang="en-US" sz="1600" b="1" dirty="0">
                          <a:solidFill>
                            <a:srgbClr val="0000FF"/>
                          </a:solidFill>
                          <a:latin typeface="Arial" panose="020B0604020202020204" pitchFamily="34" charset="0"/>
                          <a:cs typeface="Arial" panose="020B0604020202020204" pitchFamily="34" charset="0"/>
                          <a:hlinkClick r:id="rId2"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Band 4 AO1 </a:t>
                      </a:r>
                      <a:r>
                        <a:rPr lang="en-US" sz="1600" b="1" dirty="0">
                          <a:solidFill>
                            <a:srgbClr val="0000FF"/>
                          </a:solidFill>
                          <a:latin typeface="Arial" panose="020B0604020202020204" pitchFamily="34" charset="0"/>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Band 3 AO1 </a:t>
                      </a:r>
                      <a:r>
                        <a:rPr lang="en-US" sz="1600" b="1" dirty="0">
                          <a:solidFill>
                            <a:srgbClr val="0000FF"/>
                          </a:solidFill>
                          <a:latin typeface="Arial" panose="020B0604020202020204" pitchFamily="34" charset="0"/>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Band 2 AO1 </a:t>
                      </a:r>
                      <a:r>
                        <a:rPr lang="en-US" sz="1600" b="1" dirty="0">
                          <a:solidFill>
                            <a:srgbClr val="0000FF"/>
                          </a:solidFill>
                          <a:latin typeface="Arial" panose="020B0604020202020204" pitchFamily="34" charset="0"/>
                          <a:cs typeface="Arial" panose="020B0604020202020204" pitchFamily="34" charset="0"/>
                          <a:hlinkClick r:id="rId5"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p>
                      <a:pPr marL="0" lvl="1" indent="0" algn="ctr"/>
                      <a:endParaRPr lang="en-GB" sz="1600" b="1" dirty="0">
                        <a:solidFill>
                          <a:schemeClr val="tx1"/>
                        </a:solidFill>
                        <a:latin typeface="Arial" panose="020B0604020202020204" pitchFamily="34" charset="0"/>
                        <a:cs typeface="Arial" panose="020B0604020202020204" pitchFamily="34" charset="0"/>
                      </a:endParaRPr>
                    </a:p>
                    <a:p>
                      <a:pPr marL="0" lvl="1" indent="0" algn="ctr"/>
                      <a:r>
                        <a:rPr lang="en-US" sz="1600" b="1" dirty="0">
                          <a:solidFill>
                            <a:srgbClr val="0000FF"/>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Band 1 AO1 </a:t>
                      </a:r>
                      <a:r>
                        <a:rPr lang="en-US" sz="1600" b="1" dirty="0">
                          <a:solidFill>
                            <a:srgbClr val="0000FF"/>
                          </a:solidFill>
                          <a:latin typeface="Arial" panose="020B0604020202020204" pitchFamily="34" charset="0"/>
                          <a:cs typeface="Arial" panose="020B0604020202020204" pitchFamily="34" charset="0"/>
                          <a:hlinkClick r:id="rId6" action="ppaction://hlinksldjump">
                            <a:extLst>
                              <a:ext uri="{A12FA001-AC4F-418D-AE19-62706E023703}">
                                <ahyp:hlinkClr xmlns:ahyp="http://schemas.microsoft.com/office/drawing/2018/hyperlinkcolor" val="tx"/>
                              </a:ext>
                            </a:extLst>
                          </a:hlinkClick>
                        </a:rPr>
                        <a:t>script</a:t>
                      </a:r>
                      <a:endParaRPr lang="en-GB" sz="1600" b="1" dirty="0">
                        <a:solidFill>
                          <a:schemeClr val="tx1"/>
                        </a:solidFill>
                        <a:latin typeface="Arial" panose="020B0604020202020204" pitchFamily="34" charset="0"/>
                        <a:cs typeface="Arial" panose="020B0604020202020204" pitchFamily="34" charset="0"/>
                      </a:endParaRPr>
                    </a:p>
                  </a:txBody>
                  <a:tcPr/>
                </a:tc>
                <a:tc>
                  <a:txBody>
                    <a:bodyPr/>
                    <a:lstStyle/>
                    <a:p>
                      <a:pPr marL="88900" lvl="1" indent="0" algn="ctr"/>
                      <a:endParaRPr lang="en-US" sz="1600" b="1" dirty="0">
                        <a:solidFill>
                          <a:srgbClr val="0000FF"/>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Band 5 AO2 </a:t>
                      </a:r>
                      <a:r>
                        <a:rPr lang="en-US" sz="1600" b="1" dirty="0">
                          <a:solidFill>
                            <a:srgbClr val="0000FF"/>
                          </a:solidFill>
                          <a:latin typeface="Arial" panose="020B0604020202020204" pitchFamily="34" charset="0"/>
                          <a:cs typeface="Arial" panose="020B0604020202020204" pitchFamily="34" charset="0"/>
                          <a:hlinkClick r:id="rId7"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Band 4 AO2 </a:t>
                      </a:r>
                      <a:r>
                        <a:rPr lang="en-US" sz="1600" b="1" dirty="0">
                          <a:solidFill>
                            <a:srgbClr val="0000FF"/>
                          </a:solidFill>
                          <a:latin typeface="Arial" panose="020B0604020202020204" pitchFamily="34" charset="0"/>
                          <a:cs typeface="Arial" panose="020B0604020202020204" pitchFamily="34" charset="0"/>
                          <a:hlinkClick r:id="rId8"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Band 3 AO2 </a:t>
                      </a:r>
                      <a:r>
                        <a:rPr lang="en-US" sz="1600" b="1" dirty="0">
                          <a:solidFill>
                            <a:srgbClr val="0000FF"/>
                          </a:solidFill>
                          <a:latin typeface="Arial" panose="020B0604020202020204" pitchFamily="34" charset="0"/>
                          <a:cs typeface="Arial" panose="020B0604020202020204" pitchFamily="34" charset="0"/>
                          <a:hlinkClick r:id="rId9"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Band 2 AO2 </a:t>
                      </a:r>
                      <a:r>
                        <a:rPr lang="en-US" sz="1600" b="1" dirty="0">
                          <a:solidFill>
                            <a:srgbClr val="0000FF"/>
                          </a:solidFill>
                          <a:latin typeface="Arial" panose="020B0604020202020204" pitchFamily="34" charset="0"/>
                          <a:cs typeface="Arial" panose="020B0604020202020204" pitchFamily="34" charset="0"/>
                          <a:hlinkClick r:id="rId10"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p>
                      <a:pPr marL="88900" lvl="1" indent="0" algn="ctr"/>
                      <a:endParaRPr lang="en-GB" sz="1600" b="1" dirty="0">
                        <a:solidFill>
                          <a:srgbClr val="7030A0"/>
                        </a:solidFill>
                        <a:latin typeface="Arial" panose="020B0604020202020204" pitchFamily="34" charset="0"/>
                        <a:cs typeface="Arial" panose="020B0604020202020204" pitchFamily="34" charset="0"/>
                      </a:endParaRPr>
                    </a:p>
                    <a:p>
                      <a:pPr marL="88900" lvl="1" indent="0" algn="ctr"/>
                      <a:r>
                        <a:rPr lang="en-US" sz="1600" b="1" dirty="0">
                          <a:solidFill>
                            <a:srgbClr val="0000FF"/>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Extracts from a </a:t>
                      </a:r>
                      <a:r>
                        <a:rPr lang="en-US" sz="1600" b="1" dirty="0">
                          <a:solidFill>
                            <a:srgbClr val="C00000"/>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Band 1 AO2 </a:t>
                      </a:r>
                      <a:r>
                        <a:rPr lang="en-US" sz="1600" b="1" dirty="0">
                          <a:solidFill>
                            <a:srgbClr val="0000FF"/>
                          </a:solidFill>
                          <a:latin typeface="Arial" panose="020B0604020202020204" pitchFamily="34" charset="0"/>
                          <a:cs typeface="Arial" panose="020B0604020202020204" pitchFamily="34" charset="0"/>
                          <a:hlinkClick r:id="rId11" action="ppaction://hlinksldjump">
                            <a:extLst>
                              <a:ext uri="{A12FA001-AC4F-418D-AE19-62706E023703}">
                                <ahyp:hlinkClr xmlns:ahyp="http://schemas.microsoft.com/office/drawing/2018/hyperlinkcolor" val="tx"/>
                              </a:ext>
                            </a:extLst>
                          </a:hlinkClick>
                        </a:rPr>
                        <a:t>script</a:t>
                      </a:r>
                      <a:endParaRPr lang="en-GB" sz="1600" b="1" dirty="0">
                        <a:solidFill>
                          <a:srgbClr val="7030A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854171"/>
                  </a:ext>
                </a:extLst>
              </a:tr>
            </a:tbl>
          </a:graphicData>
        </a:graphic>
      </p:graphicFrame>
      <p:sp>
        <p:nvSpPr>
          <p:cNvPr id="5" name="TextBox 4">
            <a:extLst>
              <a:ext uri="{FF2B5EF4-FFF2-40B4-BE49-F238E27FC236}">
                <a16:creationId xmlns:a16="http://schemas.microsoft.com/office/drawing/2014/main" id="{C16F9088-F5B5-4D86-8C8D-13FE5D3C5C8E}"/>
              </a:ext>
            </a:extLst>
          </p:cNvPr>
          <p:cNvSpPr txBox="1"/>
          <p:nvPr/>
        </p:nvSpPr>
        <p:spPr>
          <a:xfrm>
            <a:off x="705224" y="5868894"/>
            <a:ext cx="7733552" cy="646331"/>
          </a:xfrm>
          <a:prstGeom prst="rect">
            <a:avLst/>
          </a:prstGeom>
          <a:noFill/>
        </p:spPr>
        <p:txBody>
          <a:bodyPr wrap="square" rtlCol="0">
            <a:spAutoFit/>
          </a:bodyPr>
          <a:lstStyle/>
          <a:p>
            <a:r>
              <a:rPr lang="en-GB" b="1" i="1" dirty="0"/>
              <a:t>Please download and view the complete OER script </a:t>
            </a:r>
            <a:r>
              <a:rPr lang="en-GB" b="1" i="1" dirty="0">
                <a:hlinkClick r:id="rId12"/>
              </a:rPr>
              <a:t>from here</a:t>
            </a:r>
            <a:r>
              <a:rPr lang="en-GB" b="1" i="1" dirty="0"/>
              <a:t> if you wish to see the entire response used for each extract given here.</a:t>
            </a:r>
          </a:p>
        </p:txBody>
      </p:sp>
    </p:spTree>
    <p:extLst>
      <p:ext uri="{BB962C8B-B14F-4D97-AF65-F5344CB8AC3E}">
        <p14:creationId xmlns:p14="http://schemas.microsoft.com/office/powerpoint/2010/main" val="32712668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2a OER – Q1A – Example 1 Marked - 28 Marks Band 5</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(a) 	</a:t>
            </a:r>
            <a:r>
              <a:rPr lang="en-US" sz="1600" b="1" dirty="0">
                <a:latin typeface="Arial" panose="020B0604020202020204" pitchFamily="34" charset="0"/>
                <a:cs typeface="Arial" panose="020B0604020202020204" pitchFamily="34" charset="0"/>
              </a:rPr>
              <a:t>Apply Fletcher’s Situation Ethics to ethical issues relating to </a:t>
            </a:r>
          </a:p>
          <a:p>
            <a:r>
              <a:rPr lang="en-US" sz="1600" b="1" dirty="0">
                <a:latin typeface="Arial" panose="020B0604020202020204" pitchFamily="34" charset="0"/>
                <a:cs typeface="Arial" panose="020B0604020202020204" pitchFamily="34" charset="0"/>
              </a:rPr>
              <a:t>	homosexual relationships.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AO1 response was awarded a Band 5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657600"/>
        </p:xfrm>
        <a:graphic>
          <a:graphicData uri="http://schemas.openxmlformats.org/drawingml/2006/table">
            <a:tbl>
              <a:tblPr firstRow="1" bandRow="1">
                <a:tableStyleId>{2D5ABB26-0587-4C30-8999-92F81FD0307C}</a:tableStyleId>
              </a:tblPr>
              <a:tblGrid>
                <a:gridCol w="4968056">
                  <a:extLst>
                    <a:ext uri="{9D8B030D-6E8A-4147-A177-3AD203B41FA5}">
                      <a16:colId xmlns:a16="http://schemas.microsoft.com/office/drawing/2014/main" val="2366152907"/>
                    </a:ext>
                  </a:extLst>
                </a:gridCol>
                <a:gridCol w="4053114">
                  <a:extLst>
                    <a:ext uri="{9D8B030D-6E8A-4147-A177-3AD203B41FA5}">
                      <a16:colId xmlns:a16="http://schemas.microsoft.com/office/drawing/2014/main" val="1796176806"/>
                    </a:ext>
                  </a:extLst>
                </a:gridCol>
              </a:tblGrid>
              <a:tr h="347442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OER comment 1 states that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Candidate uses thorough and “</a:t>
                      </a:r>
                      <a:r>
                        <a:rPr lang="en-GB" sz="1600" i="1" dirty="0">
                          <a:latin typeface="Arial" panose="020B0604020202020204" pitchFamily="34" charset="0"/>
                          <a:cs typeface="Arial" panose="020B0604020202020204" pitchFamily="34" charset="0"/>
                        </a:rPr>
                        <a:t>accurate use of specialist terminology.</a:t>
                      </a:r>
                      <a:r>
                        <a:rPr lang="en-GB" sz="16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The response is extensive and relevant and as OER comment states demonstrated “</a:t>
                      </a:r>
                      <a:r>
                        <a:rPr lang="en-US" sz="1600" i="1" kern="1200" dirty="0">
                          <a:solidFill>
                            <a:schemeClr val="tx1"/>
                          </a:solidFill>
                          <a:latin typeface="Arial" panose="020B0604020202020204" pitchFamily="34" charset="0"/>
                          <a:ea typeface="+mn-ea"/>
                          <a:cs typeface="Arial" panose="020B0604020202020204" pitchFamily="34" charset="0"/>
                        </a:rPr>
                        <a:t>clearly accurate knowledge and understanding shown with focuses on the specific demands of the question.</a:t>
                      </a:r>
                      <a:r>
                        <a:rPr lang="en-US" sz="1600" kern="1200" dirty="0">
                          <a:solidFill>
                            <a:schemeClr val="tx1"/>
                          </a:solidFill>
                          <a:latin typeface="Arial" panose="020B0604020202020204" pitchFamily="34" charset="0"/>
                          <a:ea typeface="+mn-ea"/>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12" name="Picture 11">
            <a:extLst>
              <a:ext uri="{FF2B5EF4-FFF2-40B4-BE49-F238E27FC236}">
                <a16:creationId xmlns:a16="http://schemas.microsoft.com/office/drawing/2014/main" id="{0EBF301E-63FE-4164-BAC7-37D6F4091AFC}"/>
              </a:ext>
            </a:extLst>
          </p:cNvPr>
          <p:cNvPicPr>
            <a:picLocks noChangeAspect="1"/>
          </p:cNvPicPr>
          <p:nvPr/>
        </p:nvPicPr>
        <p:blipFill>
          <a:blip r:embed="rId3"/>
          <a:stretch>
            <a:fillRect/>
          </a:stretch>
        </p:blipFill>
        <p:spPr>
          <a:xfrm>
            <a:off x="336263" y="3370997"/>
            <a:ext cx="4235738" cy="3300953"/>
          </a:xfrm>
          <a:prstGeom prst="rect">
            <a:avLst/>
          </a:prstGeom>
        </p:spPr>
      </p:pic>
    </p:spTree>
    <p:extLst>
      <p:ext uri="{BB962C8B-B14F-4D97-AF65-F5344CB8AC3E}">
        <p14:creationId xmlns:p14="http://schemas.microsoft.com/office/powerpoint/2010/main" val="32513718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2018 Unit 2a OER – Q1A – Example 1 Marked - 28 Marks Band 5</a:t>
            </a: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2070674"/>
          <a:ext cx="8618958" cy="4529908"/>
        </p:xfrm>
        <a:graphic>
          <a:graphicData uri="http://schemas.openxmlformats.org/drawingml/2006/table">
            <a:tbl>
              <a:tblPr firstRow="1" bandRow="1">
                <a:tableStyleId>{2D5ABB26-0587-4C30-8999-92F81FD0307C}</a:tableStyleId>
              </a:tblPr>
              <a:tblGrid>
                <a:gridCol w="5279924">
                  <a:extLst>
                    <a:ext uri="{9D8B030D-6E8A-4147-A177-3AD203B41FA5}">
                      <a16:colId xmlns:a16="http://schemas.microsoft.com/office/drawing/2014/main" val="2366152907"/>
                    </a:ext>
                  </a:extLst>
                </a:gridCol>
                <a:gridCol w="3339034">
                  <a:extLst>
                    <a:ext uri="{9D8B030D-6E8A-4147-A177-3AD203B41FA5}">
                      <a16:colId xmlns:a16="http://schemas.microsoft.com/office/drawing/2014/main" val="1796176806"/>
                    </a:ext>
                  </a:extLst>
                </a:gridCol>
              </a:tblGrid>
              <a:tr h="452990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As OER comment 3 states “</a:t>
                      </a:r>
                      <a:r>
                        <a:rPr lang="en-US" sz="1600" i="1" kern="1200" dirty="0">
                          <a:solidFill>
                            <a:schemeClr val="tx1"/>
                          </a:solidFill>
                          <a:latin typeface="Arial" panose="020B0604020202020204" pitchFamily="34" charset="0"/>
                          <a:ea typeface="+mn-ea"/>
                          <a:cs typeface="Arial" panose="020B0604020202020204" pitchFamily="34" charset="0"/>
                        </a:rPr>
                        <a:t>Excellent use of an example to illustrate accurate application of the theory.”</a:t>
                      </a:r>
                    </a:p>
                    <a:p>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69335043-E64A-40B0-B530-6B4D4448C2B4}"/>
              </a:ext>
            </a:extLst>
          </p:cNvPr>
          <p:cNvPicPr>
            <a:picLocks noChangeAspect="1"/>
          </p:cNvPicPr>
          <p:nvPr/>
        </p:nvPicPr>
        <p:blipFill>
          <a:blip r:embed="rId2"/>
          <a:stretch>
            <a:fillRect/>
          </a:stretch>
        </p:blipFill>
        <p:spPr>
          <a:xfrm>
            <a:off x="436552" y="2333696"/>
            <a:ext cx="5049848" cy="3961424"/>
          </a:xfrm>
          <a:prstGeom prst="rect">
            <a:avLst/>
          </a:prstGeom>
        </p:spPr>
      </p:pic>
    </p:spTree>
    <p:extLst>
      <p:ext uri="{BB962C8B-B14F-4D97-AF65-F5344CB8AC3E}">
        <p14:creationId xmlns:p14="http://schemas.microsoft.com/office/powerpoint/2010/main" val="155964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2018 Unit 2a OER – Q1A – Example 1 Marked - 28 Marks Band 5</a:t>
            </a:r>
          </a:p>
          <a:p>
            <a:endParaRPr lang="en-US" sz="1600" b="1" dirty="0">
              <a:highlight>
                <a:srgbClr val="FFFF00"/>
              </a:highlight>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3992880"/>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367583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dirty="0">
                          <a:latin typeface="Arial" panose="020B0604020202020204" pitchFamily="34" charset="0"/>
                          <a:cs typeface="Arial" panose="020B0604020202020204" pitchFamily="34" charset="0"/>
                        </a:rPr>
                        <a:t>Whilst only two of the four working principles have been referred to in this presentation, the candidate does in fact  refer to all four, using illustrative examples, such as the one opposite.</a:t>
                      </a:r>
                    </a:p>
                    <a:p>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As the examiner states “</a:t>
                      </a:r>
                      <a:r>
                        <a:rPr lang="en-GB" sz="1600" i="1" dirty="0">
                          <a:latin typeface="Arial" panose="020B0604020202020204" pitchFamily="34" charset="0"/>
                          <a:cs typeface="Arial" panose="020B0604020202020204" pitchFamily="34" charset="0"/>
                        </a:rPr>
                        <a:t>overall the answer is </a:t>
                      </a:r>
                      <a:r>
                        <a:rPr lang="en-US" sz="1600" i="1" kern="1200" dirty="0">
                          <a:solidFill>
                            <a:schemeClr val="tx1"/>
                          </a:solidFill>
                          <a:latin typeface="Arial" panose="020B0604020202020204" pitchFamily="34" charset="0"/>
                          <a:ea typeface="+mn-ea"/>
                          <a:cs typeface="Arial" panose="020B0604020202020204" pitchFamily="34" charset="0"/>
                        </a:rPr>
                        <a:t>thorough, accurate and relevant knowledge is used to answer the specific demands of the question.  Extensive depth of understanding shown through excellent integrated examples and highly accurate use of specialist vocabulary</a:t>
                      </a:r>
                      <a:r>
                        <a:rPr lang="en-US" sz="1600" kern="1200" dirty="0">
                          <a:solidFill>
                            <a:schemeClr val="tx1"/>
                          </a:solidFill>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r>
                        <a:rPr lang="en-GB" sz="1600" b="0" dirty="0">
                          <a:latin typeface="Arial" panose="020B0604020202020204" pitchFamily="34" charset="0"/>
                          <a:cs typeface="Arial" panose="020B0604020202020204" pitchFamily="34" charset="0"/>
                        </a:rPr>
                        <a:t>Awarded </a:t>
                      </a:r>
                      <a:r>
                        <a:rPr lang="en-GB" sz="1600" b="1" dirty="0">
                          <a:latin typeface="Arial" panose="020B0604020202020204" pitchFamily="34" charset="0"/>
                          <a:cs typeface="Arial" panose="020B0604020202020204" pitchFamily="34" charset="0"/>
                        </a:rPr>
                        <a:t>28 marks, Band 5.</a:t>
                      </a:r>
                    </a:p>
                    <a:p>
                      <a:endParaRPr lang="en-GB" sz="16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7" name="Picture 6">
            <a:extLst>
              <a:ext uri="{FF2B5EF4-FFF2-40B4-BE49-F238E27FC236}">
                <a16:creationId xmlns:a16="http://schemas.microsoft.com/office/drawing/2014/main" id="{63119294-B74B-4A24-849C-B06AACE099CC}"/>
              </a:ext>
            </a:extLst>
          </p:cNvPr>
          <p:cNvPicPr>
            <a:picLocks noChangeAspect="1"/>
          </p:cNvPicPr>
          <p:nvPr/>
        </p:nvPicPr>
        <p:blipFill>
          <a:blip r:embed="rId2"/>
          <a:stretch>
            <a:fillRect/>
          </a:stretch>
        </p:blipFill>
        <p:spPr>
          <a:xfrm>
            <a:off x="430498" y="1942809"/>
            <a:ext cx="4446302" cy="3505893"/>
          </a:xfrm>
          <a:prstGeom prst="rect">
            <a:avLst/>
          </a:prstGeom>
        </p:spPr>
      </p:pic>
      <p:sp>
        <p:nvSpPr>
          <p:cNvPr id="4" name="TextBox 3">
            <a:extLst>
              <a:ext uri="{FF2B5EF4-FFF2-40B4-BE49-F238E27FC236}">
                <a16:creationId xmlns:a16="http://schemas.microsoft.com/office/drawing/2014/main" id="{09F206A5-2B47-438D-855D-8BB32BC0E188}"/>
              </a:ext>
            </a:extLst>
          </p:cNvPr>
          <p:cNvSpPr txBox="1"/>
          <p:nvPr/>
        </p:nvSpPr>
        <p:spPr>
          <a:xfrm>
            <a:off x="114072" y="6231250"/>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2403417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t>2017 Unit 2a OER – Q1A – Example 1 Marked -  22 Marks Band 4</a:t>
            </a:r>
          </a:p>
          <a:p>
            <a:endParaRPr lang="en-US" sz="1600" b="1" dirty="0"/>
          </a:p>
          <a:p>
            <a:r>
              <a:rPr lang="en-US" sz="1600" b="1" dirty="0"/>
              <a:t>Q1. </a:t>
            </a:r>
            <a:r>
              <a:rPr lang="en-US" sz="1600" b="1" i="1" dirty="0"/>
              <a:t>(a) 	</a:t>
            </a:r>
            <a:r>
              <a:rPr lang="en-US" sz="1600" b="1" dirty="0"/>
              <a:t>Compare how Bentham and Mill attempted to achieve the</a:t>
            </a:r>
          </a:p>
          <a:p>
            <a:r>
              <a:rPr lang="en-US" sz="1600" b="1" dirty="0"/>
              <a:t>	 ‘greatest happiness for the greatest number’.				(30)</a:t>
            </a:r>
          </a:p>
          <a:p>
            <a:endParaRPr lang="en-GB" sz="1600" dirty="0"/>
          </a:p>
          <a:p>
            <a:r>
              <a:rPr lang="en-GB" sz="1600" dirty="0"/>
              <a:t>	</a:t>
            </a:r>
            <a:r>
              <a:rPr lang="en-GB" sz="1600" dirty="0">
                <a:latin typeface="Arial" panose="020B0604020202020204" pitchFamily="34" charset="0"/>
                <a:cs typeface="Arial" panose="020B0604020202020204" pitchFamily="34" charset="0"/>
              </a:rPr>
              <a:t>Reasons why this AO1 response was awarded a Band 4 can be seen in the comments 	contained within the marked version of the script, such as:</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3200400"/>
          <a:ext cx="8618958" cy="3242235"/>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3242235">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A good introduction which as OER comment 1 states “</a:t>
                      </a:r>
                      <a:r>
                        <a:rPr lang="en-US" sz="1600" i="1" dirty="0" err="1">
                          <a:latin typeface="Arial" panose="020B0604020202020204" pitchFamily="34" charset="0"/>
                          <a:cs typeface="Arial" panose="020B0604020202020204" pitchFamily="34" charset="0"/>
                        </a:rPr>
                        <a:t>recognises</a:t>
                      </a:r>
                      <a:r>
                        <a:rPr lang="en-US" sz="1600" i="1" dirty="0">
                          <a:latin typeface="Arial" panose="020B0604020202020204" pitchFamily="34" charset="0"/>
                          <a:cs typeface="Arial" panose="020B0604020202020204" pitchFamily="34" charset="0"/>
                        </a:rPr>
                        <a:t> that Bentham presents Act Utilitarianism and Mill is associated with Rule.</a:t>
                      </a:r>
                      <a:r>
                        <a:rPr lang="en-US" sz="1600" dirty="0">
                          <a:latin typeface="Arial" panose="020B0604020202020204" pitchFamily="34" charset="0"/>
                          <a:cs typeface="Arial" panose="020B0604020202020204" pitchFamily="34" charset="0"/>
                        </a:rPr>
                        <a:t>” Accurate and relevant knowledge and understanding with accurate use of specialist terminology.</a:t>
                      </a:r>
                      <a:endParaRPr lang="en-GB"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D3B84897-4488-49FD-A0C0-AB71D22A766A}"/>
              </a:ext>
            </a:extLst>
          </p:cNvPr>
          <p:cNvPicPr>
            <a:picLocks noChangeAspect="1"/>
          </p:cNvPicPr>
          <p:nvPr/>
        </p:nvPicPr>
        <p:blipFill>
          <a:blip r:embed="rId2"/>
          <a:stretch>
            <a:fillRect/>
          </a:stretch>
        </p:blipFill>
        <p:spPr>
          <a:xfrm>
            <a:off x="531579" y="3328893"/>
            <a:ext cx="4422650" cy="2814919"/>
          </a:xfrm>
          <a:prstGeom prst="rect">
            <a:avLst/>
          </a:prstGeom>
        </p:spPr>
      </p:pic>
    </p:spTree>
    <p:extLst>
      <p:ext uri="{BB962C8B-B14F-4D97-AF65-F5344CB8AC3E}">
        <p14:creationId xmlns:p14="http://schemas.microsoft.com/office/powerpoint/2010/main" val="2350835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2017 Unit 2a OER – Q1A – Example 1 Marked -  22 Marks Band 4</a:t>
            </a: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04894"/>
          <a:ext cx="8618958" cy="4422588"/>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4422588">
                <a:tc>
                  <a:txBody>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OER comment 2 states  there is  </a:t>
                      </a:r>
                      <a:r>
                        <a:rPr lang="en-US" sz="1600" i="1" dirty="0">
                          <a:latin typeface="Arial" panose="020B0604020202020204" pitchFamily="34" charset="0"/>
                          <a:cs typeface="Arial" panose="020B0604020202020204" pitchFamily="34" charset="0"/>
                        </a:rPr>
                        <a:t>“clear identification of Bentham's focus on quality and the role of the Hedonic Calculus.  Criteria of the calculus are identified accurately. However, the explanations are quite brief.”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The response is answering the specific demands of the question set, again demonstrating accurate and relevant knowledge and understanding,  with accurate use of specialist terminology.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9B7F06F2-D9C0-4598-B463-E15F9C3B5692}"/>
              </a:ext>
            </a:extLst>
          </p:cNvPr>
          <p:cNvPicPr>
            <a:picLocks noChangeAspect="1"/>
          </p:cNvPicPr>
          <p:nvPr/>
        </p:nvPicPr>
        <p:blipFill>
          <a:blip r:embed="rId2"/>
          <a:stretch>
            <a:fillRect/>
          </a:stretch>
        </p:blipFill>
        <p:spPr>
          <a:xfrm>
            <a:off x="336262" y="1990165"/>
            <a:ext cx="4660067" cy="4153647"/>
          </a:xfrm>
          <a:prstGeom prst="rect">
            <a:avLst/>
          </a:prstGeom>
        </p:spPr>
      </p:pic>
    </p:spTree>
    <p:extLst>
      <p:ext uri="{BB962C8B-B14F-4D97-AF65-F5344CB8AC3E}">
        <p14:creationId xmlns:p14="http://schemas.microsoft.com/office/powerpoint/2010/main" val="2298269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519" y="1412776"/>
            <a:ext cx="8640960" cy="4985980"/>
          </a:xfrm>
          <a:prstGeom prst="rect">
            <a:avLst/>
          </a:prstGeom>
          <a:noFill/>
        </p:spPr>
        <p:txBody>
          <a:bodyPr wrap="square" rtlCol="0">
            <a:spAutoFit/>
          </a:bodyPr>
          <a:lstStyle/>
          <a:p>
            <a:pPr fontAlgn="base">
              <a:spcBef>
                <a:spcPct val="0"/>
              </a:spcBef>
              <a:spcAft>
                <a:spcPct val="0"/>
              </a:spcAft>
            </a:pPr>
            <a:endParaRPr lang="en-GB" sz="2000" dirty="0">
              <a:solidFill>
                <a:prstClr val="black"/>
              </a:solidFill>
              <a:latin typeface="Arial" panose="020B0604020202020204" pitchFamily="34" charset="0"/>
              <a:cs typeface="Arial" panose="020B0604020202020204" pitchFamily="34" charset="0"/>
            </a:endParaRPr>
          </a:p>
          <a:p>
            <a:pPr fontAlgn="base">
              <a:spcBef>
                <a:spcPct val="0"/>
              </a:spcBef>
              <a:spcAft>
                <a:spcPct val="0"/>
              </a:spcAft>
            </a:pPr>
            <a:r>
              <a:rPr lang="en-GB" sz="2000" dirty="0">
                <a:solidFill>
                  <a:prstClr val="black"/>
                </a:solidFill>
                <a:latin typeface="Arial" panose="020B0604020202020204" pitchFamily="34" charset="0"/>
                <a:cs typeface="Arial" panose="020B0604020202020204" pitchFamily="34" charset="0"/>
              </a:rPr>
              <a:t>Whilst you undertake this training, we advise you have the following, additional documentation to hand:</a:t>
            </a:r>
          </a:p>
          <a:p>
            <a:pPr fontAlgn="base">
              <a:spcBef>
                <a:spcPct val="0"/>
              </a:spcBef>
              <a:spcAft>
                <a:spcPct val="0"/>
              </a:spcAft>
            </a:pPr>
            <a:r>
              <a:rPr lang="en-GB" sz="2000" dirty="0">
                <a:solidFill>
                  <a:prstClr val="black"/>
                </a:solidFill>
                <a:latin typeface="Arial" panose="020B0604020202020204" pitchFamily="34" charset="0"/>
                <a:cs typeface="Arial" panose="020B0604020202020204" pitchFamily="34" charset="0"/>
              </a:rPr>
              <a:t> </a:t>
            </a:r>
          </a:p>
          <a:p>
            <a:r>
              <a:rPr lang="en-US" sz="2000" dirty="0">
                <a:latin typeface="Arial" panose="020B0604020202020204" pitchFamily="34" charset="0"/>
                <a:cs typeface="Arial" panose="020B0604020202020204" pitchFamily="34" charset="0"/>
              </a:rPr>
              <a:t>2017-2019 Unit 2 Question papers</a:t>
            </a:r>
          </a:p>
          <a:p>
            <a:r>
              <a:rPr lang="en-US" sz="2000" dirty="0">
                <a:latin typeface="Arial" panose="020B0604020202020204" pitchFamily="34" charset="0"/>
                <a:cs typeface="Arial" panose="020B0604020202020204" pitchFamily="34" charset="0"/>
              </a:rPr>
              <a:t>2017-2019 Unit 2 Mark schemes</a:t>
            </a:r>
          </a:p>
          <a:p>
            <a:endParaRPr lang="en-US"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These documents can be found </a:t>
            </a:r>
            <a:r>
              <a:rPr lang="en-GB" sz="2000" dirty="0">
                <a:latin typeface="Arial" panose="020B0604020202020204" pitchFamily="34" charset="0"/>
                <a:cs typeface="Arial" panose="020B0604020202020204" pitchFamily="34" charset="0"/>
                <a:hlinkClick r:id="rId3"/>
              </a:rPr>
              <a:t>here</a:t>
            </a:r>
            <a:r>
              <a:rPr lang="en-GB" sz="2000" dirty="0">
                <a:latin typeface="Arial" panose="020B0604020202020204" pitchFamily="34" charset="0"/>
                <a:cs typeface="Arial" panose="020B0604020202020204" pitchFamily="34" charset="0"/>
              </a:rPr>
              <a:t>. </a:t>
            </a:r>
          </a:p>
          <a:p>
            <a:endParaRPr lang="en-GB" sz="2000" b="1"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Whilst Unit 2a An Introduction to Religion and Ethics has been used for exemplar material, the same marking principles referred to in this presentation can be equally applied to both Unit 1 and Unit 2b</a:t>
            </a:r>
            <a:r>
              <a:rPr lang="en-GB" sz="2000" dirty="0">
                <a:latin typeface="Arial" panose="020B0604020202020204" pitchFamily="34" charset="0"/>
                <a:cs typeface="Arial" panose="020B0604020202020204" pitchFamily="34" charset="0"/>
              </a:rPr>
              <a:t>. The only difference being that when assessing Unit 1 responses there is a smaller mark range within each Band.</a:t>
            </a:r>
          </a:p>
          <a:p>
            <a:endParaRPr lang="en-GB" sz="2000" dirty="0">
              <a:latin typeface="Arial" panose="020B0604020202020204" pitchFamily="34" charset="0"/>
              <a:cs typeface="Arial" panose="020B0604020202020204" pitchFamily="34" charset="0"/>
            </a:endParaRPr>
          </a:p>
          <a:p>
            <a:endParaRPr lang="en-GB" dirty="0"/>
          </a:p>
        </p:txBody>
      </p:sp>
      <p:sp>
        <p:nvSpPr>
          <p:cNvPr id="6" name="Title 1">
            <a:extLst>
              <a:ext uri="{FF2B5EF4-FFF2-40B4-BE49-F238E27FC236}">
                <a16:creationId xmlns:a16="http://schemas.microsoft.com/office/drawing/2014/main" id="{6798F4A4-050D-40AC-9967-D4B3E3ADC59C}"/>
              </a:ext>
            </a:extLst>
          </p:cNvPr>
          <p:cNvSpPr txBox="1">
            <a:spLocks/>
          </p:cNvSpPr>
          <p:nvPr/>
        </p:nvSpPr>
        <p:spPr>
          <a:xfrm>
            <a:off x="783431" y="25796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Introduction</a:t>
            </a:r>
          </a:p>
        </p:txBody>
      </p:sp>
    </p:spTree>
    <p:extLst>
      <p:ext uri="{BB962C8B-B14F-4D97-AF65-F5344CB8AC3E}">
        <p14:creationId xmlns:p14="http://schemas.microsoft.com/office/powerpoint/2010/main" val="3357169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2017 Unit 2a OER – Q1A – Example 1 Marked -  22 Marks Band 4</a:t>
            </a: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83168" y="1721224"/>
          <a:ext cx="8618958" cy="4476376"/>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4476376">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Further on in this response, as noted in the accompanying OER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candidate “</a:t>
                      </a:r>
                      <a:r>
                        <a:rPr lang="en-US" sz="1600" i="1" dirty="0">
                          <a:latin typeface="Arial" panose="020B0604020202020204" pitchFamily="34" charset="0"/>
                          <a:cs typeface="Arial" panose="020B0604020202020204" pitchFamily="34" charset="0"/>
                        </a:rPr>
                        <a:t>addresses the demands of the question by comparing Bentham and Mill.  Accurate definition of higher and lower pleasures is given.”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Whilst there are some errors as well as  some areas that could be developed, as noted by the examiner, overall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latin typeface="Arial" panose="020B0604020202020204" pitchFamily="34" charset="0"/>
                          <a:cs typeface="Arial" panose="020B0604020202020204" pitchFamily="34" charset="0"/>
                        </a:rPr>
                        <a:t>“the answer shows breadth of understanding across the two scholars and the material is accurate and relevant.”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latin typeface="Arial" panose="020B0604020202020204" pitchFamily="34" charset="0"/>
                          <a:cs typeface="Arial" panose="020B0604020202020204" pitchFamily="34" charset="0"/>
                        </a:rPr>
                        <a:t>Awarded 22 marks Band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A5A744D6-24A8-49D9-B7F1-C3FAB27B92F0}"/>
              </a:ext>
            </a:extLst>
          </p:cNvPr>
          <p:cNvPicPr>
            <a:picLocks noChangeAspect="1"/>
          </p:cNvPicPr>
          <p:nvPr/>
        </p:nvPicPr>
        <p:blipFill>
          <a:blip r:embed="rId2"/>
          <a:stretch>
            <a:fillRect/>
          </a:stretch>
        </p:blipFill>
        <p:spPr>
          <a:xfrm>
            <a:off x="416081" y="1925821"/>
            <a:ext cx="4365095" cy="4158225"/>
          </a:xfrm>
          <a:prstGeom prst="rect">
            <a:avLst/>
          </a:prstGeom>
        </p:spPr>
      </p:pic>
      <p:sp>
        <p:nvSpPr>
          <p:cNvPr id="7" name="TextBox 6">
            <a:extLst>
              <a:ext uri="{FF2B5EF4-FFF2-40B4-BE49-F238E27FC236}">
                <a16:creationId xmlns:a16="http://schemas.microsoft.com/office/drawing/2014/main" id="{A2571A30-4393-4CBF-B286-0885C0E3F206}"/>
              </a:ext>
            </a:extLst>
          </p:cNvPr>
          <p:cNvSpPr txBox="1"/>
          <p:nvPr/>
        </p:nvSpPr>
        <p:spPr>
          <a:xfrm>
            <a:off x="107576" y="6197600"/>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2923335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524315"/>
          </a:xfrm>
          <a:prstGeom prst="rect">
            <a:avLst/>
          </a:prstGeom>
          <a:noFill/>
        </p:spPr>
        <p:txBody>
          <a:bodyPr wrap="square" rtlCol="0">
            <a:spAutoFit/>
          </a:bodyPr>
          <a:lstStyle/>
          <a:p>
            <a:pPr algn="ctr"/>
            <a:r>
              <a:rPr lang="en-GB" b="1" dirty="0">
                <a:highlight>
                  <a:srgbClr val="FFFF00"/>
                </a:highlight>
              </a:rPr>
              <a:t>2018 Unit 2a OER – Q1A – Example 2 Marked 13 Marks Band 3</a:t>
            </a:r>
            <a:endParaRPr lang="en-GB" dirty="0"/>
          </a:p>
          <a:p>
            <a:r>
              <a:rPr lang="en-US" b="1" dirty="0"/>
              <a:t>Q1. </a:t>
            </a:r>
            <a:r>
              <a:rPr lang="en-US" b="1" i="1" dirty="0"/>
              <a:t>(a) 	</a:t>
            </a:r>
            <a:r>
              <a:rPr lang="en-US" b="1" dirty="0"/>
              <a:t>Apply Fletcher’s Situation Ethics to ethical issues relating to </a:t>
            </a:r>
          </a:p>
          <a:p>
            <a:r>
              <a:rPr lang="en-US" b="1" dirty="0"/>
              <a:t>	homosexual relationships.  					(30)	</a:t>
            </a:r>
          </a:p>
          <a:p>
            <a:r>
              <a:rPr lang="en-GB" dirty="0"/>
              <a:t>	</a:t>
            </a:r>
          </a:p>
          <a:p>
            <a:r>
              <a:rPr lang="en-GB" dirty="0"/>
              <a:t>	</a:t>
            </a:r>
            <a:r>
              <a:rPr lang="en-GB" sz="1600" dirty="0">
                <a:latin typeface="Arial" panose="020B0604020202020204" pitchFamily="34" charset="0"/>
                <a:cs typeface="Arial" panose="020B0604020202020204" pitchFamily="34" charset="0"/>
              </a:rPr>
              <a:t>Reasons why this AO1 response was awarded a Band 3 can be seen in the marked 	version of the script, such as:</a:t>
            </a:r>
          </a:p>
          <a:p>
            <a:endParaRPr lang="en-US" b="1" dirty="0"/>
          </a:p>
          <a:p>
            <a:endParaRPr lang="en-US" b="1" dirty="0"/>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3118162"/>
          <a:ext cx="8618958" cy="3657600"/>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370840">
                <a:tc>
                  <a:txBody>
                    <a:bodyPr/>
                    <a:lstStyle/>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a:t>
                      </a:r>
                      <a:r>
                        <a:rPr lang="en-US" sz="1600" dirty="0">
                          <a:highlight>
                            <a:srgbClr val="FFFF00"/>
                          </a:highlight>
                          <a:latin typeface="Arial" panose="020B0604020202020204" pitchFamily="34" charset="0"/>
                          <a:cs typeface="Arial" panose="020B0604020202020204" pitchFamily="34" charset="0"/>
                        </a:rPr>
                        <a:t>first</a:t>
                      </a:r>
                      <a:r>
                        <a:rPr lang="en-US" sz="1600" dirty="0">
                          <a:latin typeface="Arial" panose="020B0604020202020204" pitchFamily="34" charset="0"/>
                          <a:cs typeface="Arial" panose="020B0604020202020204" pitchFamily="34" charset="0"/>
                        </a:rPr>
                        <a:t> comment shows that even within the introduction the response generally answers the demands of the question set – </a:t>
                      </a:r>
                      <a:r>
                        <a:rPr lang="en-US" sz="1600" i="1" dirty="0">
                          <a:latin typeface="Arial" panose="020B0604020202020204" pitchFamily="34" charset="0"/>
                          <a:cs typeface="Arial" panose="020B0604020202020204" pitchFamily="34" charset="0"/>
                        </a:rPr>
                        <a:t>“Introduction addresses the question in a general way showing an understanding of the main ideas.”</a:t>
                      </a:r>
                    </a:p>
                    <a:p>
                      <a:endParaRPr lang="en-GB"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9" name="Picture 8">
            <a:extLst>
              <a:ext uri="{FF2B5EF4-FFF2-40B4-BE49-F238E27FC236}">
                <a16:creationId xmlns:a16="http://schemas.microsoft.com/office/drawing/2014/main" id="{F7FB4CC7-3AAF-4BDD-8134-C2CBFBAA728F}"/>
              </a:ext>
            </a:extLst>
          </p:cNvPr>
          <p:cNvPicPr>
            <a:picLocks noChangeAspect="1"/>
          </p:cNvPicPr>
          <p:nvPr/>
        </p:nvPicPr>
        <p:blipFill>
          <a:blip r:embed="rId2"/>
          <a:stretch>
            <a:fillRect/>
          </a:stretch>
        </p:blipFill>
        <p:spPr>
          <a:xfrm>
            <a:off x="336262" y="3200400"/>
            <a:ext cx="4699762" cy="3493124"/>
          </a:xfrm>
          <a:prstGeom prst="rect">
            <a:avLst/>
          </a:prstGeom>
        </p:spPr>
      </p:pic>
    </p:spTree>
    <p:extLst>
      <p:ext uri="{BB962C8B-B14F-4D97-AF65-F5344CB8AC3E}">
        <p14:creationId xmlns:p14="http://schemas.microsoft.com/office/powerpoint/2010/main" val="1768868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8902127" cy="1200329"/>
          </a:xfrm>
          <a:prstGeom prst="rect">
            <a:avLst/>
          </a:prstGeom>
          <a:noFill/>
        </p:spPr>
        <p:txBody>
          <a:bodyPr wrap="square" rtlCol="0">
            <a:spAutoFit/>
          </a:bodyPr>
          <a:lstStyle/>
          <a:p>
            <a:pPr algn="ctr"/>
            <a:r>
              <a:rPr lang="en-GB" b="1" dirty="0"/>
              <a:t>2018 Unit 2a OER – Q1A – Example 2 Marked - 14 Marks Band 3</a:t>
            </a:r>
          </a:p>
          <a:p>
            <a:pPr algn="ctr"/>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EB81C9ED-84F7-4F91-B58F-737AB6C05CA9}"/>
              </a:ext>
            </a:extLst>
          </p:cNvPr>
          <p:cNvGraphicFramePr>
            <a:graphicFrameLocks noGrp="1"/>
          </p:cNvGraphicFramePr>
          <p:nvPr/>
        </p:nvGraphicFramePr>
        <p:xfrm>
          <a:off x="168132" y="2034164"/>
          <a:ext cx="8444926" cy="4206240"/>
        </p:xfrm>
        <a:graphic>
          <a:graphicData uri="http://schemas.openxmlformats.org/drawingml/2006/table">
            <a:tbl>
              <a:tblPr firstRow="1" bandRow="1">
                <a:tableStyleId>{2D5ABB26-0587-4C30-8999-92F81FD0307C}</a:tableStyleId>
              </a:tblPr>
              <a:tblGrid>
                <a:gridCol w="5769569">
                  <a:extLst>
                    <a:ext uri="{9D8B030D-6E8A-4147-A177-3AD203B41FA5}">
                      <a16:colId xmlns:a16="http://schemas.microsoft.com/office/drawing/2014/main" val="3285970586"/>
                    </a:ext>
                  </a:extLst>
                </a:gridCol>
                <a:gridCol w="2675357">
                  <a:extLst>
                    <a:ext uri="{9D8B030D-6E8A-4147-A177-3AD203B41FA5}">
                      <a16:colId xmlns:a16="http://schemas.microsoft.com/office/drawing/2014/main" val="3885115136"/>
                    </a:ext>
                  </a:extLst>
                </a:gridCol>
              </a:tblGrid>
              <a:tr h="365284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a:t>
                      </a:r>
                      <a:r>
                        <a:rPr lang="en-US" sz="1600" dirty="0">
                          <a:highlight>
                            <a:srgbClr val="FFFF00"/>
                          </a:highlight>
                          <a:latin typeface="Arial" panose="020B0604020202020204" pitchFamily="34" charset="0"/>
                          <a:cs typeface="Arial" panose="020B0604020202020204" pitchFamily="34" charset="0"/>
                        </a:rPr>
                        <a:t>second</a:t>
                      </a:r>
                      <a:r>
                        <a:rPr lang="en-US" sz="1600" dirty="0">
                          <a:latin typeface="Arial" panose="020B0604020202020204" pitchFamily="34" charset="0"/>
                          <a:cs typeface="Arial" panose="020B0604020202020204" pitchFamily="34" charset="0"/>
                        </a:rPr>
                        <a:t> OER comment refers to </a:t>
                      </a:r>
                      <a:r>
                        <a:rPr lang="en-US" sz="1600" i="1" dirty="0">
                          <a:latin typeface="Arial" panose="020B0604020202020204" pitchFamily="34" charset="0"/>
                          <a:cs typeface="Arial" panose="020B0604020202020204" pitchFamily="34" charset="0"/>
                        </a:rPr>
                        <a:t>“mainly accurate use of specialist language” </a:t>
                      </a:r>
                      <a:r>
                        <a:rPr lang="en-US" sz="1600" dirty="0">
                          <a:latin typeface="Arial" panose="020B0604020202020204" pitchFamily="34" charset="0"/>
                          <a:cs typeface="Arial" panose="020B0604020202020204" pitchFamily="34" charset="0"/>
                        </a:rPr>
                        <a:t>e.g., terms such as relativistic, adultery, antinomianism, immoral, agape, etc.</a:t>
                      </a:r>
                      <a:endParaRPr lang="en-GB"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975892"/>
                  </a:ext>
                </a:extLst>
              </a:tr>
            </a:tbl>
          </a:graphicData>
        </a:graphic>
      </p:graphicFrame>
      <p:pic>
        <p:nvPicPr>
          <p:cNvPr id="8" name="Picture 7">
            <a:extLst>
              <a:ext uri="{FF2B5EF4-FFF2-40B4-BE49-F238E27FC236}">
                <a16:creationId xmlns:a16="http://schemas.microsoft.com/office/drawing/2014/main" id="{ADBD6173-BB03-4501-8C6E-B414D7F52E89}"/>
              </a:ext>
            </a:extLst>
          </p:cNvPr>
          <p:cNvPicPr>
            <a:picLocks noChangeAspect="1"/>
          </p:cNvPicPr>
          <p:nvPr/>
        </p:nvPicPr>
        <p:blipFill>
          <a:blip r:embed="rId2"/>
          <a:stretch>
            <a:fillRect/>
          </a:stretch>
        </p:blipFill>
        <p:spPr>
          <a:xfrm>
            <a:off x="389358" y="2266058"/>
            <a:ext cx="5167835" cy="776233"/>
          </a:xfrm>
          <a:prstGeom prst="rect">
            <a:avLst/>
          </a:prstGeom>
        </p:spPr>
      </p:pic>
      <p:pic>
        <p:nvPicPr>
          <p:cNvPr id="9" name="Picture 8">
            <a:extLst>
              <a:ext uri="{FF2B5EF4-FFF2-40B4-BE49-F238E27FC236}">
                <a16:creationId xmlns:a16="http://schemas.microsoft.com/office/drawing/2014/main" id="{498EB583-8041-49B8-B219-7452E491189D}"/>
              </a:ext>
            </a:extLst>
          </p:cNvPr>
          <p:cNvPicPr>
            <a:picLocks noChangeAspect="1"/>
          </p:cNvPicPr>
          <p:nvPr/>
        </p:nvPicPr>
        <p:blipFill>
          <a:blip r:embed="rId3"/>
          <a:stretch>
            <a:fillRect/>
          </a:stretch>
        </p:blipFill>
        <p:spPr>
          <a:xfrm>
            <a:off x="262520" y="3511952"/>
            <a:ext cx="5586689" cy="2596466"/>
          </a:xfrm>
          <a:prstGeom prst="rect">
            <a:avLst/>
          </a:prstGeom>
        </p:spPr>
      </p:pic>
    </p:spTree>
    <p:extLst>
      <p:ext uri="{BB962C8B-B14F-4D97-AF65-F5344CB8AC3E}">
        <p14:creationId xmlns:p14="http://schemas.microsoft.com/office/powerpoint/2010/main" val="2687969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3 Example </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8902127" cy="1477328"/>
          </a:xfrm>
          <a:prstGeom prst="rect">
            <a:avLst/>
          </a:prstGeom>
          <a:noFill/>
        </p:spPr>
        <p:txBody>
          <a:bodyPr wrap="square" rtlCol="0">
            <a:spAutoFit/>
          </a:bodyPr>
          <a:lstStyle/>
          <a:p>
            <a:pPr algn="ctr"/>
            <a:r>
              <a:rPr lang="en-GB" b="1" dirty="0"/>
              <a:t>2018 Unit 2a OER – Q1A – Example 2 Marked - 14 Marks Band 3</a:t>
            </a:r>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EB81C9ED-84F7-4F91-B58F-737AB6C05CA9}"/>
              </a:ext>
            </a:extLst>
          </p:cNvPr>
          <p:cNvGraphicFramePr>
            <a:graphicFrameLocks noGrp="1"/>
          </p:cNvGraphicFramePr>
          <p:nvPr/>
        </p:nvGraphicFramePr>
        <p:xfrm>
          <a:off x="168132" y="2034164"/>
          <a:ext cx="8444926" cy="4206240"/>
        </p:xfrm>
        <a:graphic>
          <a:graphicData uri="http://schemas.openxmlformats.org/drawingml/2006/table">
            <a:tbl>
              <a:tblPr firstRow="1" bandRow="1">
                <a:tableStyleId>{2D5ABB26-0587-4C30-8999-92F81FD0307C}</a:tableStyleId>
              </a:tblPr>
              <a:tblGrid>
                <a:gridCol w="5769569">
                  <a:extLst>
                    <a:ext uri="{9D8B030D-6E8A-4147-A177-3AD203B41FA5}">
                      <a16:colId xmlns:a16="http://schemas.microsoft.com/office/drawing/2014/main" val="3285970586"/>
                    </a:ext>
                  </a:extLst>
                </a:gridCol>
                <a:gridCol w="2675357">
                  <a:extLst>
                    <a:ext uri="{9D8B030D-6E8A-4147-A177-3AD203B41FA5}">
                      <a16:colId xmlns:a16="http://schemas.microsoft.com/office/drawing/2014/main" val="3885115136"/>
                    </a:ext>
                  </a:extLst>
                </a:gridCol>
              </a:tblGrid>
              <a:tr h="365284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fourth OER comment </a:t>
                      </a:r>
                      <a:r>
                        <a:rPr lang="en-US" sz="1600" dirty="0">
                          <a:highlight>
                            <a:srgbClr val="FFFF00"/>
                          </a:highlight>
                          <a:latin typeface="Arial" panose="020B0604020202020204" pitchFamily="34" charset="0"/>
                          <a:cs typeface="Arial" panose="020B0604020202020204" pitchFamily="34" charset="0"/>
                        </a:rPr>
                        <a:t>states that </a:t>
                      </a:r>
                      <a:r>
                        <a:rPr lang="en-US" sz="1600" i="1" dirty="0">
                          <a:latin typeface="Arial" panose="020B0604020202020204" pitchFamily="34" charset="0"/>
                          <a:cs typeface="Arial" panose="020B0604020202020204" pitchFamily="34" charset="0"/>
                        </a:rPr>
                        <a:t>“the working principle is only partially explained but an attempt is made to apply this to an example”, </a:t>
                      </a:r>
                      <a:r>
                        <a:rPr lang="en-US" sz="1600" dirty="0">
                          <a:latin typeface="Arial" panose="020B0604020202020204" pitchFamily="34" charset="0"/>
                          <a:cs typeface="Arial" panose="020B0604020202020204" pitchFamily="34" charset="0"/>
                        </a:rPr>
                        <a:t>so the response does show evidence of mainly accurate and relevant knowledge and  understanding.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975892"/>
                  </a:ext>
                </a:extLst>
              </a:tr>
            </a:tbl>
          </a:graphicData>
        </a:graphic>
      </p:graphicFrame>
      <p:pic>
        <p:nvPicPr>
          <p:cNvPr id="4" name="Picture 3">
            <a:extLst>
              <a:ext uri="{FF2B5EF4-FFF2-40B4-BE49-F238E27FC236}">
                <a16:creationId xmlns:a16="http://schemas.microsoft.com/office/drawing/2014/main" id="{7170BB43-15B7-4F67-8CC5-880033029D77}"/>
              </a:ext>
            </a:extLst>
          </p:cNvPr>
          <p:cNvPicPr>
            <a:picLocks noChangeAspect="1"/>
          </p:cNvPicPr>
          <p:nvPr/>
        </p:nvPicPr>
        <p:blipFill>
          <a:blip r:embed="rId2"/>
          <a:stretch>
            <a:fillRect/>
          </a:stretch>
        </p:blipFill>
        <p:spPr>
          <a:xfrm>
            <a:off x="401156" y="2332927"/>
            <a:ext cx="5375580" cy="2042267"/>
          </a:xfrm>
          <a:prstGeom prst="rect">
            <a:avLst/>
          </a:prstGeom>
        </p:spPr>
      </p:pic>
      <p:pic>
        <p:nvPicPr>
          <p:cNvPr id="6" name="Picture 5">
            <a:extLst>
              <a:ext uri="{FF2B5EF4-FFF2-40B4-BE49-F238E27FC236}">
                <a16:creationId xmlns:a16="http://schemas.microsoft.com/office/drawing/2014/main" id="{4EC7C12C-8458-42B3-B966-8AB742EFCFBB}"/>
              </a:ext>
            </a:extLst>
          </p:cNvPr>
          <p:cNvPicPr>
            <a:picLocks noChangeAspect="1"/>
          </p:cNvPicPr>
          <p:nvPr/>
        </p:nvPicPr>
        <p:blipFill>
          <a:blip r:embed="rId3"/>
          <a:stretch>
            <a:fillRect/>
          </a:stretch>
        </p:blipFill>
        <p:spPr>
          <a:xfrm>
            <a:off x="401156" y="4348015"/>
            <a:ext cx="5375580" cy="548450"/>
          </a:xfrm>
          <a:prstGeom prst="rect">
            <a:avLst/>
          </a:prstGeom>
        </p:spPr>
      </p:pic>
    </p:spTree>
    <p:extLst>
      <p:ext uri="{BB962C8B-B14F-4D97-AF65-F5344CB8AC3E}">
        <p14:creationId xmlns:p14="http://schemas.microsoft.com/office/powerpoint/2010/main" val="1097884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8902127" cy="1477328"/>
          </a:xfrm>
          <a:prstGeom prst="rect">
            <a:avLst/>
          </a:prstGeom>
          <a:noFill/>
        </p:spPr>
        <p:txBody>
          <a:bodyPr wrap="square" rtlCol="0">
            <a:spAutoFit/>
          </a:bodyPr>
          <a:lstStyle/>
          <a:p>
            <a:pPr algn="ctr"/>
            <a:r>
              <a:rPr lang="en-GB" b="1" dirty="0"/>
              <a:t>2018 Unit 2a OER – Q1A – Example 2 Marked - 14 Marks Band 3</a:t>
            </a:r>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EB81C9ED-84F7-4F91-B58F-737AB6C05CA9}"/>
              </a:ext>
            </a:extLst>
          </p:cNvPr>
          <p:cNvGraphicFramePr>
            <a:graphicFrameLocks noGrp="1"/>
          </p:cNvGraphicFramePr>
          <p:nvPr/>
        </p:nvGraphicFramePr>
        <p:xfrm>
          <a:off x="168132" y="2034164"/>
          <a:ext cx="8444926" cy="2590800"/>
        </p:xfrm>
        <a:graphic>
          <a:graphicData uri="http://schemas.openxmlformats.org/drawingml/2006/table">
            <a:tbl>
              <a:tblPr firstRow="1" bandRow="1">
                <a:tableStyleId>{2D5ABB26-0587-4C30-8999-92F81FD0307C}</a:tableStyleId>
              </a:tblPr>
              <a:tblGrid>
                <a:gridCol w="5769569">
                  <a:extLst>
                    <a:ext uri="{9D8B030D-6E8A-4147-A177-3AD203B41FA5}">
                      <a16:colId xmlns:a16="http://schemas.microsoft.com/office/drawing/2014/main" val="3285970586"/>
                    </a:ext>
                  </a:extLst>
                </a:gridCol>
                <a:gridCol w="2675357">
                  <a:extLst>
                    <a:ext uri="{9D8B030D-6E8A-4147-A177-3AD203B41FA5}">
                      <a16:colId xmlns:a16="http://schemas.microsoft.com/office/drawing/2014/main" val="3885115136"/>
                    </a:ext>
                  </a:extLst>
                </a:gridCol>
              </a:tblGrid>
              <a:tr h="237855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Another of the OER comments refers to the fact that the example could be clearer, but  despite this, there is some accurate knowledge and understanding shown of another principle here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975892"/>
                  </a:ext>
                </a:extLst>
              </a:tr>
            </a:tbl>
          </a:graphicData>
        </a:graphic>
      </p:graphicFrame>
      <p:pic>
        <p:nvPicPr>
          <p:cNvPr id="10" name="Picture 9">
            <a:extLst>
              <a:ext uri="{FF2B5EF4-FFF2-40B4-BE49-F238E27FC236}">
                <a16:creationId xmlns:a16="http://schemas.microsoft.com/office/drawing/2014/main" id="{322FAAB7-48E6-44C8-9F8D-D19EEC131603}"/>
              </a:ext>
            </a:extLst>
          </p:cNvPr>
          <p:cNvPicPr>
            <a:picLocks noChangeAspect="1"/>
          </p:cNvPicPr>
          <p:nvPr/>
        </p:nvPicPr>
        <p:blipFill>
          <a:blip r:embed="rId2"/>
          <a:stretch>
            <a:fillRect/>
          </a:stretch>
        </p:blipFill>
        <p:spPr>
          <a:xfrm>
            <a:off x="383458" y="2087765"/>
            <a:ext cx="5427407" cy="2436424"/>
          </a:xfrm>
          <a:prstGeom prst="rect">
            <a:avLst/>
          </a:prstGeom>
        </p:spPr>
      </p:pic>
      <p:sp>
        <p:nvSpPr>
          <p:cNvPr id="11" name="TextBox 10">
            <a:extLst>
              <a:ext uri="{FF2B5EF4-FFF2-40B4-BE49-F238E27FC236}">
                <a16:creationId xmlns:a16="http://schemas.microsoft.com/office/drawing/2014/main" id="{86D21648-2D96-4EBE-AC34-3E5EC2F43924}"/>
              </a:ext>
            </a:extLst>
          </p:cNvPr>
          <p:cNvSpPr txBox="1"/>
          <p:nvPr/>
        </p:nvSpPr>
        <p:spPr>
          <a:xfrm>
            <a:off x="235743" y="4784883"/>
            <a:ext cx="8766442" cy="923330"/>
          </a:xfrm>
          <a:prstGeom prst="rect">
            <a:avLst/>
          </a:prstGeom>
          <a:noFill/>
        </p:spPr>
        <p:txBody>
          <a:bodyPr wrap="square" rtlCol="0">
            <a:spAutoFit/>
          </a:bodyPr>
          <a:lstStyle/>
          <a:p>
            <a:r>
              <a:rPr lang="en-GB" dirty="0"/>
              <a:t>As a result of the comments made based on the evidence presented the ‘best fit’ Band for this response was a lower </a:t>
            </a:r>
            <a:r>
              <a:rPr lang="en-GB" b="1" dirty="0"/>
              <a:t>Band 3,  14 marks </a:t>
            </a:r>
            <a:r>
              <a:rPr lang="en-US" dirty="0"/>
              <a:t>“A mainly relevant an accurate account showing depth in some areas.”</a:t>
            </a:r>
            <a:endParaRPr lang="en-GB" dirty="0"/>
          </a:p>
        </p:txBody>
      </p:sp>
      <p:sp>
        <p:nvSpPr>
          <p:cNvPr id="7" name="TextBox 6">
            <a:extLst>
              <a:ext uri="{FF2B5EF4-FFF2-40B4-BE49-F238E27FC236}">
                <a16:creationId xmlns:a16="http://schemas.microsoft.com/office/drawing/2014/main" id="{44F4A2A0-E898-47A9-8425-49DAF0386A11}"/>
              </a:ext>
            </a:extLst>
          </p:cNvPr>
          <p:cNvSpPr txBox="1"/>
          <p:nvPr/>
        </p:nvSpPr>
        <p:spPr>
          <a:xfrm>
            <a:off x="95623" y="6021469"/>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315418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55509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2a OER – Q2a – Example 3 Marked - 7 Marks Band 2</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(a) 	</a:t>
            </a:r>
            <a:r>
              <a:rPr lang="en-US" sz="1600" b="1" dirty="0">
                <a:latin typeface="Arial" panose="020B0604020202020204" pitchFamily="34" charset="0"/>
                <a:cs typeface="Arial" panose="020B0604020202020204" pitchFamily="34" charset="0"/>
              </a:rPr>
              <a:t>Apply Fletcher’s Situation Ethics to ethical issues relating to </a:t>
            </a:r>
          </a:p>
          <a:p>
            <a:r>
              <a:rPr lang="en-US" sz="1600" b="1" dirty="0">
                <a:latin typeface="Arial" panose="020B0604020202020204" pitchFamily="34" charset="0"/>
                <a:cs typeface="Arial" panose="020B0604020202020204" pitchFamily="34" charset="0"/>
              </a:rPr>
              <a:t>	homosexual relationships.  					(30)</a:t>
            </a:r>
          </a:p>
          <a:p>
            <a:endParaRPr lang="en-US" sz="1600" b="1" dirty="0"/>
          </a:p>
          <a:p>
            <a:r>
              <a:rPr lang="en-GB" sz="1600" dirty="0">
                <a:latin typeface="Arial" panose="020B0604020202020204" pitchFamily="34" charset="0"/>
                <a:cs typeface="Arial" panose="020B0604020202020204" pitchFamily="34" charset="0"/>
              </a:rPr>
              <a:t>	Reasons why this AO1 response was awarded a Band 2 can be seen in the marked 	version of the script, such as:</a:t>
            </a: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957" y="3217302"/>
          <a:ext cx="8231889" cy="3108960"/>
        </p:xfrm>
        <a:graphic>
          <a:graphicData uri="http://schemas.openxmlformats.org/drawingml/2006/table">
            <a:tbl>
              <a:tblPr firstRow="1" bandRow="1">
                <a:tableStyleId>{2D5ABB26-0587-4C30-8999-92F81FD0307C}</a:tableStyleId>
              </a:tblPr>
              <a:tblGrid>
                <a:gridCol w="5394622">
                  <a:extLst>
                    <a:ext uri="{9D8B030D-6E8A-4147-A177-3AD203B41FA5}">
                      <a16:colId xmlns:a16="http://schemas.microsoft.com/office/drawing/2014/main" val="2366152907"/>
                    </a:ext>
                  </a:extLst>
                </a:gridCol>
                <a:gridCol w="2837267">
                  <a:extLst>
                    <a:ext uri="{9D8B030D-6E8A-4147-A177-3AD203B41FA5}">
                      <a16:colId xmlns:a16="http://schemas.microsoft.com/office/drawing/2014/main" val="1796176806"/>
                    </a:ext>
                  </a:extLst>
                </a:gridCol>
              </a:tblGrid>
              <a:tr h="310362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As OER comment 1 states “</a:t>
                      </a:r>
                      <a:r>
                        <a:rPr lang="en-US" sz="1600" i="1" kern="1200" dirty="0">
                          <a:solidFill>
                            <a:schemeClr val="tx1"/>
                          </a:solidFill>
                          <a:latin typeface="Arial" panose="020B0604020202020204" pitchFamily="34" charset="0"/>
                          <a:ea typeface="+mn-ea"/>
                          <a:cs typeface="Arial" panose="020B0604020202020204" pitchFamily="34" charset="0"/>
                        </a:rPr>
                        <a:t>Basic understanding of Situation Ethics shown</a:t>
                      </a:r>
                      <a:r>
                        <a:rPr lang="en-US" sz="1600" kern="1200" dirty="0">
                          <a:solidFill>
                            <a:schemeClr val="tx1"/>
                          </a:solidFill>
                          <a:latin typeface="Arial" panose="020B0604020202020204" pitchFamily="34" charset="0"/>
                          <a:ea typeface="+mn-ea"/>
                          <a:cs typeface="Arial" panose="020B0604020202020204" pitchFamily="34" charset="0"/>
                        </a:rPr>
                        <a:t>.”</a:t>
                      </a:r>
                      <a:endParaRPr lang="en-GB"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83EB6FE3-857A-42DF-A57F-BFA4D2CC0A70}"/>
              </a:ext>
            </a:extLst>
          </p:cNvPr>
          <p:cNvPicPr>
            <a:picLocks noChangeAspect="1"/>
          </p:cNvPicPr>
          <p:nvPr/>
        </p:nvPicPr>
        <p:blipFill>
          <a:blip r:embed="rId2"/>
          <a:stretch>
            <a:fillRect/>
          </a:stretch>
        </p:blipFill>
        <p:spPr>
          <a:xfrm>
            <a:off x="498144" y="3348033"/>
            <a:ext cx="5015552" cy="2972889"/>
          </a:xfrm>
          <a:prstGeom prst="rect">
            <a:avLst/>
          </a:prstGeom>
        </p:spPr>
      </p:pic>
    </p:spTree>
    <p:extLst>
      <p:ext uri="{BB962C8B-B14F-4D97-AF65-F5344CB8AC3E}">
        <p14:creationId xmlns:p14="http://schemas.microsoft.com/office/powerpoint/2010/main" val="3942423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323987"/>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2a OER – Q1a – Example 1 Marked - 7 Marks Band 2</a:t>
            </a:r>
          </a:p>
          <a:p>
            <a:endParaRPr lang="en-US" sz="1600" b="1" dirty="0">
              <a:latin typeface="Arial" panose="020B0604020202020204" pitchFamily="34" charset="0"/>
              <a:cs typeface="Arial" panose="020B0604020202020204" pitchFamily="34" charset="0"/>
            </a:endParaRP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95121" y="1863828"/>
          <a:ext cx="8231889" cy="4736754"/>
        </p:xfrm>
        <a:graphic>
          <a:graphicData uri="http://schemas.openxmlformats.org/drawingml/2006/table">
            <a:tbl>
              <a:tblPr firstRow="1" bandRow="1">
                <a:tableStyleId>{2D5ABB26-0587-4C30-8999-92F81FD0307C}</a:tableStyleId>
              </a:tblPr>
              <a:tblGrid>
                <a:gridCol w="5394622">
                  <a:extLst>
                    <a:ext uri="{9D8B030D-6E8A-4147-A177-3AD203B41FA5}">
                      <a16:colId xmlns:a16="http://schemas.microsoft.com/office/drawing/2014/main" val="2366152907"/>
                    </a:ext>
                  </a:extLst>
                </a:gridCol>
                <a:gridCol w="2837267">
                  <a:extLst>
                    <a:ext uri="{9D8B030D-6E8A-4147-A177-3AD203B41FA5}">
                      <a16:colId xmlns:a16="http://schemas.microsoft.com/office/drawing/2014/main" val="1796176806"/>
                    </a:ext>
                  </a:extLst>
                </a:gridCol>
              </a:tblGrid>
              <a:tr h="4736754">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OER comment </a:t>
                      </a:r>
                      <a:r>
                        <a:rPr lang="en-GB" sz="1600" dirty="0">
                          <a:highlight>
                            <a:srgbClr val="FFFF00"/>
                          </a:highlight>
                          <a:latin typeface="Arial" panose="020B0604020202020204" pitchFamily="34" charset="0"/>
                          <a:cs typeface="Arial" panose="020B0604020202020204" pitchFamily="34" charset="0"/>
                        </a:rPr>
                        <a:t>two</a:t>
                      </a:r>
                      <a:r>
                        <a:rPr lang="en-GB" sz="1600" dirty="0">
                          <a:latin typeface="Arial" panose="020B0604020202020204" pitchFamily="34" charset="0"/>
                          <a:cs typeface="Arial" panose="020B0604020202020204" pitchFamily="34" charset="0"/>
                        </a:rPr>
                        <a: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a:t>
                      </a:r>
                      <a:r>
                        <a:rPr lang="en-US" sz="1600" i="1" kern="1200" dirty="0" err="1">
                          <a:solidFill>
                            <a:schemeClr val="tx1"/>
                          </a:solidFill>
                          <a:latin typeface="Arial" panose="020B0604020202020204" pitchFamily="34" charset="0"/>
                          <a:ea typeface="+mn-ea"/>
                          <a:cs typeface="Arial" panose="020B0604020202020204" pitchFamily="34" charset="0"/>
                        </a:rPr>
                        <a:t>Recognises</a:t>
                      </a:r>
                      <a:r>
                        <a:rPr lang="en-US" sz="1600" i="1" kern="1200" dirty="0">
                          <a:solidFill>
                            <a:schemeClr val="tx1"/>
                          </a:solidFill>
                          <a:latin typeface="Arial" panose="020B0604020202020204" pitchFamily="34" charset="0"/>
                          <a:ea typeface="+mn-ea"/>
                          <a:cs typeface="Arial" panose="020B0604020202020204" pitchFamily="34" charset="0"/>
                        </a:rPr>
                        <a:t> agape as the basis of Situation Ethics but definition is not accurate.</a:t>
                      </a:r>
                      <a:r>
                        <a:rPr lang="en-US" sz="1600" kern="1200" dirty="0">
                          <a:solidFill>
                            <a:schemeClr val="tx1"/>
                          </a:solidFill>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Some basic level of accuracy  and limited understanding.</a:t>
                      </a:r>
                      <a:endParaRPr lang="en-GB"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8644F471-899B-4A86-BD34-1CE011C45E01}"/>
              </a:ext>
            </a:extLst>
          </p:cNvPr>
          <p:cNvPicPr>
            <a:picLocks noChangeAspect="1"/>
          </p:cNvPicPr>
          <p:nvPr/>
        </p:nvPicPr>
        <p:blipFill>
          <a:blip r:embed="rId2"/>
          <a:stretch>
            <a:fillRect/>
          </a:stretch>
        </p:blipFill>
        <p:spPr>
          <a:xfrm>
            <a:off x="474467" y="1990559"/>
            <a:ext cx="4999980" cy="4483291"/>
          </a:xfrm>
          <a:prstGeom prst="rect">
            <a:avLst/>
          </a:prstGeom>
        </p:spPr>
      </p:pic>
    </p:spTree>
    <p:extLst>
      <p:ext uri="{BB962C8B-B14F-4D97-AF65-F5344CB8AC3E}">
        <p14:creationId xmlns:p14="http://schemas.microsoft.com/office/powerpoint/2010/main" val="3675800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323987"/>
          </a:xfrm>
          <a:prstGeom prst="rect">
            <a:avLst/>
          </a:prstGeom>
          <a:noFill/>
        </p:spPr>
        <p:txBody>
          <a:bodyPr wrap="square" rtlCol="0">
            <a:spAutoFit/>
          </a:bodyPr>
          <a:lstStyle/>
          <a:p>
            <a:pPr algn="ctr"/>
            <a:r>
              <a:rPr lang="en-GB" sz="1600" b="1" dirty="0">
                <a:highlight>
                  <a:srgbClr val="FFFF00"/>
                </a:highlight>
                <a:latin typeface="Arial" panose="020B0604020202020204" pitchFamily="34" charset="0"/>
                <a:cs typeface="Arial" panose="020B0604020202020204" pitchFamily="34" charset="0"/>
              </a:rPr>
              <a:t>2018 Unit 2a OER – Q1a – Example 1 Marked - 7 Marks Band 2</a:t>
            </a:r>
          </a:p>
          <a:p>
            <a:endParaRPr lang="en-US" sz="1600" b="1" dirty="0">
              <a:highlight>
                <a:srgbClr val="FFFF00"/>
              </a:highlight>
              <a:latin typeface="Arial" panose="020B0604020202020204" pitchFamily="34" charset="0"/>
              <a:cs typeface="Arial" panose="020B0604020202020204" pitchFamily="34" charset="0"/>
            </a:endParaRP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07074" y="2040341"/>
          <a:ext cx="8231889" cy="3918200"/>
        </p:xfrm>
        <a:graphic>
          <a:graphicData uri="http://schemas.openxmlformats.org/drawingml/2006/table">
            <a:tbl>
              <a:tblPr firstRow="1" bandRow="1">
                <a:tableStyleId>{2D5ABB26-0587-4C30-8999-92F81FD0307C}</a:tableStyleId>
              </a:tblPr>
              <a:tblGrid>
                <a:gridCol w="5394622">
                  <a:extLst>
                    <a:ext uri="{9D8B030D-6E8A-4147-A177-3AD203B41FA5}">
                      <a16:colId xmlns:a16="http://schemas.microsoft.com/office/drawing/2014/main" val="2366152907"/>
                    </a:ext>
                  </a:extLst>
                </a:gridCol>
                <a:gridCol w="2837267">
                  <a:extLst>
                    <a:ext uri="{9D8B030D-6E8A-4147-A177-3AD203B41FA5}">
                      <a16:colId xmlns:a16="http://schemas.microsoft.com/office/drawing/2014/main" val="1796176806"/>
                    </a:ext>
                  </a:extLst>
                </a:gridCol>
              </a:tblGrid>
              <a:tr h="391820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As noted in the OER comments</a:t>
                      </a:r>
                      <a:r>
                        <a:rPr lang="en-GB" sz="1600" dirty="0">
                          <a:highlight>
                            <a:srgbClr val="FFFF00"/>
                          </a:highlight>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 almost all this section is irrelevant and doesn’t address the question which focuses on homosexual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The only basic understanding  this example shows is that</a:t>
                      </a:r>
                      <a:r>
                        <a:rPr lang="en-GB" sz="1600" dirty="0">
                          <a:highlight>
                            <a:srgbClr val="FFFF00"/>
                          </a:highlight>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 according to Situation Ethics,  God should accept an act performed out of love.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559FEEE8-0910-4745-8FAF-C0E783DCDFBC}"/>
              </a:ext>
            </a:extLst>
          </p:cNvPr>
          <p:cNvPicPr>
            <a:picLocks noChangeAspect="1"/>
          </p:cNvPicPr>
          <p:nvPr/>
        </p:nvPicPr>
        <p:blipFill>
          <a:blip r:embed="rId2"/>
          <a:stretch>
            <a:fillRect/>
          </a:stretch>
        </p:blipFill>
        <p:spPr>
          <a:xfrm>
            <a:off x="354843" y="2097274"/>
            <a:ext cx="5302155" cy="332027"/>
          </a:xfrm>
          <a:prstGeom prst="rect">
            <a:avLst/>
          </a:prstGeom>
        </p:spPr>
      </p:pic>
      <p:pic>
        <p:nvPicPr>
          <p:cNvPr id="4" name="Picture 3">
            <a:extLst>
              <a:ext uri="{FF2B5EF4-FFF2-40B4-BE49-F238E27FC236}">
                <a16:creationId xmlns:a16="http://schemas.microsoft.com/office/drawing/2014/main" id="{DDAC950E-3AFA-4453-A4A6-7A1CBD45FA87}"/>
              </a:ext>
            </a:extLst>
          </p:cNvPr>
          <p:cNvPicPr>
            <a:picLocks noChangeAspect="1"/>
          </p:cNvPicPr>
          <p:nvPr/>
        </p:nvPicPr>
        <p:blipFill>
          <a:blip r:embed="rId3"/>
          <a:stretch>
            <a:fillRect/>
          </a:stretch>
        </p:blipFill>
        <p:spPr>
          <a:xfrm>
            <a:off x="354843" y="2429301"/>
            <a:ext cx="5302155" cy="3341189"/>
          </a:xfrm>
          <a:prstGeom prst="rect">
            <a:avLst/>
          </a:prstGeom>
        </p:spPr>
      </p:pic>
    </p:spTree>
    <p:extLst>
      <p:ext uri="{BB962C8B-B14F-4D97-AF65-F5344CB8AC3E}">
        <p14:creationId xmlns:p14="http://schemas.microsoft.com/office/powerpoint/2010/main" val="14485524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323987"/>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2a OER – Q1a – Example 1 Marked - 7 Marks Band 2</a:t>
            </a:r>
          </a:p>
          <a:p>
            <a:endParaRPr lang="en-US" sz="1600" b="1" dirty="0">
              <a:latin typeface="Arial" panose="020B0604020202020204" pitchFamily="34" charset="0"/>
              <a:cs typeface="Arial" panose="020B0604020202020204" pitchFamily="34" charset="0"/>
            </a:endParaRP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07074" y="1777376"/>
          <a:ext cx="8379726" cy="3770967"/>
        </p:xfrm>
        <a:graphic>
          <a:graphicData uri="http://schemas.openxmlformats.org/drawingml/2006/table">
            <a:tbl>
              <a:tblPr firstRow="1" bandRow="1">
                <a:tableStyleId>{2D5ABB26-0587-4C30-8999-92F81FD0307C}</a:tableStyleId>
              </a:tblPr>
              <a:tblGrid>
                <a:gridCol w="5491504">
                  <a:extLst>
                    <a:ext uri="{9D8B030D-6E8A-4147-A177-3AD203B41FA5}">
                      <a16:colId xmlns:a16="http://schemas.microsoft.com/office/drawing/2014/main" val="2366152907"/>
                    </a:ext>
                  </a:extLst>
                </a:gridCol>
                <a:gridCol w="2888222">
                  <a:extLst>
                    <a:ext uri="{9D8B030D-6E8A-4147-A177-3AD203B41FA5}">
                      <a16:colId xmlns:a16="http://schemas.microsoft.com/office/drawing/2014/main" val="1796176806"/>
                    </a:ext>
                  </a:extLst>
                </a:gridCol>
              </a:tblGrid>
              <a:tr h="377096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There is no relevant / accurate information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Overall, this response has just demonstrated the criteria for a </a:t>
                      </a:r>
                      <a:r>
                        <a:rPr lang="en-GB" sz="1600" b="1" dirty="0">
                          <a:latin typeface="Arial" panose="020B0604020202020204" pitchFamily="34" charset="0"/>
                          <a:cs typeface="Arial" panose="020B0604020202020204" pitchFamily="34" charset="0"/>
                        </a:rPr>
                        <a:t>Band 2 – 7 marks</a:t>
                      </a:r>
                      <a:r>
                        <a:rPr lang="en-GB" sz="1600" b="0" dirty="0">
                          <a:latin typeface="Arial" panose="020B0604020202020204" pitchFamily="34" charset="0"/>
                          <a:cs typeface="Arial" panose="020B0604020202020204" pitchFamily="34" charset="0"/>
                        </a:rPr>
                        <a:t>. As  noted by the examiner, a “</a:t>
                      </a:r>
                      <a:r>
                        <a:rPr lang="en-US" sz="1600" b="0" i="1" kern="1200" dirty="0">
                          <a:solidFill>
                            <a:schemeClr val="tx1"/>
                          </a:solidFill>
                          <a:latin typeface="Arial" panose="020B0604020202020204" pitchFamily="34" charset="0"/>
                          <a:ea typeface="+mn-ea"/>
                          <a:cs typeface="Arial" panose="020B0604020202020204" pitchFamily="34" charset="0"/>
                        </a:rPr>
                        <a:t>b</a:t>
                      </a:r>
                      <a:r>
                        <a:rPr lang="en-US" sz="1600" i="1" kern="1200" dirty="0">
                          <a:solidFill>
                            <a:schemeClr val="tx1"/>
                          </a:solidFill>
                          <a:latin typeface="Arial" panose="020B0604020202020204" pitchFamily="34" charset="0"/>
                          <a:ea typeface="+mn-ea"/>
                          <a:cs typeface="Arial" panose="020B0604020202020204" pitchFamily="34" charset="0"/>
                        </a:rPr>
                        <a:t>asic response with some irrelevance.  Attempts to address the demands of the question in a basic way with limited accuracy.”</a:t>
                      </a:r>
                      <a:endParaRPr lang="en-GB" sz="16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90D33330-06A9-4B51-863C-30B7C69A87C9}"/>
              </a:ext>
            </a:extLst>
          </p:cNvPr>
          <p:cNvPicPr>
            <a:picLocks noChangeAspect="1"/>
          </p:cNvPicPr>
          <p:nvPr/>
        </p:nvPicPr>
        <p:blipFill>
          <a:blip r:embed="rId2"/>
          <a:stretch>
            <a:fillRect/>
          </a:stretch>
        </p:blipFill>
        <p:spPr>
          <a:xfrm>
            <a:off x="412377" y="1942817"/>
            <a:ext cx="5207780" cy="3440083"/>
          </a:xfrm>
          <a:prstGeom prst="rect">
            <a:avLst/>
          </a:prstGeom>
        </p:spPr>
      </p:pic>
      <p:sp>
        <p:nvSpPr>
          <p:cNvPr id="6" name="TextBox 5">
            <a:extLst>
              <a:ext uri="{FF2B5EF4-FFF2-40B4-BE49-F238E27FC236}">
                <a16:creationId xmlns:a16="http://schemas.microsoft.com/office/drawing/2014/main" id="{8E99CE74-C3FF-428D-A7AF-61246B416EFC}"/>
              </a:ext>
            </a:extLst>
          </p:cNvPr>
          <p:cNvSpPr txBox="1"/>
          <p:nvPr/>
        </p:nvSpPr>
        <p:spPr>
          <a:xfrm>
            <a:off x="89647" y="5776434"/>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186646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1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093428"/>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2a OER – Q2a – Example 2 Marked - 4 Marks Band 1</a:t>
            </a: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Q2. </a:t>
            </a:r>
            <a:r>
              <a:rPr lang="en-US" sz="1600" b="1" i="1" dirty="0">
                <a:latin typeface="Arial" panose="020B0604020202020204" pitchFamily="34" charset="0"/>
                <a:cs typeface="Arial" panose="020B0604020202020204" pitchFamily="34" charset="0"/>
              </a:rPr>
              <a:t>(a) 	</a:t>
            </a:r>
            <a:r>
              <a:rPr lang="en-GB" sz="1600" b="1" dirty="0">
                <a:latin typeface="Arial" panose="020B0604020202020204" pitchFamily="34" charset="0"/>
                <a:cs typeface="Arial" panose="020B0604020202020204" pitchFamily="34" charset="0"/>
              </a:rPr>
              <a:t>Explain Ethical Egoism.</a:t>
            </a:r>
            <a:r>
              <a:rPr lang="en-US" sz="1600" b="1" dirty="0">
                <a:latin typeface="Arial" panose="020B0604020202020204" pitchFamily="34" charset="0"/>
                <a:cs typeface="Arial" panose="020B0604020202020204" pitchFamily="34" charset="0"/>
              </a:rPr>
              <a:t>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AO1 response was awarded a Band 1 can be seen in the comments 	contained within the marked version of the script, such as:</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163772" y="2865120"/>
          <a:ext cx="8231889" cy="3700433"/>
        </p:xfrm>
        <a:graphic>
          <a:graphicData uri="http://schemas.openxmlformats.org/drawingml/2006/table">
            <a:tbl>
              <a:tblPr firstRow="1" bandRow="1">
                <a:tableStyleId>{2D5ABB26-0587-4C30-8999-92F81FD0307C}</a:tableStyleId>
              </a:tblPr>
              <a:tblGrid>
                <a:gridCol w="5394622">
                  <a:extLst>
                    <a:ext uri="{9D8B030D-6E8A-4147-A177-3AD203B41FA5}">
                      <a16:colId xmlns:a16="http://schemas.microsoft.com/office/drawing/2014/main" val="2366152907"/>
                    </a:ext>
                  </a:extLst>
                </a:gridCol>
                <a:gridCol w="2837267">
                  <a:extLst>
                    <a:ext uri="{9D8B030D-6E8A-4147-A177-3AD203B41FA5}">
                      <a16:colId xmlns:a16="http://schemas.microsoft.com/office/drawing/2014/main" val="1796176806"/>
                    </a:ext>
                  </a:extLst>
                </a:gridCol>
              </a:tblGrid>
              <a:tr h="3700433">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noted by the examiner “</a:t>
                      </a:r>
                      <a:r>
                        <a:rPr lang="en-US" sz="1600" i="1" dirty="0">
                          <a:latin typeface="Arial" panose="020B0604020202020204" pitchFamily="34" charset="0"/>
                          <a:cs typeface="Arial" panose="020B0604020202020204" pitchFamily="34" charset="0"/>
                        </a:rPr>
                        <a:t>the answer accurately identifies the main principle of Ethical Egoism.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err="1">
                          <a:latin typeface="Arial" panose="020B0604020202020204" pitchFamily="34" charset="0"/>
                          <a:cs typeface="Arial" panose="020B0604020202020204" pitchFamily="34" charset="0"/>
                        </a:rPr>
                        <a:t>Stirner</a:t>
                      </a:r>
                      <a:r>
                        <a:rPr lang="en-US" sz="1600" i="1" dirty="0">
                          <a:latin typeface="Arial" panose="020B0604020202020204" pitchFamily="34" charset="0"/>
                          <a:cs typeface="Arial" panose="020B0604020202020204" pitchFamily="34" charset="0"/>
                        </a:rPr>
                        <a:t> has clearly been studied in some depth, but the response does not go beyond a very limited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 </a:t>
                      </a: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7" name="Picture 6">
            <a:extLst>
              <a:ext uri="{FF2B5EF4-FFF2-40B4-BE49-F238E27FC236}">
                <a16:creationId xmlns:a16="http://schemas.microsoft.com/office/drawing/2014/main" id="{78B003B1-7451-47C5-882E-2ADD53A083FF}"/>
              </a:ext>
            </a:extLst>
          </p:cNvPr>
          <p:cNvPicPr>
            <a:picLocks noChangeAspect="1"/>
          </p:cNvPicPr>
          <p:nvPr/>
        </p:nvPicPr>
        <p:blipFill>
          <a:blip r:embed="rId2"/>
          <a:stretch>
            <a:fillRect/>
          </a:stretch>
        </p:blipFill>
        <p:spPr>
          <a:xfrm>
            <a:off x="628079" y="2942144"/>
            <a:ext cx="4421593" cy="3424538"/>
          </a:xfrm>
          <a:prstGeom prst="rect">
            <a:avLst/>
          </a:prstGeom>
        </p:spPr>
      </p:pic>
    </p:spTree>
    <p:extLst>
      <p:ext uri="{BB962C8B-B14F-4D97-AF65-F5344CB8AC3E}">
        <p14:creationId xmlns:p14="http://schemas.microsoft.com/office/powerpoint/2010/main" val="4169875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1339850" y="44686"/>
            <a:ext cx="744855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2400" b="1" dirty="0"/>
              <a:t>Assessment Objectives and </a:t>
            </a:r>
          </a:p>
          <a:p>
            <a:r>
              <a:rPr lang="en-GB" sz="2400" b="1" dirty="0"/>
              <a:t>their weightings at AS leve</a:t>
            </a:r>
            <a:r>
              <a:rPr lang="en-GB" sz="2400" dirty="0"/>
              <a:t>l.</a:t>
            </a:r>
            <a:endParaRPr lang="en-GB" sz="2400" b="1" dirty="0"/>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63495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There are 2 assessment objectives used in AS Religious Studies:</a:t>
            </a:r>
            <a:endParaRPr lang="en-GB" dirty="0"/>
          </a:p>
          <a:p>
            <a:endParaRPr lang="en-GB" b="1" dirty="0"/>
          </a:p>
          <a:p>
            <a:endParaRPr lang="en-GB" b="1" dirty="0"/>
          </a:p>
          <a:p>
            <a:endParaRPr lang="en-GB" b="1" dirty="0"/>
          </a:p>
          <a:p>
            <a:endParaRPr lang="en-GB" dirty="0"/>
          </a:p>
        </p:txBody>
      </p:sp>
      <p:graphicFrame>
        <p:nvGraphicFramePr>
          <p:cNvPr id="5" name="Table 6">
            <a:extLst>
              <a:ext uri="{FF2B5EF4-FFF2-40B4-BE49-F238E27FC236}">
                <a16:creationId xmlns:a16="http://schemas.microsoft.com/office/drawing/2014/main" id="{B44E765B-E959-4B68-8143-7740FCBF282C}"/>
              </a:ext>
            </a:extLst>
          </p:cNvPr>
          <p:cNvGraphicFramePr>
            <a:graphicFrameLocks noGrp="1"/>
          </p:cNvGraphicFramePr>
          <p:nvPr>
            <p:extLst>
              <p:ext uri="{D42A27DB-BD31-4B8C-83A1-F6EECF244321}">
                <p14:modId xmlns:p14="http://schemas.microsoft.com/office/powerpoint/2010/main" val="816906193"/>
              </p:ext>
            </p:extLst>
          </p:nvPr>
        </p:nvGraphicFramePr>
        <p:xfrm>
          <a:off x="344170" y="2350046"/>
          <a:ext cx="8595360" cy="3175000"/>
        </p:xfrm>
        <a:graphic>
          <a:graphicData uri="http://schemas.openxmlformats.org/drawingml/2006/table">
            <a:tbl>
              <a:tblPr firstRow="1" bandRow="1">
                <a:tableStyleId>{5940675A-B579-460E-94D1-54222C63F5DA}</a:tableStyleId>
              </a:tblPr>
              <a:tblGrid>
                <a:gridCol w="4436315">
                  <a:extLst>
                    <a:ext uri="{9D8B030D-6E8A-4147-A177-3AD203B41FA5}">
                      <a16:colId xmlns:a16="http://schemas.microsoft.com/office/drawing/2014/main" val="2657426392"/>
                    </a:ext>
                  </a:extLst>
                </a:gridCol>
                <a:gridCol w="4159045">
                  <a:extLst>
                    <a:ext uri="{9D8B030D-6E8A-4147-A177-3AD203B41FA5}">
                      <a16:colId xmlns:a16="http://schemas.microsoft.com/office/drawing/2014/main" val="287816275"/>
                    </a:ext>
                  </a:extLst>
                </a:gridCol>
              </a:tblGrid>
              <a:tr h="370840">
                <a:tc>
                  <a:txBody>
                    <a:bodyPr/>
                    <a:lstStyle/>
                    <a:p>
                      <a:pPr algn="ctr"/>
                      <a:r>
                        <a:rPr lang="en-GB" b="1" dirty="0"/>
                        <a:t>AO1 (50%)</a:t>
                      </a:r>
                    </a:p>
                  </a:txBody>
                  <a:tcPr/>
                </a:tc>
                <a:tc>
                  <a:txBody>
                    <a:bodyPr/>
                    <a:lstStyle/>
                    <a:p>
                      <a:pPr algn="ctr"/>
                      <a:r>
                        <a:rPr lang="en-GB" b="1" dirty="0"/>
                        <a:t>AO2 (50%)</a:t>
                      </a:r>
                    </a:p>
                  </a:txBody>
                  <a:tcPr/>
                </a:tc>
                <a:extLst>
                  <a:ext uri="{0D108BD9-81ED-4DB2-BD59-A6C34878D82A}">
                    <a16:rowId xmlns:a16="http://schemas.microsoft.com/office/drawing/2014/main" val="1720644332"/>
                  </a:ext>
                </a:extLst>
              </a:tr>
              <a:tr h="370840">
                <a:tc>
                  <a:txBody>
                    <a:bodyPr/>
                    <a:lstStyle/>
                    <a:p>
                      <a:pPr marL="0" indent="0">
                        <a:buFont typeface="Arial" panose="020B0604020202020204" pitchFamily="34" charset="0"/>
                        <a:buNone/>
                      </a:pPr>
                      <a:r>
                        <a:rPr lang="en-US" sz="1600" dirty="0">
                          <a:latin typeface="Arial" panose="020B0604020202020204" pitchFamily="34" charset="0"/>
                          <a:cs typeface="Arial" panose="020B0604020202020204" pitchFamily="34" charset="0"/>
                        </a:rPr>
                        <a:t>Demonstrate knowledge and understanding of religion and belief, including: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religious, philosophical and/or ethical thought and teaching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influence of beliefs, teachings and practices on individuals, communities and societies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cause and significance of similarities and differences in belief, teaching and practice approaches to the study of religion and belief</a:t>
                      </a:r>
                    </a:p>
                    <a:p>
                      <a:endParaRPr lang="en-GB" dirty="0"/>
                    </a:p>
                  </a:txBody>
                  <a:tcPr/>
                </a:tc>
                <a:tc>
                  <a:txBody>
                    <a:bodyPr/>
                    <a:lstStyle/>
                    <a:p>
                      <a:r>
                        <a:rPr lang="en-GB" sz="1600" i="0" kern="1200" dirty="0">
                          <a:solidFill>
                            <a:schemeClr val="tx1"/>
                          </a:solidFill>
                          <a:effectLst/>
                          <a:latin typeface="Arial" panose="020B0604020202020204" pitchFamily="34" charset="0"/>
                          <a:ea typeface="+mn-ea"/>
                          <a:cs typeface="Arial" panose="020B0604020202020204" pitchFamily="34" charset="0"/>
                        </a:rPr>
                        <a:t>Analyse and evaluate aspects of, and approaches to, religion and belief, including their significance, influence and study.</a:t>
                      </a: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32997358"/>
                  </a:ext>
                </a:extLst>
              </a:tr>
            </a:tbl>
          </a:graphicData>
        </a:graphic>
      </p:graphicFrame>
    </p:spTree>
    <p:extLst>
      <p:ext uri="{BB962C8B-B14F-4D97-AF65-F5344CB8AC3E}">
        <p14:creationId xmlns:p14="http://schemas.microsoft.com/office/powerpoint/2010/main" val="1301022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1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2a OER – Q2a – Example 2 Marked - 4 Marks Band 1</a:t>
            </a:r>
          </a:p>
          <a:p>
            <a:endParaRPr lang="en-US" sz="1600" b="1" dirty="0">
              <a:highlight>
                <a:srgbClr val="FFFF00"/>
              </a:highlight>
              <a:latin typeface="Arial" panose="020B0604020202020204" pitchFamily="34" charset="0"/>
              <a:cs typeface="Arial" panose="020B0604020202020204" pitchFamily="34" charset="0"/>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163772" y="2224586"/>
          <a:ext cx="8755040" cy="3230880"/>
        </p:xfrm>
        <a:graphic>
          <a:graphicData uri="http://schemas.openxmlformats.org/drawingml/2006/table">
            <a:tbl>
              <a:tblPr firstRow="1" bandRow="1">
                <a:tableStyleId>{2D5ABB26-0587-4C30-8999-92F81FD0307C}</a:tableStyleId>
              </a:tblPr>
              <a:tblGrid>
                <a:gridCol w="5737460">
                  <a:extLst>
                    <a:ext uri="{9D8B030D-6E8A-4147-A177-3AD203B41FA5}">
                      <a16:colId xmlns:a16="http://schemas.microsoft.com/office/drawing/2014/main" val="2366152907"/>
                    </a:ext>
                  </a:extLst>
                </a:gridCol>
                <a:gridCol w="3017580">
                  <a:extLst>
                    <a:ext uri="{9D8B030D-6E8A-4147-A177-3AD203B41FA5}">
                      <a16:colId xmlns:a16="http://schemas.microsoft.com/office/drawing/2014/main" val="1796176806"/>
                    </a:ext>
                  </a:extLst>
                </a:gridCol>
              </a:tblGrid>
              <a:tr h="2813579">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As noted by the examiner: </a:t>
                      </a:r>
                      <a:r>
                        <a:rPr lang="en-US" sz="1600" b="1" dirty="0">
                          <a:latin typeface="Arial" panose="020B0604020202020204" pitchFamily="34" charset="0"/>
                          <a:cs typeface="Arial" panose="020B0604020202020204" pitchFamily="34" charset="0"/>
                        </a:rPr>
                        <a:t>“</a:t>
                      </a:r>
                      <a:r>
                        <a:rPr lang="en-US" sz="1600" b="0" i="1" dirty="0">
                          <a:latin typeface="Arial" panose="020B0604020202020204" pitchFamily="34" charset="0"/>
                          <a:cs typeface="Arial" panose="020B0604020202020204" pitchFamily="34" charset="0"/>
                        </a:rPr>
                        <a:t>u</a:t>
                      </a:r>
                      <a:r>
                        <a:rPr lang="en-US" sz="1600" i="1" dirty="0">
                          <a:latin typeface="Arial" panose="020B0604020202020204" pitchFamily="34" charset="0"/>
                          <a:cs typeface="Arial" panose="020B0604020202020204" pitchFamily="34" charset="0"/>
                        </a:rPr>
                        <a:t>nfortunately, this candidate does not get beyond their very limited introductory remarks and a short, paragraph of additional material that is not really linked to the previous points.  Credit is given for the information presented, but it is very limited in scope.”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Arial" panose="020B0604020202020204" pitchFamily="34" charset="0"/>
                          <a:cs typeface="Arial" panose="020B0604020202020204" pitchFamily="34" charset="0"/>
                        </a:rPr>
                        <a:t>Band 1, 4 marks. </a:t>
                      </a:r>
                      <a:endParaRPr lang="en-GB"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3425C0EF-C9A3-424E-9D1C-E5A0EFC5AAFB}"/>
              </a:ext>
            </a:extLst>
          </p:cNvPr>
          <p:cNvPicPr>
            <a:picLocks noChangeAspect="1"/>
          </p:cNvPicPr>
          <p:nvPr/>
        </p:nvPicPr>
        <p:blipFill>
          <a:blip r:embed="rId2"/>
          <a:stretch>
            <a:fillRect/>
          </a:stretch>
        </p:blipFill>
        <p:spPr>
          <a:xfrm>
            <a:off x="225188" y="2351001"/>
            <a:ext cx="5527343" cy="2390793"/>
          </a:xfrm>
          <a:prstGeom prst="rect">
            <a:avLst/>
          </a:prstGeom>
        </p:spPr>
      </p:pic>
      <p:sp>
        <p:nvSpPr>
          <p:cNvPr id="6" name="TextBox 5">
            <a:extLst>
              <a:ext uri="{FF2B5EF4-FFF2-40B4-BE49-F238E27FC236}">
                <a16:creationId xmlns:a16="http://schemas.microsoft.com/office/drawing/2014/main" id="{C1921940-121E-4E73-BD62-D4BCACA87BB0}"/>
              </a:ext>
            </a:extLst>
          </p:cNvPr>
          <p:cNvSpPr txBox="1"/>
          <p:nvPr/>
        </p:nvSpPr>
        <p:spPr>
          <a:xfrm>
            <a:off x="89647" y="5776434"/>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82819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2b OER – Q1B – Example 1 Marked - 30 Marks Band 5</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(b) 	‘Agape (selfless love) should replace all religious rules.’</a:t>
            </a:r>
            <a:r>
              <a:rPr lang="en-US" sz="1600" b="1"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Evaluate this view.</a:t>
            </a:r>
            <a:r>
              <a:rPr lang="en-US" sz="1600" b="1" dirty="0">
                <a:latin typeface="Arial" panose="020B0604020202020204" pitchFamily="34" charset="0"/>
                <a:cs typeface="Arial" panose="020B0604020202020204" pitchFamily="34" charset="0"/>
              </a:rPr>
              <a:t> 					(30)</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Reasons why this AO2 response was awarded a Band 5 can be seen in the comments 	contained within the marked version of the script, such as:</a:t>
            </a:r>
          </a:p>
          <a:p>
            <a:r>
              <a:rPr lang="en-US" b="1" dirty="0">
                <a:latin typeface="Arial" panose="020B0604020202020204" pitchFamily="34" charset="0"/>
                <a:cs typeface="Arial" panose="020B0604020202020204" pitchFamily="34" charset="0"/>
              </a:rPr>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11" name="Table 5">
            <a:extLst>
              <a:ext uri="{FF2B5EF4-FFF2-40B4-BE49-F238E27FC236}">
                <a16:creationId xmlns:a16="http://schemas.microsoft.com/office/drawing/2014/main" id="{0FAA3C53-BB83-4469-98C8-109C4A7929AF}"/>
              </a:ext>
            </a:extLst>
          </p:cNvPr>
          <p:cNvGraphicFramePr>
            <a:graphicFrameLocks noGrp="1"/>
          </p:cNvGraphicFramePr>
          <p:nvPr/>
        </p:nvGraphicFramePr>
        <p:xfrm>
          <a:off x="82062" y="3182343"/>
          <a:ext cx="9021170" cy="3612904"/>
        </p:xfrm>
        <a:graphic>
          <a:graphicData uri="http://schemas.openxmlformats.org/drawingml/2006/table">
            <a:tbl>
              <a:tblPr firstRow="1" bandRow="1">
                <a:tableStyleId>{2D5ABB26-0587-4C30-8999-92F81FD0307C}</a:tableStyleId>
              </a:tblPr>
              <a:tblGrid>
                <a:gridCol w="5625467">
                  <a:extLst>
                    <a:ext uri="{9D8B030D-6E8A-4147-A177-3AD203B41FA5}">
                      <a16:colId xmlns:a16="http://schemas.microsoft.com/office/drawing/2014/main" val="2366152907"/>
                    </a:ext>
                  </a:extLst>
                </a:gridCol>
                <a:gridCol w="3395703">
                  <a:extLst>
                    <a:ext uri="{9D8B030D-6E8A-4147-A177-3AD203B41FA5}">
                      <a16:colId xmlns:a16="http://schemas.microsoft.com/office/drawing/2014/main" val="1796176806"/>
                    </a:ext>
                  </a:extLst>
                </a:gridCol>
              </a:tblGrid>
              <a:tr h="3612904">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kern="1200" dirty="0">
                        <a:solidFill>
                          <a:schemeClr val="tx1"/>
                        </a:solidFill>
                        <a:latin typeface="Arial" panose="020B0604020202020204" pitchFamily="34" charset="0"/>
                        <a:ea typeface="+mn-ea"/>
                        <a:cs typeface="Arial" panose="020B0604020202020204" pitchFamily="34" charset="0"/>
                      </a:endParaRPr>
                    </a:p>
                    <a:p>
                      <a:r>
                        <a:rPr lang="en-US" sz="1600" kern="1200" dirty="0">
                          <a:solidFill>
                            <a:schemeClr val="tx1"/>
                          </a:solidFill>
                          <a:latin typeface="Arial" panose="020B0604020202020204" pitchFamily="34" charset="0"/>
                          <a:ea typeface="+mn-ea"/>
                          <a:cs typeface="Arial" panose="020B0604020202020204" pitchFamily="34" charset="0"/>
                        </a:rPr>
                        <a:t>The candidate immediately begins to address the question set, and as OER comment </a:t>
                      </a:r>
                      <a:r>
                        <a:rPr lang="en-US" sz="1600" kern="1200" dirty="0">
                          <a:solidFill>
                            <a:schemeClr val="tx1"/>
                          </a:solidFill>
                          <a:highlight>
                            <a:srgbClr val="FFFF00"/>
                          </a:highlight>
                          <a:latin typeface="Arial" panose="020B0604020202020204" pitchFamily="34" charset="0"/>
                          <a:ea typeface="+mn-ea"/>
                          <a:cs typeface="Arial" panose="020B0604020202020204" pitchFamily="34" charset="0"/>
                        </a:rPr>
                        <a:t>one</a:t>
                      </a:r>
                      <a:r>
                        <a:rPr lang="en-US" sz="1600" kern="1200" dirty="0">
                          <a:solidFill>
                            <a:schemeClr val="tx1"/>
                          </a:solidFill>
                          <a:latin typeface="Arial" panose="020B0604020202020204" pitchFamily="34" charset="0"/>
                          <a:ea typeface="+mn-ea"/>
                          <a:cs typeface="Arial" panose="020B0604020202020204" pitchFamily="34" charset="0"/>
                        </a:rPr>
                        <a:t> states provides </a:t>
                      </a:r>
                      <a:r>
                        <a:rPr lang="en-US" sz="1600" i="1" kern="1200" dirty="0">
                          <a:solidFill>
                            <a:schemeClr val="tx1"/>
                          </a:solidFill>
                          <a:latin typeface="Arial" panose="020B0604020202020204" pitchFamily="34" charset="0"/>
                          <a:ea typeface="+mn-ea"/>
                          <a:cs typeface="Arial" panose="020B0604020202020204" pitchFamily="34" charset="0"/>
                        </a:rPr>
                        <a:t>“detailed reasoning and evidence given to support analysis of this issue.” </a:t>
                      </a:r>
                    </a:p>
                    <a:p>
                      <a:endParaRPr lang="en-US" sz="1600" i="1" kern="1200" dirty="0">
                        <a:solidFill>
                          <a:schemeClr val="tx1"/>
                        </a:solidFill>
                        <a:latin typeface="Arial" panose="020B0604020202020204" pitchFamily="34" charset="0"/>
                        <a:ea typeface="+mn-ea"/>
                        <a:cs typeface="Arial" panose="020B0604020202020204" pitchFamily="34" charset="0"/>
                      </a:endParaRPr>
                    </a:p>
                    <a:p>
                      <a:r>
                        <a:rPr lang="en-US" sz="1600" i="0" kern="1200" dirty="0">
                          <a:solidFill>
                            <a:schemeClr val="tx1"/>
                          </a:solidFill>
                          <a:latin typeface="Arial" panose="020B0604020202020204" pitchFamily="34" charset="0"/>
                          <a:ea typeface="+mn-ea"/>
                          <a:cs typeface="Arial" panose="020B0604020202020204" pitchFamily="34" charset="0"/>
                        </a:rPr>
                        <a:t>This is evident throughout the response.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8" name="Picture 7">
            <a:extLst>
              <a:ext uri="{FF2B5EF4-FFF2-40B4-BE49-F238E27FC236}">
                <a16:creationId xmlns:a16="http://schemas.microsoft.com/office/drawing/2014/main" id="{57A7D449-28E3-479A-AAB9-AB4920D0C5A3}"/>
              </a:ext>
            </a:extLst>
          </p:cNvPr>
          <p:cNvPicPr>
            <a:picLocks noChangeAspect="1"/>
          </p:cNvPicPr>
          <p:nvPr/>
        </p:nvPicPr>
        <p:blipFill>
          <a:blip r:embed="rId3"/>
          <a:stretch>
            <a:fillRect/>
          </a:stretch>
        </p:blipFill>
        <p:spPr>
          <a:xfrm>
            <a:off x="199010" y="3273732"/>
            <a:ext cx="5319195" cy="3326850"/>
          </a:xfrm>
          <a:prstGeom prst="rect">
            <a:avLst/>
          </a:prstGeom>
        </p:spPr>
      </p:pic>
    </p:spTree>
    <p:extLst>
      <p:ext uri="{BB962C8B-B14F-4D97-AF65-F5344CB8AC3E}">
        <p14:creationId xmlns:p14="http://schemas.microsoft.com/office/powerpoint/2010/main" val="853683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2b OER – Q1B – Example 1 Marked - 30 Marks Band 5</a:t>
            </a:r>
          </a:p>
          <a:p>
            <a:endParaRPr lang="en-US" sz="1600" b="1" dirty="0">
              <a:highlight>
                <a:srgbClr val="FFFF00"/>
              </a:highlight>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04894"/>
          <a:ext cx="8618958" cy="4795688"/>
        </p:xfrm>
        <a:graphic>
          <a:graphicData uri="http://schemas.openxmlformats.org/drawingml/2006/table">
            <a:tbl>
              <a:tblPr firstRow="1" bandRow="1">
                <a:tableStyleId>{2D5ABB26-0587-4C30-8999-92F81FD0307C}</a:tableStyleId>
              </a:tblPr>
              <a:tblGrid>
                <a:gridCol w="4863267">
                  <a:extLst>
                    <a:ext uri="{9D8B030D-6E8A-4147-A177-3AD203B41FA5}">
                      <a16:colId xmlns:a16="http://schemas.microsoft.com/office/drawing/2014/main" val="2366152907"/>
                    </a:ext>
                  </a:extLst>
                </a:gridCol>
                <a:gridCol w="3755691">
                  <a:extLst>
                    <a:ext uri="{9D8B030D-6E8A-4147-A177-3AD203B41FA5}">
                      <a16:colId xmlns:a16="http://schemas.microsoft.com/office/drawing/2014/main" val="1796176806"/>
                    </a:ext>
                  </a:extLst>
                </a:gridCol>
              </a:tblGrid>
              <a:tr h="479568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another OER comment states the candidate demonstrates “</a:t>
                      </a:r>
                      <a:r>
                        <a:rPr lang="en-US" sz="1600" i="1" kern="1200" dirty="0">
                          <a:solidFill>
                            <a:schemeClr val="tx1"/>
                          </a:solidFill>
                          <a:latin typeface="Arial" panose="020B0604020202020204" pitchFamily="34" charset="0"/>
                          <a:ea typeface="+mn-ea"/>
                          <a:cs typeface="Arial" panose="020B0604020202020204" pitchFamily="34" charset="0"/>
                        </a:rPr>
                        <a:t>confident critical analysis based on detailed evidence and reasoning. Views are clear and line of argument sustained</a:t>
                      </a:r>
                      <a:r>
                        <a:rPr lang="en-US" sz="1600" kern="1200" dirty="0">
                          <a:solidFill>
                            <a:schemeClr val="tx1"/>
                          </a:solidFill>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Arial" panose="020B0604020202020204" pitchFamily="34" charset="0"/>
                          <a:ea typeface="+mn-ea"/>
                          <a:cs typeface="Arial" panose="020B0604020202020204" pitchFamily="34" charset="0"/>
                        </a:rPr>
                        <a:t>Thorough and accurate use of specialist vocabulary also evident.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8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BC8317CD-355F-4DA0-A2C8-1403791A1DA2}"/>
              </a:ext>
            </a:extLst>
          </p:cNvPr>
          <p:cNvPicPr>
            <a:picLocks noChangeAspect="1"/>
          </p:cNvPicPr>
          <p:nvPr/>
        </p:nvPicPr>
        <p:blipFill>
          <a:blip r:embed="rId2"/>
          <a:stretch>
            <a:fillRect/>
          </a:stretch>
        </p:blipFill>
        <p:spPr>
          <a:xfrm>
            <a:off x="419503" y="1804894"/>
            <a:ext cx="4661380" cy="4778280"/>
          </a:xfrm>
          <a:prstGeom prst="rect">
            <a:avLst/>
          </a:prstGeom>
        </p:spPr>
      </p:pic>
    </p:spTree>
    <p:extLst>
      <p:ext uri="{BB962C8B-B14F-4D97-AF65-F5344CB8AC3E}">
        <p14:creationId xmlns:p14="http://schemas.microsoft.com/office/powerpoint/2010/main" val="33882087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2b OER – Q1B – Example 1 Marked - 30 Marks Band 5</a:t>
            </a:r>
          </a:p>
          <a:p>
            <a:endParaRPr lang="en-US" sz="1600" b="1" dirty="0">
              <a:highlight>
                <a:srgbClr val="FFFF00"/>
              </a:highlight>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4554430"/>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455443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sz="1600" b="0" dirty="0"/>
                    </a:p>
                    <a:p>
                      <a:endParaRPr lang="en-GB" sz="1600" b="0" dirty="0"/>
                    </a:p>
                    <a:p>
                      <a:endParaRPr lang="en-GB" sz="1600" b="0" dirty="0"/>
                    </a:p>
                    <a:p>
                      <a:endParaRPr lang="en-GB" sz="1600" b="0" dirty="0"/>
                    </a:p>
                    <a:p>
                      <a:endParaRPr lang="en-GB" sz="1600" b="0" dirty="0"/>
                    </a:p>
                    <a:p>
                      <a:pPr marL="87313" indent="0"/>
                      <a:r>
                        <a:rPr lang="en-GB" sz="1600" b="0" dirty="0">
                          <a:latin typeface="Arial" panose="020B0604020202020204" pitchFamily="34" charset="0"/>
                          <a:cs typeface="Arial" panose="020B0604020202020204" pitchFamily="34" charset="0"/>
                        </a:rPr>
                        <a:t>Several further lines of reasoning are considered such as the argument opposite,  which demonstrate</a:t>
                      </a:r>
                      <a:r>
                        <a:rPr lang="en-GB" sz="1600" b="0" i="0" kern="1200" dirty="0">
                          <a:solidFill>
                            <a:schemeClr val="tx1"/>
                          </a:solidFill>
                          <a:latin typeface="Arial" panose="020B0604020202020204" pitchFamily="34" charset="0"/>
                          <a:ea typeface="+mn-ea"/>
                          <a:cs typeface="Arial" panose="020B0604020202020204" pitchFamily="34" charset="0"/>
                        </a:rPr>
                        <a:t> </a:t>
                      </a:r>
                      <a:r>
                        <a:rPr lang="en-US" sz="1600" b="0" i="0" kern="1200" dirty="0">
                          <a:solidFill>
                            <a:schemeClr val="tx1"/>
                          </a:solidFill>
                          <a:latin typeface="Arial" panose="020B0604020202020204" pitchFamily="34" charset="0"/>
                          <a:ea typeface="+mn-ea"/>
                          <a:cs typeface="Arial" panose="020B0604020202020204" pitchFamily="34" charset="0"/>
                        </a:rPr>
                        <a:t>confident critical analysis based on detailed evidence and reasoning.  The views are clearly expressed, and lines of argument sustained, including the use of sacred texts.</a:t>
                      </a:r>
                    </a:p>
                    <a:p>
                      <a:endParaRPr lang="en-US" sz="1600" b="0" i="0" kern="1200" dirty="0">
                        <a:solidFill>
                          <a:schemeClr val="tx1"/>
                        </a:solidFill>
                        <a:latin typeface="+mn-lt"/>
                        <a:ea typeface="+mn-ea"/>
                        <a:cs typeface="+mn-cs"/>
                      </a:endParaRPr>
                    </a:p>
                    <a:p>
                      <a:endParaRPr lang="en-US" sz="1600" b="0" i="0" kern="1200" dirty="0">
                        <a:solidFill>
                          <a:schemeClr val="tx1"/>
                        </a:solidFill>
                        <a:latin typeface="+mn-lt"/>
                        <a:ea typeface="+mn-ea"/>
                        <a:cs typeface="+mn-cs"/>
                      </a:endParaRPr>
                    </a:p>
                    <a:p>
                      <a:endParaRPr lang="en-GB" sz="1600" b="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2476BD1E-3342-4A5F-83BE-18F42E42B58F}"/>
              </a:ext>
            </a:extLst>
          </p:cNvPr>
          <p:cNvPicPr>
            <a:picLocks noChangeAspect="1"/>
          </p:cNvPicPr>
          <p:nvPr/>
        </p:nvPicPr>
        <p:blipFill>
          <a:blip r:embed="rId2"/>
          <a:stretch>
            <a:fillRect/>
          </a:stretch>
        </p:blipFill>
        <p:spPr>
          <a:xfrm>
            <a:off x="366352" y="2029891"/>
            <a:ext cx="4299073" cy="4132370"/>
          </a:xfrm>
          <a:prstGeom prst="rect">
            <a:avLst/>
          </a:prstGeom>
        </p:spPr>
      </p:pic>
    </p:spTree>
    <p:extLst>
      <p:ext uri="{BB962C8B-B14F-4D97-AF65-F5344CB8AC3E}">
        <p14:creationId xmlns:p14="http://schemas.microsoft.com/office/powerpoint/2010/main" val="872564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5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2b OER – Q1B – Example 1 Marked - 30 Marks Band 5</a:t>
            </a:r>
          </a:p>
          <a:p>
            <a:endParaRPr lang="en-US" sz="1600" b="1" dirty="0">
              <a:highlight>
                <a:srgbClr val="FFFF00"/>
              </a:highlight>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22516"/>
          <a:ext cx="8658326" cy="3675837"/>
        </p:xfrm>
        <a:graphic>
          <a:graphicData uri="http://schemas.openxmlformats.org/drawingml/2006/table">
            <a:tbl>
              <a:tblPr firstRow="1" bandRow="1">
                <a:tableStyleId>{2D5ABB26-0587-4C30-8999-92F81FD0307C}</a:tableStyleId>
              </a:tblPr>
              <a:tblGrid>
                <a:gridCol w="4563390">
                  <a:extLst>
                    <a:ext uri="{9D8B030D-6E8A-4147-A177-3AD203B41FA5}">
                      <a16:colId xmlns:a16="http://schemas.microsoft.com/office/drawing/2014/main" val="2366152907"/>
                    </a:ext>
                  </a:extLst>
                </a:gridCol>
                <a:gridCol w="4094936">
                  <a:extLst>
                    <a:ext uri="{9D8B030D-6E8A-4147-A177-3AD203B41FA5}">
                      <a16:colId xmlns:a16="http://schemas.microsoft.com/office/drawing/2014/main" val="1796176806"/>
                    </a:ext>
                  </a:extLst>
                </a:gridCol>
              </a:tblGrid>
              <a:tr h="367583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latin typeface="Arial" panose="020B0604020202020204" pitchFamily="34" charset="0"/>
                          <a:cs typeface="Arial" panose="020B0604020202020204" pitchFamily="34" charset="0"/>
                        </a:rPr>
                        <a:t>As stated in the OER comment the </a:t>
                      </a:r>
                      <a:r>
                        <a:rPr lang="en-GB" sz="1600" b="1" dirty="0">
                          <a:latin typeface="Arial" panose="020B0604020202020204" pitchFamily="34" charset="0"/>
                          <a:cs typeface="Arial" panose="020B0604020202020204" pitchFamily="34" charset="0"/>
                        </a:rPr>
                        <a:t> “</a:t>
                      </a:r>
                      <a:r>
                        <a:rPr lang="en-GB" sz="1600" b="0" i="1" kern="1200" dirty="0">
                          <a:solidFill>
                            <a:schemeClr val="tx1"/>
                          </a:solidFill>
                          <a:latin typeface="Arial" panose="020B0604020202020204" pitchFamily="34" charset="0"/>
                          <a:ea typeface="+mn-ea"/>
                          <a:cs typeface="Arial" panose="020B0604020202020204" pitchFamily="34" charset="0"/>
                        </a:rPr>
                        <a:t>c</a:t>
                      </a:r>
                      <a:r>
                        <a:rPr lang="en-GB" sz="1600" i="1" kern="1200" dirty="0">
                          <a:solidFill>
                            <a:schemeClr val="tx1"/>
                          </a:solidFill>
                          <a:latin typeface="Arial" panose="020B0604020202020204" pitchFamily="34" charset="0"/>
                          <a:ea typeface="+mn-ea"/>
                          <a:cs typeface="Arial" panose="020B0604020202020204" pitchFamily="34" charset="0"/>
                        </a:rPr>
                        <a:t>onclusion shows perceptive evaluation</a:t>
                      </a:r>
                      <a:r>
                        <a:rPr lang="en-GB" sz="1600" kern="1200" dirty="0">
                          <a:solidFill>
                            <a:schemeClr val="tx1"/>
                          </a:solidFill>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kern="120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rial" panose="020B0604020202020204" pitchFamily="34" charset="0"/>
                          <a:ea typeface="+mn-ea"/>
                          <a:cs typeface="Arial" panose="020B0604020202020204" pitchFamily="34" charset="0"/>
                        </a:rPr>
                        <a:t>Overall, the script demonstrated a confident, perceptive response which thoroughly addresses the issues raised by the question. It made effective use of detailed evidence to support the views given.</a:t>
                      </a:r>
                    </a:p>
                    <a:p>
                      <a:endParaRPr lang="en-GB" sz="1600" b="1" dirty="0">
                        <a:latin typeface="Arial" panose="020B0604020202020204" pitchFamily="34" charset="0"/>
                        <a:cs typeface="Arial" panose="020B0604020202020204" pitchFamily="34" charset="0"/>
                      </a:endParaRPr>
                    </a:p>
                    <a:p>
                      <a:r>
                        <a:rPr lang="en-GB" sz="1600" b="1" kern="1200" dirty="0">
                          <a:solidFill>
                            <a:schemeClr val="tx1"/>
                          </a:solidFill>
                          <a:latin typeface="Arial" panose="020B0604020202020204" pitchFamily="34" charset="0"/>
                          <a:ea typeface="+mn-ea"/>
                          <a:cs typeface="Arial" panose="020B0604020202020204" pitchFamily="34" charset="0"/>
                        </a:rPr>
                        <a:t>Band 5 30 marks</a:t>
                      </a:r>
                      <a:endParaRPr lang="en-GB" sz="1600" b="0" kern="1200" dirty="0">
                        <a:solidFill>
                          <a:schemeClr val="tx1"/>
                        </a:solidFill>
                        <a:latin typeface="Arial" panose="020B0604020202020204" pitchFamily="34" charset="0"/>
                        <a:ea typeface="+mn-ea"/>
                        <a:cs typeface="Arial" panose="020B0604020202020204" pitchFamily="34" charset="0"/>
                      </a:endParaRPr>
                    </a:p>
                    <a:p>
                      <a:endParaRPr lang="en-GB" sz="1800" b="0" kern="1200" dirty="0">
                        <a:solidFill>
                          <a:schemeClr val="tx1"/>
                        </a:solidFill>
                        <a:latin typeface="+mn-lt"/>
                        <a:ea typeface="+mn-ea"/>
                        <a:cs typeface="+mn-cs"/>
                      </a:endParaRPr>
                    </a:p>
                    <a:p>
                      <a:endParaRPr lang="en-GB"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4" name="TextBox 3">
            <a:extLst>
              <a:ext uri="{FF2B5EF4-FFF2-40B4-BE49-F238E27FC236}">
                <a16:creationId xmlns:a16="http://schemas.microsoft.com/office/drawing/2014/main" id="{09F206A5-2B47-438D-855D-8BB32BC0E188}"/>
              </a:ext>
            </a:extLst>
          </p:cNvPr>
          <p:cNvSpPr txBox="1"/>
          <p:nvPr/>
        </p:nvSpPr>
        <p:spPr>
          <a:xfrm>
            <a:off x="89647" y="5776434"/>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6" name="Picture 5">
            <a:extLst>
              <a:ext uri="{FF2B5EF4-FFF2-40B4-BE49-F238E27FC236}">
                <a16:creationId xmlns:a16="http://schemas.microsoft.com/office/drawing/2014/main" id="{3A5C8160-C501-48A3-B70D-926FC8CF2609}"/>
              </a:ext>
            </a:extLst>
          </p:cNvPr>
          <p:cNvPicPr>
            <a:picLocks noChangeAspect="1"/>
          </p:cNvPicPr>
          <p:nvPr/>
        </p:nvPicPr>
        <p:blipFill>
          <a:blip r:embed="rId3"/>
          <a:stretch>
            <a:fillRect/>
          </a:stretch>
        </p:blipFill>
        <p:spPr>
          <a:xfrm>
            <a:off x="281451" y="1863926"/>
            <a:ext cx="4439961" cy="3467085"/>
          </a:xfrm>
          <a:prstGeom prst="rect">
            <a:avLst/>
          </a:prstGeom>
        </p:spPr>
      </p:pic>
    </p:spTree>
    <p:extLst>
      <p:ext uri="{BB962C8B-B14F-4D97-AF65-F5344CB8AC3E}">
        <p14:creationId xmlns:p14="http://schemas.microsoft.com/office/powerpoint/2010/main" val="3474099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555093"/>
          </a:xfrm>
          <a:prstGeom prst="rect">
            <a:avLst/>
          </a:prstGeom>
          <a:noFill/>
        </p:spPr>
        <p:txBody>
          <a:bodyPr wrap="square" rtlCol="0">
            <a:spAutoFit/>
          </a:bodyPr>
          <a:lstStyle/>
          <a:p>
            <a:pPr algn="ctr"/>
            <a:r>
              <a:rPr lang="en-GB" sz="1600" b="1" dirty="0"/>
              <a:t>2017 Unit 2a OER – Q1B – Example 1 Marked - 19  Marks Band 4</a:t>
            </a:r>
          </a:p>
          <a:p>
            <a:endParaRPr lang="en-US" sz="1600" b="1" dirty="0">
              <a:highlight>
                <a:srgbClr val="FFFF00"/>
              </a:highlight>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(b) 	</a:t>
            </a:r>
            <a:r>
              <a:rPr lang="en-US" sz="1600" b="1" dirty="0">
                <a:latin typeface="Arial" panose="020B0604020202020204" pitchFamily="34" charset="0"/>
                <a:cs typeface="Arial" panose="020B0604020202020204" pitchFamily="34" charset="0"/>
              </a:rPr>
              <a:t>‘Mill’s version of Utilitarianism gives clearer guidance than Bentham’s </a:t>
            </a:r>
          </a:p>
          <a:p>
            <a:r>
              <a:rPr lang="en-US" sz="1600" b="1" dirty="0">
                <a:latin typeface="Arial" panose="020B0604020202020204" pitchFamily="34" charset="0"/>
                <a:cs typeface="Arial" panose="020B0604020202020204" pitchFamily="34" charset="0"/>
              </a:rPr>
              <a:t>	when making moral decisions.’</a:t>
            </a:r>
          </a:p>
          <a:p>
            <a:r>
              <a:rPr lang="en-US" sz="1600" b="1" i="1"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Evaluate this view.						(30)</a:t>
            </a:r>
          </a:p>
          <a:p>
            <a:endParaRPr lang="en-GB" sz="1600" dirty="0"/>
          </a:p>
          <a:p>
            <a:r>
              <a:rPr lang="en-GB" sz="1600" dirty="0"/>
              <a:t>	</a:t>
            </a:r>
            <a:r>
              <a:rPr lang="en-GB" sz="1600" dirty="0">
                <a:latin typeface="Arial" panose="020B0604020202020204" pitchFamily="34" charset="0"/>
                <a:cs typeface="Arial" panose="020B0604020202020204" pitchFamily="34" charset="0"/>
              </a:rPr>
              <a:t>Reasons why this AO2 response was awarded a Band 4 can be seen in the comments</a:t>
            </a:r>
          </a:p>
          <a:p>
            <a:r>
              <a:rPr lang="en-GB" sz="1600" dirty="0">
                <a:latin typeface="Arial" panose="020B0604020202020204" pitchFamily="34" charset="0"/>
                <a:cs typeface="Arial" panose="020B0604020202020204" pitchFamily="34" charset="0"/>
              </a:rPr>
              <a:t>	contained within the marked version of the script, such as:</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60168" y="3464093"/>
          <a:ext cx="8618958" cy="3242235"/>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3242235">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kern="1200" dirty="0">
                          <a:solidFill>
                            <a:schemeClr val="tx1"/>
                          </a:solidFill>
                          <a:latin typeface="+mn-lt"/>
                          <a:ea typeface="+mn-ea"/>
                          <a:cs typeface="+mn-cs"/>
                        </a:rPr>
                        <a:t>As the </a:t>
                      </a:r>
                      <a:r>
                        <a:rPr lang="en-US" sz="1600" kern="1200" dirty="0">
                          <a:solidFill>
                            <a:schemeClr val="tx1"/>
                          </a:solidFill>
                          <a:highlight>
                            <a:srgbClr val="FFFF00"/>
                          </a:highlight>
                          <a:latin typeface="+mn-lt"/>
                          <a:ea typeface="+mn-ea"/>
                          <a:cs typeface="+mn-cs"/>
                        </a:rPr>
                        <a:t>first</a:t>
                      </a:r>
                      <a:r>
                        <a:rPr lang="en-US" sz="1600" kern="1200" dirty="0">
                          <a:solidFill>
                            <a:schemeClr val="tx1"/>
                          </a:solidFill>
                          <a:latin typeface="+mn-lt"/>
                          <a:ea typeface="+mn-ea"/>
                          <a:cs typeface="+mn-cs"/>
                        </a:rPr>
                        <a:t> OER  comment notes </a:t>
                      </a:r>
                      <a:r>
                        <a:rPr lang="en-US" sz="1600" i="1" kern="1200" dirty="0">
                          <a:solidFill>
                            <a:schemeClr val="tx1"/>
                          </a:solidFill>
                          <a:latin typeface="+mn-lt"/>
                          <a:ea typeface="+mn-ea"/>
                          <a:cs typeface="+mn-cs"/>
                        </a:rPr>
                        <a:t>the “main issue is identified and addressed but could be supported by more detailed reasoning.</a:t>
                      </a:r>
                    </a:p>
                    <a:p>
                      <a:endParaRPr lang="en-US" sz="1600" i="1" kern="1200" dirty="0">
                        <a:solidFill>
                          <a:schemeClr val="tx1"/>
                        </a:solidFill>
                        <a:latin typeface="+mn-lt"/>
                        <a:ea typeface="+mn-ea"/>
                        <a:cs typeface="+mn-cs"/>
                      </a:endParaRPr>
                    </a:p>
                    <a:p>
                      <a:r>
                        <a:rPr lang="en-US" sz="1600" i="1" kern="1200" dirty="0">
                          <a:solidFill>
                            <a:schemeClr val="tx1"/>
                          </a:solidFill>
                          <a:latin typeface="+mn-lt"/>
                          <a:ea typeface="+mn-ea"/>
                          <a:cs typeface="+mn-cs"/>
                        </a:rPr>
                        <a:t>The candidate appears to have confused “highest” with “most” here.</a:t>
                      </a:r>
                    </a:p>
                    <a:p>
                      <a:endParaRPr lang="en-US" sz="1600" i="1" kern="1200" dirty="0">
                        <a:solidFill>
                          <a:schemeClr val="tx1"/>
                        </a:solidFill>
                        <a:latin typeface="+mn-lt"/>
                        <a:ea typeface="+mn-ea"/>
                        <a:cs typeface="+mn-cs"/>
                      </a:endParaRPr>
                    </a:p>
                    <a:p>
                      <a:endParaRPr lang="en-US" sz="1600" i="1" kern="1200" dirty="0">
                        <a:solidFill>
                          <a:schemeClr val="tx1"/>
                        </a:solidFill>
                        <a:latin typeface="+mn-lt"/>
                        <a:ea typeface="+mn-ea"/>
                        <a:cs typeface="+mn-cs"/>
                      </a:endParaRPr>
                    </a:p>
                    <a:p>
                      <a:r>
                        <a:rPr lang="en-US" sz="1600" i="1" kern="1200" dirty="0">
                          <a:solidFill>
                            <a:schemeClr val="tx1"/>
                          </a:solidFill>
                          <a:latin typeface="+mn-lt"/>
                          <a:ea typeface="+mn-ea"/>
                          <a:cs typeface="+mn-cs"/>
                        </a:rPr>
                        <a:t>This is a valid point which could be supported by an example.”</a:t>
                      </a:r>
                      <a:endParaRPr lang="en-US" sz="16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0FF89EAF-2DD6-4692-AAFF-EFEE45356237}"/>
              </a:ext>
            </a:extLst>
          </p:cNvPr>
          <p:cNvPicPr>
            <a:picLocks noChangeAspect="1"/>
          </p:cNvPicPr>
          <p:nvPr/>
        </p:nvPicPr>
        <p:blipFill>
          <a:blip r:embed="rId2"/>
          <a:stretch>
            <a:fillRect/>
          </a:stretch>
        </p:blipFill>
        <p:spPr>
          <a:xfrm>
            <a:off x="472888" y="3464093"/>
            <a:ext cx="4552950" cy="3211914"/>
          </a:xfrm>
          <a:prstGeom prst="rect">
            <a:avLst/>
          </a:prstGeom>
        </p:spPr>
      </p:pic>
    </p:spTree>
    <p:extLst>
      <p:ext uri="{BB962C8B-B14F-4D97-AF65-F5344CB8AC3E}">
        <p14:creationId xmlns:p14="http://schemas.microsoft.com/office/powerpoint/2010/main" val="390949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2017 Unit 2a OER – Q1B – Example 1 Marked - 19  Marks Band 4</a:t>
            </a:r>
          </a:p>
          <a:p>
            <a:endParaRPr lang="en-US" sz="1600" b="1" dirty="0">
              <a:highlight>
                <a:srgbClr val="FFFF00"/>
              </a:highlight>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74362" y="2174969"/>
          <a:ext cx="8618958" cy="4422588"/>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442258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Further lines of argument in </a:t>
                      </a:r>
                      <a:r>
                        <a:rPr lang="en-US" sz="1600" i="0" dirty="0" err="1">
                          <a:latin typeface="Arial" panose="020B0604020202020204" pitchFamily="34" charset="0"/>
                          <a:cs typeface="Arial" panose="020B0604020202020204" pitchFamily="34" charset="0"/>
                        </a:rPr>
                        <a:t>favour</a:t>
                      </a:r>
                      <a:r>
                        <a:rPr lang="en-US" sz="1600" i="0" dirty="0">
                          <a:latin typeface="Arial" panose="020B0604020202020204" pitchFamily="34" charset="0"/>
                          <a:cs typeface="Arial" panose="020B0604020202020204" pitchFamily="34" charset="0"/>
                        </a:rPr>
                        <a:t> of Mill are made with supportive reasoning.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As the OER comment states this is a </a:t>
                      </a:r>
                      <a:r>
                        <a:rPr lang="en-US" sz="1600" i="1" dirty="0">
                          <a:latin typeface="Arial" panose="020B0604020202020204" pitchFamily="34" charset="0"/>
                          <a:cs typeface="Arial" panose="020B0604020202020204" pitchFamily="34" charset="0"/>
                        </a:rPr>
                        <a:t>“sound point about the Hedonic calculus, counter-argument is less convincing and could be developed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There are however many lines of reasoning within this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8" name="Picture 7">
            <a:extLst>
              <a:ext uri="{FF2B5EF4-FFF2-40B4-BE49-F238E27FC236}">
                <a16:creationId xmlns:a16="http://schemas.microsoft.com/office/drawing/2014/main" id="{AFD0D0AA-96DB-4806-BEE1-B60EA7766D0E}"/>
              </a:ext>
            </a:extLst>
          </p:cNvPr>
          <p:cNvPicPr>
            <a:picLocks noChangeAspect="1"/>
          </p:cNvPicPr>
          <p:nvPr/>
        </p:nvPicPr>
        <p:blipFill>
          <a:blip r:embed="rId2"/>
          <a:stretch>
            <a:fillRect/>
          </a:stretch>
        </p:blipFill>
        <p:spPr>
          <a:xfrm>
            <a:off x="466725" y="2240998"/>
            <a:ext cx="4638675" cy="615736"/>
          </a:xfrm>
          <a:prstGeom prst="rect">
            <a:avLst/>
          </a:prstGeom>
        </p:spPr>
      </p:pic>
      <p:pic>
        <p:nvPicPr>
          <p:cNvPr id="10" name="Picture 9">
            <a:extLst>
              <a:ext uri="{FF2B5EF4-FFF2-40B4-BE49-F238E27FC236}">
                <a16:creationId xmlns:a16="http://schemas.microsoft.com/office/drawing/2014/main" id="{AE4E6CAA-DE24-456C-AF34-00822E3F7C73}"/>
              </a:ext>
            </a:extLst>
          </p:cNvPr>
          <p:cNvPicPr>
            <a:picLocks noChangeAspect="1"/>
          </p:cNvPicPr>
          <p:nvPr/>
        </p:nvPicPr>
        <p:blipFill>
          <a:blip r:embed="rId3"/>
          <a:stretch>
            <a:fillRect/>
          </a:stretch>
        </p:blipFill>
        <p:spPr>
          <a:xfrm>
            <a:off x="466725" y="2856734"/>
            <a:ext cx="4638675" cy="800100"/>
          </a:xfrm>
          <a:prstGeom prst="rect">
            <a:avLst/>
          </a:prstGeom>
        </p:spPr>
      </p:pic>
      <p:pic>
        <p:nvPicPr>
          <p:cNvPr id="11" name="Picture 10">
            <a:extLst>
              <a:ext uri="{FF2B5EF4-FFF2-40B4-BE49-F238E27FC236}">
                <a16:creationId xmlns:a16="http://schemas.microsoft.com/office/drawing/2014/main" id="{1D4EB476-0C00-4686-9D65-6B2C3FCF607B}"/>
              </a:ext>
            </a:extLst>
          </p:cNvPr>
          <p:cNvPicPr>
            <a:picLocks noChangeAspect="1"/>
          </p:cNvPicPr>
          <p:nvPr/>
        </p:nvPicPr>
        <p:blipFill>
          <a:blip r:embed="rId4"/>
          <a:stretch>
            <a:fillRect/>
          </a:stretch>
        </p:blipFill>
        <p:spPr>
          <a:xfrm>
            <a:off x="466726" y="3728928"/>
            <a:ext cx="4638675" cy="2786172"/>
          </a:xfrm>
          <a:prstGeom prst="rect">
            <a:avLst/>
          </a:prstGeom>
        </p:spPr>
      </p:pic>
    </p:spTree>
    <p:extLst>
      <p:ext uri="{BB962C8B-B14F-4D97-AF65-F5344CB8AC3E}">
        <p14:creationId xmlns:p14="http://schemas.microsoft.com/office/powerpoint/2010/main" val="1258453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2017 Unit 2a OER – Q1B – Example 1 Marked - 19  Marks Band 4</a:t>
            </a:r>
          </a:p>
          <a:p>
            <a:endParaRPr lang="en-US" sz="1600" b="1" dirty="0">
              <a:highlight>
                <a:srgbClr val="FFFF00"/>
              </a:highlight>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1804894"/>
          <a:ext cx="8618958" cy="4422588"/>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442258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Several further similar lines of reasoning such as this one are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As stated in the OER comments the </a:t>
                      </a:r>
                      <a:r>
                        <a:rPr lang="en-US" sz="1600" i="1" dirty="0">
                          <a:latin typeface="Arial" panose="020B0604020202020204" pitchFamily="34" charset="0"/>
                          <a:cs typeface="Arial" panose="020B0604020202020204" pitchFamily="34" charset="0"/>
                        </a:rPr>
                        <a:t>“candidate moves away from the main thrust of the argument but makes a good point about the overall clarity of the guidance given by Utilitarianism.”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latin typeface="Arial" panose="020B0604020202020204" pitchFamily="34" charset="0"/>
                          <a:cs typeface="Arial" panose="020B0604020202020204" pitchFamily="34" charset="0"/>
                        </a:rPr>
                        <a:t>These various lines of reasoning would benefit from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6" name="TextBox 5">
            <a:extLst>
              <a:ext uri="{FF2B5EF4-FFF2-40B4-BE49-F238E27FC236}">
                <a16:creationId xmlns:a16="http://schemas.microsoft.com/office/drawing/2014/main" id="{78DB3CF3-1F3B-43A1-9175-0917D4FC524B}"/>
              </a:ext>
            </a:extLst>
          </p:cNvPr>
          <p:cNvSpPr txBox="1"/>
          <p:nvPr/>
        </p:nvSpPr>
        <p:spPr>
          <a:xfrm>
            <a:off x="107576" y="6197600"/>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8" name="Picture 7">
            <a:extLst>
              <a:ext uri="{FF2B5EF4-FFF2-40B4-BE49-F238E27FC236}">
                <a16:creationId xmlns:a16="http://schemas.microsoft.com/office/drawing/2014/main" id="{E767FC29-C96E-47F2-A358-E8A7596A8F87}"/>
              </a:ext>
            </a:extLst>
          </p:cNvPr>
          <p:cNvPicPr>
            <a:picLocks noChangeAspect="1"/>
          </p:cNvPicPr>
          <p:nvPr/>
        </p:nvPicPr>
        <p:blipFill>
          <a:blip r:embed="rId3"/>
          <a:stretch>
            <a:fillRect/>
          </a:stretch>
        </p:blipFill>
        <p:spPr>
          <a:xfrm>
            <a:off x="392752" y="1892260"/>
            <a:ext cx="4674547" cy="1736765"/>
          </a:xfrm>
          <a:prstGeom prst="rect">
            <a:avLst/>
          </a:prstGeom>
        </p:spPr>
      </p:pic>
      <p:pic>
        <p:nvPicPr>
          <p:cNvPr id="10" name="Picture 9">
            <a:extLst>
              <a:ext uri="{FF2B5EF4-FFF2-40B4-BE49-F238E27FC236}">
                <a16:creationId xmlns:a16="http://schemas.microsoft.com/office/drawing/2014/main" id="{E05CA62C-A3A4-4807-A6FE-100437475726}"/>
              </a:ext>
            </a:extLst>
          </p:cNvPr>
          <p:cNvPicPr>
            <a:picLocks noChangeAspect="1"/>
          </p:cNvPicPr>
          <p:nvPr/>
        </p:nvPicPr>
        <p:blipFill>
          <a:blip r:embed="rId4"/>
          <a:stretch>
            <a:fillRect/>
          </a:stretch>
        </p:blipFill>
        <p:spPr>
          <a:xfrm>
            <a:off x="392751" y="3716391"/>
            <a:ext cx="4607873" cy="1998572"/>
          </a:xfrm>
          <a:prstGeom prst="rect">
            <a:avLst/>
          </a:prstGeom>
        </p:spPr>
      </p:pic>
    </p:spTree>
    <p:extLst>
      <p:ext uri="{BB962C8B-B14F-4D97-AF65-F5344CB8AC3E}">
        <p14:creationId xmlns:p14="http://schemas.microsoft.com/office/powerpoint/2010/main" val="1902164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AO1 </a:t>
            </a:r>
          </a:p>
          <a:p>
            <a:r>
              <a:rPr lang="en-GB" sz="4000" b="1" dirty="0">
                <a:solidFill>
                  <a:srgbClr val="FFC000"/>
                </a:solidFill>
                <a:latin typeface="Arial" panose="020B0604020202020204" pitchFamily="34" charset="0"/>
                <a:cs typeface="Arial" panose="020B0604020202020204" pitchFamily="34" charset="0"/>
              </a:rPr>
              <a:t>Band 4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t>2017 Unit 2a OER – Q1B – Example 1 Marked - 19  Marks Band 4</a:t>
            </a: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83168" y="1721224"/>
          <a:ext cx="8618958" cy="4511040"/>
        </p:xfrm>
        <a:graphic>
          <a:graphicData uri="http://schemas.openxmlformats.org/drawingml/2006/table">
            <a:tbl>
              <a:tblPr firstRow="1" bandRow="1">
                <a:tableStyleId>{2D5ABB26-0587-4C30-8999-92F81FD0307C}</a:tableStyleId>
              </a:tblPr>
              <a:tblGrid>
                <a:gridCol w="4790277">
                  <a:extLst>
                    <a:ext uri="{9D8B030D-6E8A-4147-A177-3AD203B41FA5}">
                      <a16:colId xmlns:a16="http://schemas.microsoft.com/office/drawing/2014/main" val="2366152907"/>
                    </a:ext>
                  </a:extLst>
                </a:gridCol>
                <a:gridCol w="3828681">
                  <a:extLst>
                    <a:ext uri="{9D8B030D-6E8A-4147-A177-3AD203B41FA5}">
                      <a16:colId xmlns:a16="http://schemas.microsoft.com/office/drawing/2014/main" val="1796176806"/>
                    </a:ext>
                  </a:extLst>
                </a:gridCol>
              </a:tblGrid>
              <a:tr h="4476376">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t>As the OER comment states  the </a:t>
                      </a:r>
                      <a:r>
                        <a:rPr lang="en-US" sz="1600" i="1" dirty="0"/>
                        <a:t>“conclusion returns to the original line of argument.”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t>Overall though, the breadth of the lines of reasoning presented in this response  results in this response being </a:t>
                      </a:r>
                      <a:r>
                        <a:rPr lang="en-US" sz="1600" b="1" i="0" dirty="0"/>
                        <a:t>awarded 19 marks, the bottom of Band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0" dirty="0"/>
                        <a:t>To move further up within this band or to achieve a Band 5, the lines of argument would need to be more clearly sustained with further reasoning, clear examples and a more perceptive evaluation of this issue  would need to demonstrated.</a:t>
                      </a:r>
                      <a:endParaRPr lang="en-US" sz="16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7" name="TextBox 6">
            <a:extLst>
              <a:ext uri="{FF2B5EF4-FFF2-40B4-BE49-F238E27FC236}">
                <a16:creationId xmlns:a16="http://schemas.microsoft.com/office/drawing/2014/main" id="{A2571A30-4393-4CBF-B286-0885C0E3F206}"/>
              </a:ext>
            </a:extLst>
          </p:cNvPr>
          <p:cNvSpPr txBox="1"/>
          <p:nvPr/>
        </p:nvSpPr>
        <p:spPr>
          <a:xfrm>
            <a:off x="107576" y="6197600"/>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8" name="Picture 7">
            <a:extLst>
              <a:ext uri="{FF2B5EF4-FFF2-40B4-BE49-F238E27FC236}">
                <a16:creationId xmlns:a16="http://schemas.microsoft.com/office/drawing/2014/main" id="{CF1A50BC-97BC-47E0-B99E-A236794901E6}"/>
              </a:ext>
            </a:extLst>
          </p:cNvPr>
          <p:cNvPicPr>
            <a:picLocks noChangeAspect="1"/>
          </p:cNvPicPr>
          <p:nvPr/>
        </p:nvPicPr>
        <p:blipFill>
          <a:blip r:embed="rId3"/>
          <a:stretch>
            <a:fillRect/>
          </a:stretch>
        </p:blipFill>
        <p:spPr>
          <a:xfrm>
            <a:off x="381000" y="2426364"/>
            <a:ext cx="4595813" cy="1098561"/>
          </a:xfrm>
          <a:prstGeom prst="rect">
            <a:avLst/>
          </a:prstGeom>
        </p:spPr>
      </p:pic>
    </p:spTree>
    <p:extLst>
      <p:ext uri="{BB962C8B-B14F-4D97-AF65-F5344CB8AC3E}">
        <p14:creationId xmlns:p14="http://schemas.microsoft.com/office/powerpoint/2010/main" val="17647126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3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585871"/>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2018 Unit 2a OER – Q1B – Example 2 Marked  16 Marks 3 Band </a:t>
            </a:r>
            <a:endParaRPr lang="en-GB" sz="16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a:t>
            </a:r>
            <a:r>
              <a:rPr lang="en-US" sz="1600" b="1" i="1" dirty="0">
                <a:latin typeface="Arial" panose="020B0604020202020204" pitchFamily="34" charset="0"/>
                <a:cs typeface="Arial" panose="020B0604020202020204" pitchFamily="34" charset="0"/>
              </a:rPr>
              <a:t>(b) 	‘Agape (selfless love) should replace all religious rules.’</a:t>
            </a:r>
            <a:r>
              <a:rPr lang="en-US" sz="1600" b="1" dirty="0">
                <a:latin typeface="Arial" panose="020B0604020202020204" pitchFamily="34" charset="0"/>
                <a:cs typeface="Arial" panose="020B0604020202020204" pitchFamily="34" charset="0"/>
              </a:rPr>
              <a:t>  		</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Evaluate this view.</a:t>
            </a:r>
            <a:r>
              <a:rPr lang="en-US" sz="1600" b="1" dirty="0">
                <a:latin typeface="Arial" panose="020B0604020202020204" pitchFamily="34" charset="0"/>
                <a:cs typeface="Arial" panose="020B0604020202020204" pitchFamily="34" charset="0"/>
              </a:rPr>
              <a:t> 					(30)</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	Reasons why this AO2 response was awarded a Band 3 can be seen in the marked </a:t>
            </a:r>
          </a:p>
          <a:p>
            <a:r>
              <a:rPr lang="en-GB" sz="1600" dirty="0">
                <a:latin typeface="Arial" panose="020B0604020202020204" pitchFamily="34" charset="0"/>
                <a:cs typeface="Arial" panose="020B0604020202020204" pitchFamily="34" charset="0"/>
              </a:rPr>
              <a:t>	version of the script, such as:</a:t>
            </a:r>
          </a:p>
          <a:p>
            <a:endParaRPr lang="en-US" b="1" dirty="0"/>
          </a:p>
          <a:p>
            <a:endParaRPr lang="en-US" b="1" dirty="0"/>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262" y="3200400"/>
          <a:ext cx="8618958" cy="3657600"/>
        </p:xfrm>
        <a:graphic>
          <a:graphicData uri="http://schemas.openxmlformats.org/drawingml/2006/table">
            <a:tbl>
              <a:tblPr firstRow="1" bandRow="1">
                <a:tableStyleId>{2D5ABB26-0587-4C30-8999-92F81FD0307C}</a:tableStyleId>
              </a:tblPr>
              <a:tblGrid>
                <a:gridCol w="4426985">
                  <a:extLst>
                    <a:ext uri="{9D8B030D-6E8A-4147-A177-3AD203B41FA5}">
                      <a16:colId xmlns:a16="http://schemas.microsoft.com/office/drawing/2014/main" val="2366152907"/>
                    </a:ext>
                  </a:extLst>
                </a:gridCol>
                <a:gridCol w="4191973">
                  <a:extLst>
                    <a:ext uri="{9D8B030D-6E8A-4147-A177-3AD203B41FA5}">
                      <a16:colId xmlns:a16="http://schemas.microsoft.com/office/drawing/2014/main" val="1796176806"/>
                    </a:ext>
                  </a:extLst>
                </a:gridCol>
              </a:tblGrid>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stated in the </a:t>
                      </a:r>
                      <a:r>
                        <a:rPr lang="en-US" dirty="0">
                          <a:highlight>
                            <a:srgbClr val="FFFF00"/>
                          </a:highlight>
                        </a:rPr>
                        <a:t>first</a:t>
                      </a:r>
                      <a:r>
                        <a:rPr lang="en-US" dirty="0"/>
                        <a:t> OER comment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“an issue raised by the question is identified early in the essay and this view is supported with evidence.”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reasoning/evidence is satisfactory but could be more specific e.g., where in the Bible is agape love referred to and by who? In which parable did Jesus teach about “loving our enemies”? </a:t>
                      </a: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1DDAE028-34E0-40D6-95B6-9EFF3B3B8E76}"/>
              </a:ext>
            </a:extLst>
          </p:cNvPr>
          <p:cNvPicPr>
            <a:picLocks noChangeAspect="1"/>
          </p:cNvPicPr>
          <p:nvPr/>
        </p:nvPicPr>
        <p:blipFill>
          <a:blip r:embed="rId2"/>
          <a:stretch>
            <a:fillRect/>
          </a:stretch>
        </p:blipFill>
        <p:spPr>
          <a:xfrm>
            <a:off x="478118" y="3314700"/>
            <a:ext cx="4159623" cy="3429000"/>
          </a:xfrm>
          <a:prstGeom prst="rect">
            <a:avLst/>
          </a:prstGeom>
        </p:spPr>
      </p:pic>
    </p:spTree>
    <p:extLst>
      <p:ext uri="{BB962C8B-B14F-4D97-AF65-F5344CB8AC3E}">
        <p14:creationId xmlns:p14="http://schemas.microsoft.com/office/powerpoint/2010/main" val="7435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2AF7AD-E6F9-4927-B4C5-0758E415D70F}"/>
              </a:ext>
            </a:extLst>
          </p:cNvPr>
          <p:cNvSpPr txBox="1">
            <a:spLocks/>
          </p:cNvSpPr>
          <p:nvPr/>
        </p:nvSpPr>
        <p:spPr>
          <a:xfrm>
            <a:off x="1109663" y="257418"/>
            <a:ext cx="7577137" cy="9080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a:solidFill>
                  <a:schemeClr val="bg1"/>
                </a:solidFill>
                <a:latin typeface="Arial" panose="020B0604020202020204" pitchFamily="34" charset="0"/>
                <a:cs typeface="Arial" panose="020B0604020202020204" pitchFamily="34" charset="0"/>
              </a:rPr>
              <a:t>Assessing evidence</a:t>
            </a:r>
          </a:p>
        </p:txBody>
      </p:sp>
      <p:sp>
        <p:nvSpPr>
          <p:cNvPr id="6" name="TextBox 5">
            <a:extLst>
              <a:ext uri="{FF2B5EF4-FFF2-40B4-BE49-F238E27FC236}">
                <a16:creationId xmlns:a16="http://schemas.microsoft.com/office/drawing/2014/main" id="{8FE6E631-33AE-4BF8-9811-2508E556599F}"/>
              </a:ext>
            </a:extLst>
          </p:cNvPr>
          <p:cNvSpPr txBox="1"/>
          <p:nvPr/>
        </p:nvSpPr>
        <p:spPr>
          <a:xfrm>
            <a:off x="169536" y="1255978"/>
            <a:ext cx="8897772" cy="4985980"/>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Assessment Purpose</a:t>
            </a:r>
          </a:p>
          <a:p>
            <a:endParaRPr lang="en-GB" sz="1600" b="1" dirty="0">
              <a:solidFill>
                <a:srgbClr val="FF0000"/>
              </a:solidFill>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Unit 1 - </a:t>
            </a:r>
            <a:r>
              <a:rPr lang="en-US" b="1" dirty="0">
                <a:latin typeface="Arial" panose="020B0604020202020204" pitchFamily="34" charset="0"/>
                <a:cs typeface="Arial" panose="020B0604020202020204" pitchFamily="34" charset="0"/>
              </a:rPr>
              <a:t>An Introduction to the Study of Religion</a:t>
            </a:r>
            <a:endParaRPr lang="en-GB" sz="1600" b="1" dirty="0">
              <a:solidFill>
                <a:srgbClr val="FF0000"/>
              </a:solidFill>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unit provides the opportunity for learners to acquire and develop knowledge and</a:t>
            </a:r>
          </a:p>
          <a:p>
            <a:r>
              <a:rPr lang="en-US" sz="1600" dirty="0">
                <a:latin typeface="Arial" panose="020B0604020202020204" pitchFamily="34" charset="0"/>
                <a:cs typeface="Arial" panose="020B0604020202020204" pitchFamily="34" charset="0"/>
              </a:rPr>
              <a:t>a critical understanding of some of the key features of one of six  world religions, ranging from religious figures to religious practices.</a:t>
            </a:r>
            <a:endParaRPr lang="en-GB" sz="16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1600" dirty="0">
              <a:solidFill>
                <a:srgbClr val="FF0000"/>
              </a:solidFill>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Unit 2 </a:t>
            </a:r>
            <a:r>
              <a:rPr lang="en-US" sz="1600" b="1" dirty="0">
                <a:latin typeface="Arial" panose="020B0604020202020204" pitchFamily="34" charset="0"/>
                <a:cs typeface="Arial" panose="020B0604020202020204" pitchFamily="34" charset="0"/>
              </a:rPr>
              <a:t>Section A: An Introduction to Religion and Ethics</a:t>
            </a:r>
          </a:p>
          <a:p>
            <a:r>
              <a:rPr lang="en-US" sz="1600" dirty="0">
                <a:latin typeface="Arial" panose="020B0604020202020204" pitchFamily="34" charset="0"/>
                <a:cs typeface="Arial" panose="020B0604020202020204" pitchFamily="34" charset="0"/>
              </a:rPr>
              <a:t>This section provides the opportunity for learners to acquire and develop knowledge</a:t>
            </a:r>
          </a:p>
          <a:p>
            <a:r>
              <a:rPr lang="en-US" sz="1600" dirty="0">
                <a:latin typeface="Arial" panose="020B0604020202020204" pitchFamily="34" charset="0"/>
                <a:cs typeface="Arial" panose="020B0604020202020204" pitchFamily="34" charset="0"/>
              </a:rPr>
              <a:t>and a critical understanding of key ethical concepts and theories, ranging from moral</a:t>
            </a:r>
          </a:p>
          <a:p>
            <a:r>
              <a:rPr lang="en-GB" sz="1600" dirty="0">
                <a:latin typeface="Arial" panose="020B0604020202020204" pitchFamily="34" charset="0"/>
                <a:cs typeface="Arial" panose="020B0604020202020204" pitchFamily="34" charset="0"/>
              </a:rPr>
              <a:t>absolutism to Utilitarianism.</a:t>
            </a:r>
          </a:p>
          <a:p>
            <a:endParaRPr lang="en-GB" sz="1600" b="1" dirty="0">
              <a:solidFill>
                <a:srgbClr val="FF0000"/>
              </a:solidFill>
              <a:latin typeface="Arial" panose="020B0604020202020204" pitchFamily="34" charset="0"/>
              <a:cs typeface="Arial" panose="020B0604020202020204" pitchFamily="34" charset="0"/>
            </a:endParaRPr>
          </a:p>
          <a:p>
            <a:r>
              <a:rPr lang="en-GB" sz="1600" b="1" dirty="0">
                <a:latin typeface="Arial" panose="020B0604020202020204" pitchFamily="34" charset="0"/>
                <a:cs typeface="Arial" panose="020B0604020202020204" pitchFamily="34" charset="0"/>
              </a:rPr>
              <a:t>Unit 2 </a:t>
            </a:r>
            <a:r>
              <a:rPr lang="en-US" sz="1600" b="1" dirty="0">
                <a:latin typeface="Arial" panose="020B0604020202020204" pitchFamily="34" charset="0"/>
                <a:cs typeface="Arial" panose="020B0604020202020204" pitchFamily="34" charset="0"/>
              </a:rPr>
              <a:t>Section B: An Introduction to the Philosophy of Religion</a:t>
            </a:r>
            <a:endParaRPr lang="en-GB" sz="1600"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This section provides the opportunity for learners to acquire and develop knowledge</a:t>
            </a:r>
          </a:p>
          <a:p>
            <a:r>
              <a:rPr lang="en-US" sz="1600" dirty="0">
                <a:latin typeface="Arial" panose="020B0604020202020204" pitchFamily="34" charset="0"/>
                <a:cs typeface="Arial" panose="020B0604020202020204" pitchFamily="34" charset="0"/>
              </a:rPr>
              <a:t>and a critical understanding of some of the key features of fundamental philosophical</a:t>
            </a:r>
          </a:p>
          <a:p>
            <a:r>
              <a:rPr lang="en-US" sz="1600" dirty="0">
                <a:latin typeface="Arial" panose="020B0604020202020204" pitchFamily="34" charset="0"/>
                <a:cs typeface="Arial" panose="020B0604020202020204" pitchFamily="34" charset="0"/>
              </a:rPr>
              <a:t>themes, ranging from arguments for the existence of God to religious experience.</a:t>
            </a:r>
            <a:endParaRPr lang="en-GB" sz="1600" b="1" dirty="0">
              <a:solidFill>
                <a:srgbClr val="FF0000"/>
              </a:solidFill>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p>
          <a:p>
            <a:endParaRPr lang="en-GB" sz="1600" b="1" dirty="0">
              <a:solidFill>
                <a:srgbClr val="FF0000"/>
              </a:solidFill>
              <a:latin typeface="Arial" panose="020B0604020202020204" pitchFamily="34" charset="0"/>
              <a:cs typeface="Arial" panose="020B0604020202020204" pitchFamily="34" charset="0"/>
            </a:endParaRPr>
          </a:p>
          <a:p>
            <a:pPr lvl="0"/>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239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3 Example </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8902127" cy="1477328"/>
          </a:xfrm>
          <a:prstGeom prst="rect">
            <a:avLst/>
          </a:prstGeom>
          <a:noFill/>
        </p:spPr>
        <p:txBody>
          <a:bodyPr wrap="square" rtlCol="0">
            <a:spAutoFit/>
          </a:bodyPr>
          <a:lstStyle/>
          <a:p>
            <a:pPr algn="ctr"/>
            <a:r>
              <a:rPr lang="en-GB" b="1" dirty="0"/>
              <a:t>2018 Unit 2a OER – Q1B – Example 2 Marked  16 Marks 3 Band </a:t>
            </a:r>
            <a:endParaRPr lang="en-GB" dirty="0"/>
          </a:p>
          <a:p>
            <a:endParaRPr lang="en-GB" dirty="0">
              <a:highlight>
                <a:srgbClr val="FFFF00"/>
              </a:highlight>
            </a:endParaRPr>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EB81C9ED-84F7-4F91-B58F-737AB6C05CA9}"/>
              </a:ext>
            </a:extLst>
          </p:cNvPr>
          <p:cNvGraphicFramePr>
            <a:graphicFrameLocks noGrp="1"/>
          </p:cNvGraphicFramePr>
          <p:nvPr/>
        </p:nvGraphicFramePr>
        <p:xfrm>
          <a:off x="168132" y="2034164"/>
          <a:ext cx="8444926" cy="4206240"/>
        </p:xfrm>
        <a:graphic>
          <a:graphicData uri="http://schemas.openxmlformats.org/drawingml/2006/table">
            <a:tbl>
              <a:tblPr firstRow="1" bandRow="1">
                <a:tableStyleId>{2D5ABB26-0587-4C30-8999-92F81FD0307C}</a:tableStyleId>
              </a:tblPr>
              <a:tblGrid>
                <a:gridCol w="5013468">
                  <a:extLst>
                    <a:ext uri="{9D8B030D-6E8A-4147-A177-3AD203B41FA5}">
                      <a16:colId xmlns:a16="http://schemas.microsoft.com/office/drawing/2014/main" val="3285970586"/>
                    </a:ext>
                  </a:extLst>
                </a:gridCol>
                <a:gridCol w="3431458">
                  <a:extLst>
                    <a:ext uri="{9D8B030D-6E8A-4147-A177-3AD203B41FA5}">
                      <a16:colId xmlns:a16="http://schemas.microsoft.com/office/drawing/2014/main" val="3885115136"/>
                    </a:ext>
                  </a:extLst>
                </a:gridCol>
              </a:tblGrid>
              <a:tr h="3652848">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the examiner states in the OER the “</a:t>
                      </a:r>
                      <a:r>
                        <a:rPr lang="en-US" sz="1600" i="1" dirty="0">
                          <a:latin typeface="Arial" panose="020B0604020202020204" pitchFamily="34" charset="0"/>
                          <a:cs typeface="Arial" panose="020B0604020202020204" pitchFamily="34" charset="0"/>
                        </a:rPr>
                        <a:t>second issue identified and addressed briefly</a:t>
                      </a:r>
                      <a:r>
                        <a:rPr lang="en-US" sz="1600" dirty="0">
                          <a:latin typeface="Arial" panose="020B0604020202020204" pitchFamily="34" charset="0"/>
                          <a:cs typeface="Arial" panose="020B0604020202020204" pitchFamily="34" charset="0"/>
                        </a:rPr>
                        <a:t>” and “</a:t>
                      </a:r>
                      <a:r>
                        <a:rPr lang="en-US" sz="1600" i="1" dirty="0">
                          <a:latin typeface="Arial" panose="020B0604020202020204" pitchFamily="34" charset="0"/>
                          <a:cs typeface="Arial" panose="020B0604020202020204" pitchFamily="34" charset="0"/>
                        </a:rPr>
                        <a:t>counter-argument identified and briefly addressed with a little reasoning given in support but could be developed further.</a:t>
                      </a:r>
                      <a:r>
                        <a:rPr lang="en-US" sz="1600"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arguments made here whilst accurate, could be further developed e.g., why might legalism lead to what some may consider to be immoral outcomes? How could adultery be justified through Situation Ethics?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975892"/>
                  </a:ext>
                </a:extLst>
              </a:tr>
            </a:tbl>
          </a:graphicData>
        </a:graphic>
      </p:graphicFrame>
      <p:pic>
        <p:nvPicPr>
          <p:cNvPr id="7" name="Picture 6">
            <a:extLst>
              <a:ext uri="{FF2B5EF4-FFF2-40B4-BE49-F238E27FC236}">
                <a16:creationId xmlns:a16="http://schemas.microsoft.com/office/drawing/2014/main" id="{531D53AE-C8F3-46AD-ACAC-0A2C450C2DC8}"/>
              </a:ext>
            </a:extLst>
          </p:cNvPr>
          <p:cNvPicPr>
            <a:picLocks noChangeAspect="1"/>
          </p:cNvPicPr>
          <p:nvPr/>
        </p:nvPicPr>
        <p:blipFill>
          <a:blip r:embed="rId2"/>
          <a:stretch>
            <a:fillRect/>
          </a:stretch>
        </p:blipFill>
        <p:spPr>
          <a:xfrm>
            <a:off x="280894" y="2467070"/>
            <a:ext cx="4655671" cy="3340428"/>
          </a:xfrm>
          <a:prstGeom prst="rect">
            <a:avLst/>
          </a:prstGeom>
        </p:spPr>
      </p:pic>
    </p:spTree>
    <p:extLst>
      <p:ext uri="{BB962C8B-B14F-4D97-AF65-F5344CB8AC3E}">
        <p14:creationId xmlns:p14="http://schemas.microsoft.com/office/powerpoint/2010/main" val="5704343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3 Example </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8902127" cy="1477328"/>
          </a:xfrm>
          <a:prstGeom prst="rect">
            <a:avLst/>
          </a:prstGeom>
          <a:noFill/>
        </p:spPr>
        <p:txBody>
          <a:bodyPr wrap="square" rtlCol="0">
            <a:spAutoFit/>
          </a:bodyPr>
          <a:lstStyle/>
          <a:p>
            <a:pPr algn="ctr"/>
            <a:r>
              <a:rPr lang="en-GB" b="1" dirty="0"/>
              <a:t>2018 Unit 2a OER – Q1B – Example 2 Marked  16 Marks 3 Band </a:t>
            </a:r>
            <a:endParaRPr lang="en-GB" dirty="0"/>
          </a:p>
          <a:p>
            <a:endParaRPr lang="en-GB" dirty="0">
              <a:highlight>
                <a:srgbClr val="FFFF00"/>
              </a:highlight>
            </a:endParaRPr>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EB81C9ED-84F7-4F91-B58F-737AB6C05CA9}"/>
              </a:ext>
            </a:extLst>
          </p:cNvPr>
          <p:cNvGraphicFramePr>
            <a:graphicFrameLocks noGrp="1"/>
          </p:cNvGraphicFramePr>
          <p:nvPr/>
        </p:nvGraphicFramePr>
        <p:xfrm>
          <a:off x="168132" y="2034164"/>
          <a:ext cx="8444926" cy="3943017"/>
        </p:xfrm>
        <a:graphic>
          <a:graphicData uri="http://schemas.openxmlformats.org/drawingml/2006/table">
            <a:tbl>
              <a:tblPr firstRow="1" bandRow="1">
                <a:tableStyleId>{2D5ABB26-0587-4C30-8999-92F81FD0307C}</a:tableStyleId>
              </a:tblPr>
              <a:tblGrid>
                <a:gridCol w="5769569">
                  <a:extLst>
                    <a:ext uri="{9D8B030D-6E8A-4147-A177-3AD203B41FA5}">
                      <a16:colId xmlns:a16="http://schemas.microsoft.com/office/drawing/2014/main" val="3285970586"/>
                    </a:ext>
                  </a:extLst>
                </a:gridCol>
                <a:gridCol w="2675357">
                  <a:extLst>
                    <a:ext uri="{9D8B030D-6E8A-4147-A177-3AD203B41FA5}">
                      <a16:colId xmlns:a16="http://schemas.microsoft.com/office/drawing/2014/main" val="3885115136"/>
                    </a:ext>
                  </a:extLst>
                </a:gridCol>
              </a:tblGrid>
              <a:tr h="3943017">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As noted in the OER comment the </a:t>
                      </a:r>
                      <a:r>
                        <a:rPr lang="en-US" sz="1600" i="1" dirty="0">
                          <a:latin typeface="Arial" panose="020B0604020202020204" pitchFamily="34" charset="0"/>
                          <a:cs typeface="Arial" panose="020B0604020202020204" pitchFamily="34" charset="0"/>
                        </a:rPr>
                        <a:t>“evaluative conclusion drawn from relevant points, but limited reasoning for many points means that this is satisfactory (Band 3) rather than 'effective’.”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1" dirty="0">
                          <a:latin typeface="Arial" panose="020B0604020202020204" pitchFamily="34" charset="0"/>
                          <a:cs typeface="Arial" panose="020B0604020202020204" pitchFamily="34" charset="0"/>
                        </a:rPr>
                        <a:t>Awarded Band 3 - 16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6975892"/>
                  </a:ext>
                </a:extLst>
              </a:tr>
            </a:tbl>
          </a:graphicData>
        </a:graphic>
      </p:graphicFrame>
      <p:pic>
        <p:nvPicPr>
          <p:cNvPr id="4" name="Picture 3">
            <a:extLst>
              <a:ext uri="{FF2B5EF4-FFF2-40B4-BE49-F238E27FC236}">
                <a16:creationId xmlns:a16="http://schemas.microsoft.com/office/drawing/2014/main" id="{1C590714-9060-4D31-B930-9C5B5BBFE13D}"/>
              </a:ext>
            </a:extLst>
          </p:cNvPr>
          <p:cNvPicPr>
            <a:picLocks noChangeAspect="1"/>
          </p:cNvPicPr>
          <p:nvPr/>
        </p:nvPicPr>
        <p:blipFill>
          <a:blip r:embed="rId2"/>
          <a:stretch>
            <a:fillRect/>
          </a:stretch>
        </p:blipFill>
        <p:spPr>
          <a:xfrm>
            <a:off x="200578" y="2142001"/>
            <a:ext cx="5623859" cy="354683"/>
          </a:xfrm>
          <a:prstGeom prst="rect">
            <a:avLst/>
          </a:prstGeom>
        </p:spPr>
      </p:pic>
      <p:pic>
        <p:nvPicPr>
          <p:cNvPr id="7" name="Picture 6">
            <a:extLst>
              <a:ext uri="{FF2B5EF4-FFF2-40B4-BE49-F238E27FC236}">
                <a16:creationId xmlns:a16="http://schemas.microsoft.com/office/drawing/2014/main" id="{058E4DDC-D194-4C13-ABCF-C8B688B40B58}"/>
              </a:ext>
            </a:extLst>
          </p:cNvPr>
          <p:cNvPicPr>
            <a:picLocks noChangeAspect="1"/>
          </p:cNvPicPr>
          <p:nvPr/>
        </p:nvPicPr>
        <p:blipFill>
          <a:blip r:embed="rId3"/>
          <a:stretch>
            <a:fillRect/>
          </a:stretch>
        </p:blipFill>
        <p:spPr>
          <a:xfrm>
            <a:off x="107576" y="2420715"/>
            <a:ext cx="5767295" cy="3486584"/>
          </a:xfrm>
          <a:prstGeom prst="rect">
            <a:avLst/>
          </a:prstGeom>
        </p:spPr>
      </p:pic>
      <p:sp>
        <p:nvSpPr>
          <p:cNvPr id="8" name="TextBox 7">
            <a:extLst>
              <a:ext uri="{FF2B5EF4-FFF2-40B4-BE49-F238E27FC236}">
                <a16:creationId xmlns:a16="http://schemas.microsoft.com/office/drawing/2014/main" id="{BF46E6F3-565E-4C15-BCA6-BE8E6BFB3483}"/>
              </a:ext>
            </a:extLst>
          </p:cNvPr>
          <p:cNvSpPr txBox="1"/>
          <p:nvPr/>
        </p:nvSpPr>
        <p:spPr>
          <a:xfrm>
            <a:off x="107576" y="6197600"/>
            <a:ext cx="9102705" cy="369332"/>
          </a:xfrm>
          <a:prstGeom prst="rect">
            <a:avLst/>
          </a:prstGeom>
          <a:noFill/>
        </p:spPr>
        <p:txBody>
          <a:bodyPr wrap="square" rtlCol="0">
            <a:spAutoFit/>
          </a:bodyPr>
          <a:lstStyle/>
          <a:p>
            <a:r>
              <a:rPr lang="en-GB" dirty="0"/>
              <a:t>Click </a:t>
            </a:r>
            <a:r>
              <a:rPr lang="en-GB" dirty="0">
                <a:hlinkClick r:id="rId4"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2375948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555093"/>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2017 Unit 2a OER – Q2a – Example 1 Marked - 9 Marks Band 2</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Q2. </a:t>
            </a:r>
            <a:r>
              <a:rPr lang="en-US" sz="1600" b="1" i="1" dirty="0">
                <a:latin typeface="Arial" panose="020B0604020202020204" pitchFamily="34" charset="0"/>
                <a:cs typeface="Arial" panose="020B0604020202020204" pitchFamily="34" charset="0"/>
              </a:rPr>
              <a:t>(b) 	‘Morality is whatever God commands.’</a:t>
            </a:r>
          </a:p>
          <a:p>
            <a:r>
              <a:rPr lang="en-US" sz="1600" b="1" dirty="0">
                <a:latin typeface="Arial" panose="020B0604020202020204" pitchFamily="34" charset="0"/>
                <a:cs typeface="Arial" panose="020B0604020202020204" pitchFamily="34" charset="0"/>
              </a:rPr>
              <a:t>	Evaluate this view						(30)</a:t>
            </a:r>
          </a:p>
          <a:p>
            <a:endParaRPr lang="en-US" sz="1600" b="1" dirty="0"/>
          </a:p>
          <a:p>
            <a:r>
              <a:rPr lang="en-GB" sz="1600" dirty="0">
                <a:latin typeface="Arial" panose="020B0604020202020204" pitchFamily="34" charset="0"/>
                <a:cs typeface="Arial" panose="020B0604020202020204" pitchFamily="34" charset="0"/>
              </a:rPr>
              <a:t>	Reasons why this AO1 response was awarded a Band 2 can be seen in the marked 	version of the script, such as:</a:t>
            </a: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336957" y="3217302"/>
          <a:ext cx="8231889" cy="3352800"/>
        </p:xfrm>
        <a:graphic>
          <a:graphicData uri="http://schemas.openxmlformats.org/drawingml/2006/table">
            <a:tbl>
              <a:tblPr firstRow="1" bandRow="1">
                <a:tableStyleId>{2D5ABB26-0587-4C30-8999-92F81FD0307C}</a:tableStyleId>
              </a:tblPr>
              <a:tblGrid>
                <a:gridCol w="5394622">
                  <a:extLst>
                    <a:ext uri="{9D8B030D-6E8A-4147-A177-3AD203B41FA5}">
                      <a16:colId xmlns:a16="http://schemas.microsoft.com/office/drawing/2014/main" val="2366152907"/>
                    </a:ext>
                  </a:extLst>
                </a:gridCol>
                <a:gridCol w="2837267">
                  <a:extLst>
                    <a:ext uri="{9D8B030D-6E8A-4147-A177-3AD203B41FA5}">
                      <a16:colId xmlns:a16="http://schemas.microsoft.com/office/drawing/2014/main" val="1796176806"/>
                    </a:ext>
                  </a:extLst>
                </a:gridCol>
              </a:tblGrid>
              <a:tr h="310362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As the OER comment </a:t>
                      </a:r>
                      <a:r>
                        <a:rPr lang="en-GB" sz="1600" dirty="0">
                          <a:highlight>
                            <a:srgbClr val="FFFF00"/>
                          </a:highlight>
                          <a:latin typeface="Arial" panose="020B0604020202020204" pitchFamily="34" charset="0"/>
                          <a:cs typeface="Arial" panose="020B0604020202020204" pitchFamily="34" charset="0"/>
                        </a:rPr>
                        <a:t>one</a:t>
                      </a:r>
                      <a:r>
                        <a:rPr lang="en-GB" sz="1600" dirty="0">
                          <a:latin typeface="Arial" panose="020B0604020202020204" pitchFamily="34" charset="0"/>
                          <a:cs typeface="Arial" panose="020B0604020202020204" pitchFamily="34" charset="0"/>
                        </a:rPr>
                        <a:t> states</a:t>
                      </a:r>
                      <a:r>
                        <a:rPr lang="en-GB" sz="1600" dirty="0">
                          <a:highlight>
                            <a:srgbClr val="FFFF00"/>
                          </a:highlight>
                          <a:latin typeface="Arial" panose="020B0604020202020204" pitchFamily="34" charset="0"/>
                          <a:cs typeface="Arial" panose="020B0604020202020204" pitchFamily="34" charset="0"/>
                        </a:rPr>
                        <a:t>, the candidate</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successfully identifies the view as fitting in with D.C.T. and gives a brief example to illustrate.”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The argument given is partially supported by reasoning or evidence.</a:t>
                      </a: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4" name="Picture 3">
            <a:extLst>
              <a:ext uri="{FF2B5EF4-FFF2-40B4-BE49-F238E27FC236}">
                <a16:creationId xmlns:a16="http://schemas.microsoft.com/office/drawing/2014/main" id="{084D4D66-6FD5-4973-8249-370A15881A68}"/>
              </a:ext>
            </a:extLst>
          </p:cNvPr>
          <p:cNvPicPr>
            <a:picLocks noChangeAspect="1"/>
          </p:cNvPicPr>
          <p:nvPr/>
        </p:nvPicPr>
        <p:blipFill>
          <a:blip r:embed="rId2"/>
          <a:stretch>
            <a:fillRect/>
          </a:stretch>
        </p:blipFill>
        <p:spPr>
          <a:xfrm>
            <a:off x="391973" y="3350640"/>
            <a:ext cx="5154192" cy="2842283"/>
          </a:xfrm>
          <a:prstGeom prst="rect">
            <a:avLst/>
          </a:prstGeom>
        </p:spPr>
      </p:pic>
    </p:spTree>
    <p:extLst>
      <p:ext uri="{BB962C8B-B14F-4D97-AF65-F5344CB8AC3E}">
        <p14:creationId xmlns:p14="http://schemas.microsoft.com/office/powerpoint/2010/main" val="6383228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2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323987"/>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2017 Unit 2a OER – Q2a – Example 1 Marked - 9 Marks Band 2</a:t>
            </a:r>
          </a:p>
          <a:p>
            <a:endParaRPr lang="en-US" sz="1600" b="1" dirty="0">
              <a:highlight>
                <a:srgbClr val="FFFF00"/>
              </a:highlight>
              <a:latin typeface="Arial" panose="020B0604020202020204" pitchFamily="34" charset="0"/>
              <a:cs typeface="Arial" panose="020B0604020202020204" pitchFamily="34" charset="0"/>
            </a:endParaRPr>
          </a:p>
          <a:p>
            <a:endParaRPr lang="en-US" sz="1600" b="1" dirty="0"/>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295121" y="1863828"/>
          <a:ext cx="8573961" cy="4236720"/>
        </p:xfrm>
        <a:graphic>
          <a:graphicData uri="http://schemas.openxmlformats.org/drawingml/2006/table">
            <a:tbl>
              <a:tblPr firstRow="1" bandRow="1">
                <a:tableStyleId>{2D5ABB26-0587-4C30-8999-92F81FD0307C}</a:tableStyleId>
              </a:tblPr>
              <a:tblGrid>
                <a:gridCol w="4211138">
                  <a:extLst>
                    <a:ext uri="{9D8B030D-6E8A-4147-A177-3AD203B41FA5}">
                      <a16:colId xmlns:a16="http://schemas.microsoft.com/office/drawing/2014/main" val="2366152907"/>
                    </a:ext>
                  </a:extLst>
                </a:gridCol>
                <a:gridCol w="4362823">
                  <a:extLst>
                    <a:ext uri="{9D8B030D-6E8A-4147-A177-3AD203B41FA5}">
                      <a16:colId xmlns:a16="http://schemas.microsoft.com/office/drawing/2014/main" val="1796176806"/>
                    </a:ext>
                  </a:extLst>
                </a:gridCol>
              </a:tblGrid>
              <a:tr h="410069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As stated in the OER comments, </a:t>
                      </a:r>
                      <a:r>
                        <a:rPr lang="en-GB" sz="1600" dirty="0">
                          <a:highlight>
                            <a:srgbClr val="FFFF00"/>
                          </a:highlight>
                          <a:latin typeface="Arial" panose="020B0604020202020204" pitchFamily="34" charset="0"/>
                          <a:cs typeface="Arial" panose="020B0604020202020204" pitchFamily="34" charset="0"/>
                        </a:rPr>
                        <a:t>the candidate</a:t>
                      </a:r>
                      <a:r>
                        <a:rPr lang="en-GB" sz="1600" dirty="0">
                          <a:latin typeface="Arial" panose="020B0604020202020204" pitchFamily="34" charset="0"/>
                          <a:cs typeface="Arial" panose="020B0604020202020204" pitchFamily="34" charset="0"/>
                        </a:rPr>
                        <a:t> </a:t>
                      </a:r>
                      <a:r>
                        <a:rPr lang="en-GB" sz="1600" i="1" dirty="0">
                          <a:latin typeface="Arial" panose="020B0604020202020204" pitchFamily="34" charset="0"/>
                          <a:cs typeface="Arial" panose="020B0604020202020204" pitchFamily="34" charset="0"/>
                        </a:rPr>
                        <a:t>“</a:t>
                      </a:r>
                      <a:r>
                        <a:rPr lang="en-US" sz="1600" i="1" dirty="0">
                          <a:latin typeface="Arial" panose="020B0604020202020204" pitchFamily="34" charset="0"/>
                          <a:cs typeface="Arial" panose="020B0604020202020204" pitchFamily="34" charset="0"/>
                        </a:rPr>
                        <a:t>uses an example as counter-argument and attempts to support this point with a reason, but not very well developed.” </a:t>
                      </a:r>
                      <a:r>
                        <a:rPr lang="en-US" sz="1600" i="0" dirty="0">
                          <a:highlight>
                            <a:srgbClr val="FFFF00"/>
                          </a:highlight>
                          <a:latin typeface="Arial" panose="020B0604020202020204" pitchFamily="34" charset="0"/>
                          <a:cs typeface="Arial" panose="020B0604020202020204" pitchFamily="34" charset="0"/>
                        </a:rPr>
                        <a:t>There is </a:t>
                      </a:r>
                      <a:r>
                        <a:rPr lang="en-US" sz="1600" i="0" dirty="0">
                          <a:latin typeface="Arial" panose="020B0604020202020204" pitchFamily="34" charset="0"/>
                          <a:cs typeface="Arial" panose="020B0604020202020204" pitchFamily="34" charset="0"/>
                        </a:rPr>
                        <a:t>some attempt at analytical/evaluative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i="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dirty="0">
                          <a:highlight>
                            <a:srgbClr val="FFFF00"/>
                          </a:highlight>
                          <a:latin typeface="Arial" panose="020B0604020202020204" pitchFamily="34" charset="0"/>
                          <a:cs typeface="Arial" panose="020B0604020202020204" pitchFamily="34" charset="0"/>
                        </a:rPr>
                        <a:t>Also, </a:t>
                      </a:r>
                      <a:r>
                        <a:rPr lang="en-US" sz="1600" i="1" dirty="0">
                          <a:latin typeface="Arial" panose="020B0604020202020204" pitchFamily="34" charset="0"/>
                          <a:cs typeface="Arial" panose="020B0604020202020204" pitchFamily="34" charset="0"/>
                        </a:rPr>
                        <a:t>“the misunderstanding of ethical egoism evident in part a means that this point is only partially accurate as an argument against the view in the question.” </a:t>
                      </a:r>
                      <a:r>
                        <a:rPr lang="en-US" sz="1600" i="0" dirty="0">
                          <a:latin typeface="Arial" panose="020B0604020202020204" pitchFamily="34" charset="0"/>
                          <a:cs typeface="Arial" panose="020B0604020202020204" pitchFamily="34" charset="0"/>
                        </a:rPr>
                        <a:t>The candidate appears to actually be referring to </a:t>
                      </a:r>
                      <a:r>
                        <a:rPr lang="en-US" sz="1600" i="0" dirty="0" err="1">
                          <a:latin typeface="Arial" panose="020B0604020202020204" pitchFamily="34" charset="0"/>
                          <a:cs typeface="Arial" panose="020B0604020202020204" pitchFamily="34" charset="0"/>
                        </a:rPr>
                        <a:t>Utiltarianism</a:t>
                      </a:r>
                      <a:r>
                        <a:rPr lang="en-US" sz="1600" i="0" dirty="0">
                          <a:latin typeface="Arial" panose="020B0604020202020204" pitchFamily="34" charset="0"/>
                          <a:cs typeface="Arial" panose="020B0604020202020204" pitchFamily="34" charset="0"/>
                        </a:rPr>
                        <a:t> but doesn’t link the example to a real moral issue.</a:t>
                      </a:r>
                      <a:endParaRPr lang="en-GB" sz="1600"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Overall,  some valid and inconsistent evaluation of the issue, so the response was awarded  </a:t>
                      </a:r>
                      <a:r>
                        <a:rPr lang="en-GB" sz="1600" b="1" dirty="0">
                          <a:latin typeface="Arial" panose="020B0604020202020204" pitchFamily="34" charset="0"/>
                          <a:cs typeface="Arial" panose="020B0604020202020204" pitchFamily="34" charset="0"/>
                        </a:rPr>
                        <a:t>Band 2 -  9 marks.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6" name="Picture 5">
            <a:extLst>
              <a:ext uri="{FF2B5EF4-FFF2-40B4-BE49-F238E27FC236}">
                <a16:creationId xmlns:a16="http://schemas.microsoft.com/office/drawing/2014/main" id="{BA6D2514-BFBA-4435-941B-95A0E2A484B0}"/>
              </a:ext>
            </a:extLst>
          </p:cNvPr>
          <p:cNvPicPr>
            <a:picLocks noChangeAspect="1"/>
          </p:cNvPicPr>
          <p:nvPr/>
        </p:nvPicPr>
        <p:blipFill>
          <a:blip r:embed="rId2"/>
          <a:stretch>
            <a:fillRect/>
          </a:stretch>
        </p:blipFill>
        <p:spPr>
          <a:xfrm>
            <a:off x="274918" y="2008086"/>
            <a:ext cx="4052047" cy="3956432"/>
          </a:xfrm>
          <a:prstGeom prst="rect">
            <a:avLst/>
          </a:prstGeom>
        </p:spPr>
      </p:pic>
      <p:sp>
        <p:nvSpPr>
          <p:cNvPr id="9" name="TextBox 8">
            <a:extLst>
              <a:ext uri="{FF2B5EF4-FFF2-40B4-BE49-F238E27FC236}">
                <a16:creationId xmlns:a16="http://schemas.microsoft.com/office/drawing/2014/main" id="{1193FE39-F77D-492A-99F7-D0F37E6071DF}"/>
              </a:ext>
            </a:extLst>
          </p:cNvPr>
          <p:cNvSpPr txBox="1"/>
          <p:nvPr/>
        </p:nvSpPr>
        <p:spPr>
          <a:xfrm>
            <a:off x="89647" y="6176652"/>
            <a:ext cx="9102705" cy="369332"/>
          </a:xfrm>
          <a:prstGeom prst="rect">
            <a:avLst/>
          </a:prstGeom>
          <a:noFill/>
        </p:spPr>
        <p:txBody>
          <a:bodyPr wrap="square" rtlCol="0">
            <a:spAutoFit/>
          </a:bodyPr>
          <a:lstStyle/>
          <a:p>
            <a:r>
              <a:rPr lang="en-GB" dirty="0"/>
              <a:t>Click </a:t>
            </a:r>
            <a:r>
              <a:rPr lang="en-GB" dirty="0">
                <a:hlinkClick r:id="rId3" action="ppaction://hlinksldjump"/>
              </a:rPr>
              <a:t>here</a:t>
            </a:r>
            <a:r>
              <a:rPr lang="en-GB" dirty="0"/>
              <a:t> to return to the Band example menu or click elsewhere to go on to the next example. </a:t>
            </a:r>
          </a:p>
        </p:txBody>
      </p:sp>
    </p:spTree>
    <p:extLst>
      <p:ext uri="{BB962C8B-B14F-4D97-AF65-F5344CB8AC3E}">
        <p14:creationId xmlns:p14="http://schemas.microsoft.com/office/powerpoint/2010/main" val="836698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1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4308872"/>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2a OER – Q1b – Example  Marked - 3 Marks Band 1</a:t>
            </a:r>
          </a:p>
          <a:p>
            <a:endParaRPr lang="en-US" sz="1600" b="1" dirty="0">
              <a:highlight>
                <a:srgbClr val="FFFF00"/>
              </a:highlight>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Q1. (b) 	‘Natural Law has more strengths than weaknesses.’</a:t>
            </a:r>
          </a:p>
          <a:p>
            <a:r>
              <a:rPr lang="en-US" sz="1600" b="1" i="1" dirty="0">
                <a:latin typeface="Arial" panose="020B0604020202020204" pitchFamily="34" charset="0"/>
                <a:cs typeface="Arial" panose="020B0604020202020204" pitchFamily="34" charset="0"/>
              </a:rPr>
              <a:t>	</a:t>
            </a:r>
            <a:r>
              <a:rPr lang="en-GB" sz="1600" b="1" dirty="0">
                <a:latin typeface="Arial" panose="020B0604020202020204" pitchFamily="34" charset="0"/>
                <a:cs typeface="Arial" panose="020B0604020202020204" pitchFamily="34" charset="0"/>
              </a:rPr>
              <a:t>Evaluate this view.</a:t>
            </a:r>
            <a:r>
              <a:rPr lang="en-US" sz="1600" b="1" dirty="0">
                <a:latin typeface="Arial" panose="020B0604020202020204" pitchFamily="34" charset="0"/>
                <a:cs typeface="Arial" panose="020B0604020202020204" pitchFamily="34" charset="0"/>
              </a:rPr>
              <a:t> 					(30)</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	Reasons why this AO2 response was awarded a Band 1 can be seen in the comments 	contained within the marked version of the script, such as:</a:t>
            </a: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635914" y="3095812"/>
          <a:ext cx="8231889" cy="3702824"/>
        </p:xfrm>
        <a:graphic>
          <a:graphicData uri="http://schemas.openxmlformats.org/drawingml/2006/table">
            <a:tbl>
              <a:tblPr firstRow="1" bandRow="1">
                <a:tableStyleId>{2D5ABB26-0587-4C30-8999-92F81FD0307C}</a:tableStyleId>
              </a:tblPr>
              <a:tblGrid>
                <a:gridCol w="5394622">
                  <a:extLst>
                    <a:ext uri="{9D8B030D-6E8A-4147-A177-3AD203B41FA5}">
                      <a16:colId xmlns:a16="http://schemas.microsoft.com/office/drawing/2014/main" val="2366152907"/>
                    </a:ext>
                  </a:extLst>
                </a:gridCol>
                <a:gridCol w="2837267">
                  <a:extLst>
                    <a:ext uri="{9D8B030D-6E8A-4147-A177-3AD203B41FA5}">
                      <a16:colId xmlns:a16="http://schemas.microsoft.com/office/drawing/2014/main" val="1796176806"/>
                    </a:ext>
                  </a:extLst>
                </a:gridCol>
              </a:tblGrid>
              <a:tr h="3702824">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As stated in the OER comments </a:t>
                      </a:r>
                      <a:r>
                        <a:rPr lang="en-US" sz="1600" b="1" i="1" dirty="0">
                          <a:latin typeface="Arial" panose="020B0604020202020204" pitchFamily="34" charset="0"/>
                          <a:cs typeface="Arial" panose="020B0604020202020204" pitchFamily="34" charset="0"/>
                        </a:rPr>
                        <a:t>“</a:t>
                      </a:r>
                      <a:r>
                        <a:rPr lang="en-US" sz="1600" b="0" i="1" kern="1200" dirty="0">
                          <a:solidFill>
                            <a:schemeClr val="tx1"/>
                          </a:solidFill>
                          <a:latin typeface="Arial" panose="020B0604020202020204" pitchFamily="34" charset="0"/>
                          <a:ea typeface="+mn-ea"/>
                          <a:cs typeface="Arial" panose="020B0604020202020204" pitchFamily="34" charset="0"/>
                        </a:rPr>
                        <a:t>t</a:t>
                      </a:r>
                      <a:r>
                        <a:rPr lang="en-US" sz="1600" i="1" kern="1200" dirty="0">
                          <a:solidFill>
                            <a:schemeClr val="tx1"/>
                          </a:solidFill>
                          <a:latin typeface="Arial" panose="020B0604020202020204" pitchFamily="34" charset="0"/>
                          <a:ea typeface="+mn-ea"/>
                          <a:cs typeface="Arial" panose="020B0604020202020204" pitchFamily="34" charset="0"/>
                        </a:rPr>
                        <a:t>his is AO1 information which does not address the AO2 question set.”</a:t>
                      </a:r>
                      <a:endParaRPr lang="en-GB" sz="1600" i="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pic>
        <p:nvPicPr>
          <p:cNvPr id="8" name="Picture 7">
            <a:extLst>
              <a:ext uri="{FF2B5EF4-FFF2-40B4-BE49-F238E27FC236}">
                <a16:creationId xmlns:a16="http://schemas.microsoft.com/office/drawing/2014/main" id="{A90242BD-4CAE-41AF-B0F0-71CE25AF49F3}"/>
              </a:ext>
            </a:extLst>
          </p:cNvPr>
          <p:cNvPicPr>
            <a:picLocks noChangeAspect="1"/>
          </p:cNvPicPr>
          <p:nvPr/>
        </p:nvPicPr>
        <p:blipFill>
          <a:blip r:embed="rId2"/>
          <a:stretch>
            <a:fillRect/>
          </a:stretch>
        </p:blipFill>
        <p:spPr>
          <a:xfrm>
            <a:off x="800846" y="3247977"/>
            <a:ext cx="5050118" cy="3398493"/>
          </a:xfrm>
          <a:prstGeom prst="rect">
            <a:avLst/>
          </a:prstGeom>
        </p:spPr>
      </p:pic>
    </p:spTree>
    <p:extLst>
      <p:ext uri="{BB962C8B-B14F-4D97-AF65-F5344CB8AC3E}">
        <p14:creationId xmlns:p14="http://schemas.microsoft.com/office/powerpoint/2010/main" val="33381968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E2FE6-80BF-41F3-B882-46EEE2C7C36A}"/>
              </a:ext>
            </a:extLst>
          </p:cNvPr>
          <p:cNvSpPr txBox="1">
            <a:spLocks/>
          </p:cNvSpPr>
          <p:nvPr/>
        </p:nvSpPr>
        <p:spPr>
          <a:xfrm>
            <a:off x="1109663" y="257418"/>
            <a:ext cx="7577137" cy="9080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Assessing evidence AO2 </a:t>
            </a:r>
          </a:p>
          <a:p>
            <a:r>
              <a:rPr lang="en-GB" sz="4000" b="1" dirty="0">
                <a:solidFill>
                  <a:srgbClr val="FFC000"/>
                </a:solidFill>
                <a:latin typeface="Arial" panose="020B0604020202020204" pitchFamily="34" charset="0"/>
                <a:cs typeface="Arial" panose="020B0604020202020204" pitchFamily="34" charset="0"/>
              </a:rPr>
              <a:t>Band 1 Example</a:t>
            </a:r>
          </a:p>
        </p:txBody>
      </p:sp>
      <p:sp>
        <p:nvSpPr>
          <p:cNvPr id="3" name="TextBox 2">
            <a:extLst>
              <a:ext uri="{FF2B5EF4-FFF2-40B4-BE49-F238E27FC236}">
                <a16:creationId xmlns:a16="http://schemas.microsoft.com/office/drawing/2014/main" id="{3A7178A3-8136-48B6-91C7-73BCE6052FB5}"/>
              </a:ext>
            </a:extLst>
          </p:cNvPr>
          <p:cNvSpPr txBox="1"/>
          <p:nvPr/>
        </p:nvSpPr>
        <p:spPr>
          <a:xfrm>
            <a:off x="41295" y="1309657"/>
            <a:ext cx="9102705" cy="3077766"/>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2019 Unit 2a OER – Q1b – Example  Marked - 3 Marks Band 1</a:t>
            </a:r>
          </a:p>
          <a:p>
            <a:endParaRPr lang="en-US" sz="1600" b="1" dirty="0">
              <a:latin typeface="Arial" panose="020B0604020202020204" pitchFamily="34" charset="0"/>
              <a:cs typeface="Arial" panose="020B0604020202020204" pitchFamily="34" charset="0"/>
            </a:endParaRPr>
          </a:p>
          <a:p>
            <a:r>
              <a:rPr lang="en-US" b="1" dirty="0"/>
              <a:t> </a:t>
            </a:r>
          </a:p>
          <a:p>
            <a:endParaRPr lang="en-US" b="1" dirty="0"/>
          </a:p>
          <a:p>
            <a:endParaRPr lang="en-GB" dirty="0"/>
          </a:p>
          <a:p>
            <a:endParaRPr lang="en-US" dirty="0"/>
          </a:p>
          <a:p>
            <a:endParaRPr lang="en-GB" dirty="0"/>
          </a:p>
          <a:p>
            <a:endParaRPr lang="en-GB" dirty="0"/>
          </a:p>
          <a:p>
            <a:endParaRPr lang="en-GB" dirty="0"/>
          </a:p>
          <a:p>
            <a:endParaRPr lang="en-GB" dirty="0"/>
          </a:p>
          <a:p>
            <a:endParaRPr lang="en-GB" dirty="0"/>
          </a:p>
        </p:txBody>
      </p:sp>
      <p:graphicFrame>
        <p:nvGraphicFramePr>
          <p:cNvPr id="5" name="Table 5">
            <a:extLst>
              <a:ext uri="{FF2B5EF4-FFF2-40B4-BE49-F238E27FC236}">
                <a16:creationId xmlns:a16="http://schemas.microsoft.com/office/drawing/2014/main" id="{4C428ADF-66FA-4AAB-96E6-E10D8A2F7AA3}"/>
              </a:ext>
            </a:extLst>
          </p:cNvPr>
          <p:cNvGraphicFramePr>
            <a:graphicFrameLocks noGrp="1"/>
          </p:cNvGraphicFramePr>
          <p:nvPr/>
        </p:nvGraphicFramePr>
        <p:xfrm>
          <a:off x="163772" y="1894541"/>
          <a:ext cx="8755040" cy="4207435"/>
        </p:xfrm>
        <a:graphic>
          <a:graphicData uri="http://schemas.openxmlformats.org/drawingml/2006/table">
            <a:tbl>
              <a:tblPr firstRow="1" bandRow="1">
                <a:tableStyleId>{2D5ABB26-0587-4C30-8999-92F81FD0307C}</a:tableStyleId>
              </a:tblPr>
              <a:tblGrid>
                <a:gridCol w="4629357">
                  <a:extLst>
                    <a:ext uri="{9D8B030D-6E8A-4147-A177-3AD203B41FA5}">
                      <a16:colId xmlns:a16="http://schemas.microsoft.com/office/drawing/2014/main" val="2366152907"/>
                    </a:ext>
                  </a:extLst>
                </a:gridCol>
                <a:gridCol w="4125683">
                  <a:extLst>
                    <a:ext uri="{9D8B030D-6E8A-4147-A177-3AD203B41FA5}">
                      <a16:colId xmlns:a16="http://schemas.microsoft.com/office/drawing/2014/main" val="1796176806"/>
                    </a:ext>
                  </a:extLst>
                </a:gridCol>
              </a:tblGrid>
              <a:tr h="4207435">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Arial" panose="020B0604020202020204" pitchFamily="34" charset="0"/>
                          <a:cs typeface="Arial" panose="020B0604020202020204" pitchFamily="34" charset="0"/>
                        </a:rPr>
                        <a:t>As stated in the OER comment there is some “</a:t>
                      </a:r>
                      <a:r>
                        <a:rPr lang="en-GB" sz="1600" i="1" dirty="0">
                          <a:latin typeface="Arial" panose="020B0604020202020204" pitchFamily="34" charset="0"/>
                          <a:cs typeface="Arial" panose="020B0604020202020204" pitchFamily="34" charset="0"/>
                        </a:rPr>
                        <a:t>basic analysis</a:t>
                      </a:r>
                      <a:r>
                        <a:rPr lang="en-GB" sz="1600" dirty="0">
                          <a:latin typeface="Arial" panose="020B0604020202020204" pitchFamily="34" charset="0"/>
                          <a:cs typeface="Arial" panose="020B0604020202020204" pitchFamily="34" charset="0"/>
                        </a:rPr>
                        <a:t>” in these two sections.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p>
                      <a:r>
                        <a:rPr lang="en-US" sz="1600" kern="1200" dirty="0">
                          <a:solidFill>
                            <a:schemeClr val="tx1"/>
                          </a:solidFill>
                          <a:latin typeface="Arial" panose="020B0604020202020204" pitchFamily="34" charset="0"/>
                          <a:ea typeface="+mn-ea"/>
                          <a:cs typeface="Arial" panose="020B0604020202020204" pitchFamily="34" charset="0"/>
                        </a:rPr>
                        <a:t>Overall, the response demonstrates some basic analysis and limited evaluation of the issue.</a:t>
                      </a:r>
                    </a:p>
                    <a:p>
                      <a:endParaRPr lang="en-GB" sz="1600" kern="1200" dirty="0">
                        <a:solidFill>
                          <a:schemeClr val="tx1"/>
                        </a:solidFill>
                        <a:latin typeface="Arial" panose="020B0604020202020204" pitchFamily="34" charset="0"/>
                        <a:ea typeface="+mn-ea"/>
                        <a:cs typeface="Arial" panose="020B0604020202020204" pitchFamily="34" charset="0"/>
                      </a:endParaRPr>
                    </a:p>
                    <a:p>
                      <a:r>
                        <a:rPr lang="en-GB" sz="1600" b="1" kern="1200" dirty="0">
                          <a:solidFill>
                            <a:schemeClr val="tx1"/>
                          </a:solidFill>
                          <a:latin typeface="Arial" panose="020B0604020202020204" pitchFamily="34" charset="0"/>
                          <a:ea typeface="+mn-ea"/>
                          <a:cs typeface="Arial" panose="020B0604020202020204" pitchFamily="34" charset="0"/>
                        </a:rPr>
                        <a:t>Band 1 3 marks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8888896"/>
                  </a:ext>
                </a:extLst>
              </a:tr>
            </a:tbl>
          </a:graphicData>
        </a:graphic>
      </p:graphicFrame>
      <p:sp>
        <p:nvSpPr>
          <p:cNvPr id="6" name="TextBox 5">
            <a:extLst>
              <a:ext uri="{FF2B5EF4-FFF2-40B4-BE49-F238E27FC236}">
                <a16:creationId xmlns:a16="http://schemas.microsoft.com/office/drawing/2014/main" id="{C1921940-121E-4E73-BD62-D4BCACA87BB0}"/>
              </a:ext>
            </a:extLst>
          </p:cNvPr>
          <p:cNvSpPr txBox="1"/>
          <p:nvPr/>
        </p:nvSpPr>
        <p:spPr>
          <a:xfrm>
            <a:off x="89647" y="6176652"/>
            <a:ext cx="9102705" cy="369332"/>
          </a:xfrm>
          <a:prstGeom prst="rect">
            <a:avLst/>
          </a:prstGeom>
          <a:noFill/>
        </p:spPr>
        <p:txBody>
          <a:bodyPr wrap="square" rtlCol="0">
            <a:spAutoFit/>
          </a:bodyPr>
          <a:lstStyle/>
          <a:p>
            <a:r>
              <a:rPr lang="en-GB" dirty="0"/>
              <a:t>Click </a:t>
            </a:r>
            <a:r>
              <a:rPr lang="en-GB" dirty="0">
                <a:hlinkClick r:id="rId2" action="ppaction://hlinksldjump"/>
              </a:rPr>
              <a:t>here</a:t>
            </a:r>
            <a:r>
              <a:rPr lang="en-GB" dirty="0"/>
              <a:t> to return to the Band example menu or click elsewhere to go on to the next example. </a:t>
            </a:r>
          </a:p>
        </p:txBody>
      </p:sp>
      <p:pic>
        <p:nvPicPr>
          <p:cNvPr id="7" name="Picture 6">
            <a:extLst>
              <a:ext uri="{FF2B5EF4-FFF2-40B4-BE49-F238E27FC236}">
                <a16:creationId xmlns:a16="http://schemas.microsoft.com/office/drawing/2014/main" id="{88FBC282-1493-4B33-B7FA-0B391F5564D5}"/>
              </a:ext>
            </a:extLst>
          </p:cNvPr>
          <p:cNvPicPr>
            <a:picLocks noChangeAspect="1"/>
          </p:cNvPicPr>
          <p:nvPr/>
        </p:nvPicPr>
        <p:blipFill>
          <a:blip r:embed="rId3"/>
          <a:stretch>
            <a:fillRect/>
          </a:stretch>
        </p:blipFill>
        <p:spPr>
          <a:xfrm>
            <a:off x="163772" y="2004703"/>
            <a:ext cx="4408228" cy="4001650"/>
          </a:xfrm>
          <a:prstGeom prst="rect">
            <a:avLst/>
          </a:prstGeom>
        </p:spPr>
      </p:pic>
    </p:spTree>
    <p:extLst>
      <p:ext uri="{BB962C8B-B14F-4D97-AF65-F5344CB8AC3E}">
        <p14:creationId xmlns:p14="http://schemas.microsoft.com/office/powerpoint/2010/main" val="18888697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7544" y="692696"/>
            <a:ext cx="7772400" cy="1470025"/>
          </a:xfrm>
        </p:spPr>
        <p:txBody>
          <a:bodyPr>
            <a:normAutofit fontScale="90000"/>
          </a:bodyPr>
          <a:lstStyle/>
          <a:p>
            <a:pPr algn="l"/>
            <a:br>
              <a:rPr lang="en-GB" dirty="0"/>
            </a:br>
            <a:br>
              <a:rPr lang="en-GB" dirty="0"/>
            </a:br>
            <a:r>
              <a:rPr lang="en-GB" b="1" dirty="0">
                <a:solidFill>
                  <a:srgbClr val="FFC000"/>
                </a:solidFill>
                <a:latin typeface="Arial" panose="020B0604020202020204" pitchFamily="34" charset="0"/>
                <a:cs typeface="Arial" panose="020B0604020202020204" pitchFamily="34" charset="0"/>
              </a:rPr>
              <a:t>Any Questions?</a:t>
            </a:r>
            <a:br>
              <a:rPr lang="en-GB" dirty="0"/>
            </a:br>
            <a:br>
              <a:rPr lang="en-GB" dirty="0">
                <a:latin typeface="Arial" panose="020B0604020202020204" pitchFamily="34" charset="0"/>
                <a:cs typeface="Arial" panose="020B0604020202020204" pitchFamily="34" charset="0"/>
              </a:rPr>
            </a:br>
            <a:r>
              <a:rPr lang="en-GB" sz="2700" dirty="0">
                <a:solidFill>
                  <a:schemeClr val="bg1"/>
                </a:solidFill>
                <a:latin typeface="Arial" panose="020B0604020202020204" pitchFamily="34" charset="0"/>
                <a:cs typeface="Arial" panose="020B0604020202020204" pitchFamily="34" charset="0"/>
              </a:rPr>
              <a:t>If you have any questions, contact our specialist subject officers and administrative support team for your subject with any queries.</a:t>
            </a:r>
            <a:br>
              <a:rPr lang="en-GB" sz="2700" dirty="0"/>
            </a:br>
            <a:br>
              <a:rPr lang="en-GB" dirty="0"/>
            </a:br>
            <a:r>
              <a:rPr lang="en-GB" sz="2700" b="1" dirty="0">
                <a:solidFill>
                  <a:srgbClr val="FFC000"/>
                </a:solidFill>
                <a:latin typeface="Arial" panose="020B0604020202020204" pitchFamily="34" charset="0"/>
                <a:cs typeface="Arial" panose="020B0604020202020204" pitchFamily="34" charset="0"/>
                <a:hlinkClick r:id="rId2"/>
              </a:rPr>
              <a:t>GCEReligiousStudies@wjec.co.uk</a:t>
            </a:r>
            <a:endParaRPr lang="en-GB" sz="27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991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dirty="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43237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sz="2400" b="1" dirty="0"/>
              <a:t>When assessing your own students’ work  you will need to:</a:t>
            </a:r>
          </a:p>
          <a:p>
            <a:pPr lvl="0"/>
            <a:endParaRPr lang="en-GB" sz="2200" dirty="0"/>
          </a:p>
          <a:p>
            <a:pPr lvl="0"/>
            <a:r>
              <a:rPr lang="en-GB" sz="2200" dirty="0"/>
              <a:t>		exercise academic judgement via:</a:t>
            </a:r>
          </a:p>
          <a:p>
            <a:pPr marL="1085850" lvl="1" indent="-342900">
              <a:buFont typeface="Wingdings" panose="05000000000000000000" pitchFamily="2" charset="2"/>
              <a:buChar char="q"/>
            </a:pPr>
            <a:r>
              <a:rPr lang="en-GB" sz="2200" dirty="0"/>
              <a:t>an assessment grid setting out criteria for different levels of response – (see </a:t>
            </a:r>
            <a:r>
              <a:rPr lang="en-GB" sz="2200" dirty="0">
                <a:hlinkClick r:id="rId2"/>
              </a:rPr>
              <a:t>Specimen Assessment Materials</a:t>
            </a:r>
            <a:r>
              <a:rPr lang="en-GB" sz="2200" dirty="0"/>
              <a:t> p.9-10)</a:t>
            </a:r>
          </a:p>
          <a:p>
            <a:pPr marL="1085850" lvl="1" indent="-342900">
              <a:buFont typeface="Wingdings" panose="05000000000000000000" pitchFamily="2" charset="2"/>
              <a:buChar char="q"/>
            </a:pPr>
            <a:r>
              <a:rPr lang="en-GB" sz="2200" dirty="0"/>
              <a:t>indicative content, that is, an indication of the kind of content responses may include (either using </a:t>
            </a:r>
            <a:r>
              <a:rPr lang="en-GB" sz="2200" dirty="0">
                <a:hlinkClick r:id="rId3"/>
              </a:rPr>
              <a:t>past paper mark schemes </a:t>
            </a:r>
            <a:r>
              <a:rPr lang="en-GB" sz="2200" dirty="0"/>
              <a:t>or content you have created based on your own questions)</a:t>
            </a:r>
          </a:p>
          <a:p>
            <a:pPr marL="1085850" lvl="1" indent="-342900">
              <a:buFont typeface="Wingdings" panose="05000000000000000000" pitchFamily="2" charset="2"/>
              <a:buChar char="q"/>
            </a:pPr>
            <a:endParaRPr lang="en-GB" sz="2200" dirty="0"/>
          </a:p>
          <a:p>
            <a:r>
              <a:rPr lang="en-GB" sz="2200" dirty="0"/>
              <a:t> </a:t>
            </a:r>
          </a:p>
          <a:p>
            <a:endParaRPr lang="en-GB" sz="2400" b="1" dirty="0"/>
          </a:p>
        </p:txBody>
      </p:sp>
    </p:spTree>
    <p:extLst>
      <p:ext uri="{BB962C8B-B14F-4D97-AF65-F5344CB8AC3E}">
        <p14:creationId xmlns:p14="http://schemas.microsoft.com/office/powerpoint/2010/main" val="2353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D11B34-76B4-4AFD-B4B6-CCEEEF4563FA}"/>
              </a:ext>
            </a:extLst>
          </p:cNvPr>
          <p:cNvSpPr/>
          <p:nvPr/>
        </p:nvSpPr>
        <p:spPr>
          <a:xfrm>
            <a:off x="2621321" y="0"/>
            <a:ext cx="5229316" cy="1323439"/>
          </a:xfrm>
          <a:prstGeom prst="rect">
            <a:avLst/>
          </a:prstGeom>
        </p:spPr>
        <p:txBody>
          <a:bodyPr wrap="none">
            <a:spAutoFit/>
          </a:bodyPr>
          <a:lstStyle/>
          <a:p>
            <a:pPr algn="ctr"/>
            <a:r>
              <a:rPr lang="en-GB" sz="4000" b="1" dirty="0">
                <a:solidFill>
                  <a:schemeClr val="bg1"/>
                </a:solidFill>
                <a:latin typeface="Arial" panose="020B0604020202020204" pitchFamily="34" charset="0"/>
                <a:cs typeface="Arial" panose="020B0604020202020204" pitchFamily="34" charset="0"/>
              </a:rPr>
              <a:t>Assessing evidence </a:t>
            </a:r>
          </a:p>
          <a:p>
            <a:pPr algn="ctr"/>
            <a:r>
              <a:rPr lang="en-GB" sz="4000" b="1" dirty="0">
                <a:solidFill>
                  <a:schemeClr val="bg1"/>
                </a:solidFill>
                <a:latin typeface="Arial" panose="020B0604020202020204" pitchFamily="34" charset="0"/>
                <a:cs typeface="Arial" panose="020B0604020202020204" pitchFamily="34" charset="0"/>
              </a:rPr>
              <a:t>Positive Marking</a:t>
            </a:r>
          </a:p>
        </p:txBody>
      </p:sp>
      <p:sp>
        <p:nvSpPr>
          <p:cNvPr id="3" name="Rectangle 2">
            <a:extLst>
              <a:ext uri="{FF2B5EF4-FFF2-40B4-BE49-F238E27FC236}">
                <a16:creationId xmlns:a16="http://schemas.microsoft.com/office/drawing/2014/main" id="{D53286D8-A601-441D-9C98-CA6ECBF5E8C8}"/>
              </a:ext>
            </a:extLst>
          </p:cNvPr>
          <p:cNvSpPr/>
          <p:nvPr/>
        </p:nvSpPr>
        <p:spPr>
          <a:xfrm>
            <a:off x="345112" y="1554468"/>
            <a:ext cx="8539316" cy="4801314"/>
          </a:xfrm>
          <a:prstGeom prst="rect">
            <a:avLst/>
          </a:prstGeom>
        </p:spPr>
        <p:txBody>
          <a:bodyPr wrap="square">
            <a:spAutoFit/>
          </a:bodyPr>
          <a:lstStyle/>
          <a:p>
            <a:r>
              <a:rPr lang="en-GB" b="1" dirty="0">
                <a:solidFill>
                  <a:srgbClr val="000000"/>
                </a:solidFill>
                <a:latin typeface="Arial" panose="020B0604020202020204" pitchFamily="34" charset="0"/>
              </a:rPr>
              <a:t>Positive marking </a:t>
            </a:r>
          </a:p>
          <a:p>
            <a:endParaRPr lang="en-GB"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Credit should be given for what the candidate writes, rather than adopting the approach of </a:t>
            </a:r>
            <a:r>
              <a:rPr lang="en-US" dirty="0" err="1">
                <a:solidFill>
                  <a:srgbClr val="000000"/>
                </a:solidFill>
                <a:latin typeface="Arial" panose="020B0604020202020204" pitchFamily="34" charset="0"/>
              </a:rPr>
              <a:t>penalising</a:t>
            </a:r>
            <a:r>
              <a:rPr lang="en-US" dirty="0">
                <a:solidFill>
                  <a:srgbClr val="000000"/>
                </a:solidFill>
                <a:latin typeface="Arial" panose="020B0604020202020204" pitchFamily="34" charset="0"/>
              </a:rPr>
              <a:t> him/her for any omissions. It should be possible for a very good response to achieve full marks and a very poor one to achieve zero marks. Marks should not be deducted for a less than perfect answer if it satisfies the criteria of the mark scheme.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Exemplars in the mark scheme are only meant as helpful guides. Therefore, any other acceptable or suitable answers should be credited even though they are not actually stated in the mark scheme.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Two main phrases are deliberately placed throughout each mark scheme to remind examiners of this philosophy. They are: </a:t>
            </a:r>
          </a:p>
          <a:p>
            <a:pPr marL="285750" indent="-285750">
              <a:buFont typeface="Arial" panose="020B0604020202020204" pitchFamily="34" charset="0"/>
              <a:buChar char="•"/>
            </a:pPr>
            <a:r>
              <a:rPr lang="en-US" dirty="0">
                <a:solidFill>
                  <a:srgbClr val="000000"/>
                </a:solidFill>
                <a:latin typeface="Arial" panose="020B0604020202020204" pitchFamily="34" charset="0"/>
              </a:rPr>
              <a:t>“Candidates could include some of the following, but other relevant points should be credited.” </a:t>
            </a:r>
          </a:p>
          <a:p>
            <a:pPr marL="285750" indent="-285750">
              <a:buFont typeface="Arial" panose="020B0604020202020204" pitchFamily="34" charset="0"/>
              <a:buChar char="•"/>
            </a:pPr>
            <a:r>
              <a:rPr lang="en-US" dirty="0">
                <a:solidFill>
                  <a:srgbClr val="000000"/>
                </a:solidFill>
                <a:latin typeface="Arial" panose="020B0604020202020204" pitchFamily="34" charset="0"/>
              </a:rPr>
              <a:t>“This is not a checklist, please remember to credit any valid alternatives.” </a:t>
            </a:r>
          </a:p>
        </p:txBody>
      </p:sp>
    </p:spTree>
    <p:extLst>
      <p:ext uri="{BB962C8B-B14F-4D97-AF65-F5344CB8AC3E}">
        <p14:creationId xmlns:p14="http://schemas.microsoft.com/office/powerpoint/2010/main" val="846994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D11B34-76B4-4AFD-B4B6-CCEEEF4563FA}"/>
              </a:ext>
            </a:extLst>
          </p:cNvPr>
          <p:cNvSpPr/>
          <p:nvPr/>
        </p:nvSpPr>
        <p:spPr>
          <a:xfrm>
            <a:off x="2621321" y="0"/>
            <a:ext cx="5229316" cy="1323439"/>
          </a:xfrm>
          <a:prstGeom prst="rect">
            <a:avLst/>
          </a:prstGeom>
        </p:spPr>
        <p:txBody>
          <a:bodyPr wrap="none">
            <a:spAutoFit/>
          </a:bodyPr>
          <a:lstStyle/>
          <a:p>
            <a:pPr algn="ctr"/>
            <a:r>
              <a:rPr lang="en-GB" sz="4000" b="1" dirty="0">
                <a:solidFill>
                  <a:schemeClr val="bg1"/>
                </a:solidFill>
                <a:latin typeface="Arial" panose="020B0604020202020204" pitchFamily="34" charset="0"/>
                <a:cs typeface="Arial" panose="020B0604020202020204" pitchFamily="34" charset="0"/>
              </a:rPr>
              <a:t>Assessing evidence </a:t>
            </a:r>
          </a:p>
          <a:p>
            <a:pPr algn="ctr"/>
            <a:r>
              <a:rPr lang="en-GB" sz="4000" b="1" dirty="0">
                <a:solidFill>
                  <a:schemeClr val="bg1"/>
                </a:solidFill>
                <a:latin typeface="Arial" panose="020B0604020202020204" pitchFamily="34" charset="0"/>
                <a:cs typeface="Arial" panose="020B0604020202020204" pitchFamily="34" charset="0"/>
              </a:rPr>
              <a:t>Rules for Marking</a:t>
            </a:r>
          </a:p>
        </p:txBody>
      </p:sp>
      <p:sp>
        <p:nvSpPr>
          <p:cNvPr id="3" name="Rectangle 2">
            <a:extLst>
              <a:ext uri="{FF2B5EF4-FFF2-40B4-BE49-F238E27FC236}">
                <a16:creationId xmlns:a16="http://schemas.microsoft.com/office/drawing/2014/main" id="{D53286D8-A601-441D-9C98-CA6ECBF5E8C8}"/>
              </a:ext>
            </a:extLst>
          </p:cNvPr>
          <p:cNvSpPr/>
          <p:nvPr/>
        </p:nvSpPr>
        <p:spPr>
          <a:xfrm>
            <a:off x="345112" y="1554468"/>
            <a:ext cx="8539316" cy="3970318"/>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Rules for Marking </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 Differentiation will be achieved on the basis of candidates' response. </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2. No mark scheme can ever anticipate or include every possible detail or interpretation; examiners should use their professional judgement to decide whether a candidate's particular response answers the question in relation to the particular assessment objective. </a:t>
            </a:r>
          </a:p>
          <a:p>
            <a:endParaRPr lang="en-GB"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3. Candidates will often express their ideas in language different from that given in any mark scheme or outline. Positive marking, therefore, on the part of examiners, will </a:t>
            </a:r>
            <a:r>
              <a:rPr lang="en-US" dirty="0" err="1">
                <a:latin typeface="Arial" panose="020B0604020202020204" pitchFamily="34" charset="0"/>
                <a:cs typeface="Arial" panose="020B0604020202020204" pitchFamily="34" charset="0"/>
              </a:rPr>
              <a:t>recognise</a:t>
            </a:r>
            <a:r>
              <a:rPr lang="en-US" dirty="0">
                <a:latin typeface="Arial" panose="020B0604020202020204" pitchFamily="34" charset="0"/>
                <a:cs typeface="Arial" panose="020B0604020202020204" pitchFamily="34" charset="0"/>
              </a:rPr>
              <a:t> and credit correct statements of ideas, valid points and reasoned arguments irrespective of the language employed. </a:t>
            </a:r>
          </a:p>
          <a:p>
            <a:endParaRPr lang="en-GB" dirty="0"/>
          </a:p>
        </p:txBody>
      </p:sp>
    </p:spTree>
    <p:extLst>
      <p:ext uri="{BB962C8B-B14F-4D97-AF65-F5344CB8AC3E}">
        <p14:creationId xmlns:p14="http://schemas.microsoft.com/office/powerpoint/2010/main" val="2991813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dirty="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57150" y="1292673"/>
            <a:ext cx="902335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1" dirty="0"/>
              <a:t>Understanding the assessment criteria – exercising academic judgement through levels of response marking schemes</a:t>
            </a:r>
          </a:p>
          <a:p>
            <a:pPr marL="342900" lvl="0" indent="-342900">
              <a:buFont typeface="Arial" panose="020B0604020202020204" pitchFamily="34" charset="0"/>
              <a:buChar char="•"/>
            </a:pPr>
            <a:endParaRPr lang="en-GB" sz="1800" dirty="0"/>
          </a:p>
          <a:p>
            <a:pPr marL="342900" lvl="0" indent="-342900">
              <a:buFont typeface="Arial" panose="020B0604020202020204" pitchFamily="34" charset="0"/>
              <a:buChar char="•"/>
            </a:pPr>
            <a:r>
              <a:rPr lang="en-GB" sz="1800" b="1" dirty="0"/>
              <a:t>Firstly</a:t>
            </a:r>
            <a:r>
              <a:rPr lang="en-GB" sz="1800" dirty="0"/>
              <a:t> - </a:t>
            </a:r>
            <a:r>
              <a:rPr lang="en-GB" sz="1800" b="1" dirty="0"/>
              <a:t>identify the appropriate band </a:t>
            </a:r>
            <a:r>
              <a:rPr lang="en-GB" sz="1800" dirty="0"/>
              <a:t>a learner’s response falls into according to the criteria. Award a band where the learner’s response covers the </a:t>
            </a:r>
            <a:r>
              <a:rPr lang="en-GB" sz="1800" b="1" dirty="0"/>
              <a:t>majority </a:t>
            </a:r>
            <a:r>
              <a:rPr lang="en-GB" sz="1800" dirty="0"/>
              <a:t>of the criteria. </a:t>
            </a:r>
          </a:p>
          <a:p>
            <a:pPr marL="342900" lvl="0" indent="-342900">
              <a:buFont typeface="Arial" panose="020B0604020202020204" pitchFamily="34" charset="0"/>
              <a:buChar char="•"/>
            </a:pPr>
            <a:endParaRPr lang="en-GB" sz="1800" dirty="0"/>
          </a:p>
          <a:p>
            <a:pPr marL="342900" lvl="0" indent="-342900">
              <a:buFont typeface="Arial" panose="020B0604020202020204" pitchFamily="34" charset="0"/>
              <a:buChar char="•"/>
            </a:pPr>
            <a:r>
              <a:rPr lang="en-GB" sz="1800" b="1" dirty="0"/>
              <a:t>Secondly - award a mark </a:t>
            </a:r>
            <a:r>
              <a:rPr lang="en-GB" sz="1800" dirty="0"/>
              <a:t>in the centre of the band and then increase or decrease the mark depending on the quality of the answer, which may be reflected in the amount of indicative content covered. </a:t>
            </a:r>
          </a:p>
          <a:p>
            <a:pPr marL="342900" lvl="0" indent="-342900">
              <a:buFont typeface="Arial" panose="020B0604020202020204" pitchFamily="34" charset="0"/>
              <a:buChar char="•"/>
            </a:pPr>
            <a:endParaRPr lang="en-GB" sz="1800" dirty="0"/>
          </a:p>
          <a:p>
            <a:pPr marL="342900" lvl="0" indent="-342900">
              <a:buFont typeface="Arial" panose="020B0604020202020204" pitchFamily="34" charset="0"/>
              <a:buChar char="•"/>
            </a:pPr>
            <a:r>
              <a:rPr lang="en-GB" sz="1800" dirty="0"/>
              <a:t>If a response falls between two bands, consider whether there are more characteristics of the higher or lower of the two bands and award accordingly. </a:t>
            </a:r>
          </a:p>
          <a:p>
            <a:pPr marL="342900" lvl="0" indent="-342900">
              <a:buFont typeface="Arial" panose="020B0604020202020204" pitchFamily="34" charset="0"/>
              <a:buChar char="•"/>
            </a:pPr>
            <a:endParaRPr lang="en-GB" sz="1800" dirty="0"/>
          </a:p>
          <a:p>
            <a:pPr marL="342900" lvl="0" indent="-342900">
              <a:buFont typeface="Arial" panose="020B0604020202020204" pitchFamily="34" charset="0"/>
              <a:buChar char="•"/>
            </a:pPr>
            <a:r>
              <a:rPr lang="en-GB" sz="1800" dirty="0"/>
              <a:t>Indicative content is not exhaustive and other valid responses may be credited.</a:t>
            </a:r>
          </a:p>
          <a:p>
            <a:pPr marL="342900" lvl="0" indent="-342900">
              <a:buFont typeface="Arial" panose="020B0604020202020204" pitchFamily="34" charset="0"/>
              <a:buChar char="•"/>
            </a:pPr>
            <a:endParaRPr lang="en-GB" sz="1800" dirty="0"/>
          </a:p>
          <a:p>
            <a:pPr marL="342900" indent="-342900">
              <a:buFont typeface="Arial" panose="020B0604020202020204" pitchFamily="34" charset="0"/>
              <a:buChar char="•"/>
            </a:pPr>
            <a:r>
              <a:rPr lang="en-US" sz="1600" b="1" dirty="0"/>
              <a:t>Where a response is not creditworthy, that is it contains nothing of any relevance to the question, or where no response has been provided, no marks should be awarded.</a:t>
            </a:r>
          </a:p>
          <a:p>
            <a:pPr lvl="0"/>
            <a:endParaRPr lang="en-GB" sz="1800" dirty="0"/>
          </a:p>
          <a:p>
            <a:pPr marL="342900" lvl="0" indent="-342900">
              <a:buFont typeface="Arial" panose="020B0604020202020204" pitchFamily="34" charset="0"/>
              <a:buChar char="•"/>
            </a:pPr>
            <a:endParaRPr lang="en-GB" sz="1800" dirty="0"/>
          </a:p>
          <a:p>
            <a:pPr marL="342900" lvl="0" indent="-342900">
              <a:buFont typeface="Arial" panose="020B0604020202020204" pitchFamily="34" charset="0"/>
              <a:buChar char="•"/>
            </a:pPr>
            <a:endParaRPr lang="en-GB" sz="1800" dirty="0"/>
          </a:p>
        </p:txBody>
      </p:sp>
    </p:spTree>
    <p:extLst>
      <p:ext uri="{BB962C8B-B14F-4D97-AF65-F5344CB8AC3E}">
        <p14:creationId xmlns:p14="http://schemas.microsoft.com/office/powerpoint/2010/main" val="3202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89E6038-B0A3-4D44-81B4-E9CCBD371AC3}"/>
              </a:ext>
            </a:extLst>
          </p:cNvPr>
          <p:cNvSpPr txBox="1">
            <a:spLocks/>
          </p:cNvSpPr>
          <p:nvPr/>
        </p:nvSpPr>
        <p:spPr>
          <a:xfrm>
            <a:off x="558800" y="4468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a:lstStyle>
          <a:p>
            <a:r>
              <a:rPr lang="en-GB" sz="4000" dirty="0"/>
              <a:t>Assessing evidence</a:t>
            </a:r>
          </a:p>
        </p:txBody>
      </p:sp>
      <p:sp>
        <p:nvSpPr>
          <p:cNvPr id="6" name="Content Placeholder 2">
            <a:extLst>
              <a:ext uri="{FF2B5EF4-FFF2-40B4-BE49-F238E27FC236}">
                <a16:creationId xmlns:a16="http://schemas.microsoft.com/office/drawing/2014/main" id="{6B414B8F-37D7-44B7-B110-F3C7F1F106EF}"/>
              </a:ext>
            </a:extLst>
          </p:cNvPr>
          <p:cNvSpPr txBox="1">
            <a:spLocks/>
          </p:cNvSpPr>
          <p:nvPr/>
        </p:nvSpPr>
        <p:spPr>
          <a:xfrm>
            <a:off x="457200" y="1432373"/>
            <a:ext cx="8229600" cy="5178361"/>
          </a:xfrm>
          <a:prstGeom prst="rect">
            <a:avLst/>
          </a:prstGeom>
        </p:spPr>
        <p:txBody>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GB" b="1" dirty="0"/>
              <a:t>Use of subject terminology</a:t>
            </a:r>
            <a:endParaRPr lang="en-GB" dirty="0"/>
          </a:p>
          <a:p>
            <a:pPr lvl="0"/>
            <a:endParaRPr lang="en-GB" dirty="0"/>
          </a:p>
          <a:p>
            <a:pPr marL="342900" lvl="0" indent="-342900">
              <a:buFont typeface="Arial" panose="020B0604020202020204" pitchFamily="34" charset="0"/>
              <a:buChar char="•"/>
            </a:pPr>
            <a:r>
              <a:rPr lang="en-GB" dirty="0"/>
              <a:t>Use of appropriate terminology is rewarded within the marking criteria. </a:t>
            </a:r>
          </a:p>
          <a:p>
            <a:pPr lvl="0"/>
            <a:endParaRPr lang="en-GB" dirty="0"/>
          </a:p>
          <a:p>
            <a:pPr marL="342900" lvl="0" indent="-342900">
              <a:buFont typeface="Arial" panose="020B0604020202020204" pitchFamily="34" charset="0"/>
              <a:buChar char="•"/>
            </a:pPr>
            <a:r>
              <a:rPr lang="en-GB" dirty="0"/>
              <a:t>Unless there is a specific requirement within a question, learners may also be awarded marks where the answer is accurate but expressed in their own words.</a:t>
            </a:r>
          </a:p>
          <a:p>
            <a:pPr lvl="0"/>
            <a:endParaRPr lang="en-GB" dirty="0"/>
          </a:p>
          <a:p>
            <a:endParaRPr lang="en-GB" sz="2400" b="1" dirty="0"/>
          </a:p>
        </p:txBody>
      </p:sp>
    </p:spTree>
    <p:extLst>
      <p:ext uri="{BB962C8B-B14F-4D97-AF65-F5344CB8AC3E}">
        <p14:creationId xmlns:p14="http://schemas.microsoft.com/office/powerpoint/2010/main" val="152694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_x0020_new xmlns="cd497dfa-9c52-4b77-9510-d5d8b75d05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2C688D20975B24D8FB5A95768DE6DF2" ma:contentTypeVersion="14" ma:contentTypeDescription="Create a new document." ma:contentTypeScope="" ma:versionID="86c2b4257cc9d00cbcc6417dc6488be7">
  <xsd:schema xmlns:xsd="http://www.w3.org/2001/XMLSchema" xmlns:xs="http://www.w3.org/2001/XMLSchema" xmlns:p="http://schemas.microsoft.com/office/2006/metadata/properties" xmlns:ns2="cd497dfa-9c52-4b77-9510-d5d8b75d053a" xmlns:ns3="36f98b4f-ba65-4a7d-9a34-48b23de556cb" targetNamespace="http://schemas.microsoft.com/office/2006/metadata/properties" ma:root="true" ma:fieldsID="b7d72c49499013935b8d9c0c6f5d3132" ns2:_="" ns3:_="">
    <xsd:import namespace="cd497dfa-9c52-4b77-9510-d5d8b75d053a"/>
    <xsd:import namespace="36f98b4f-ba65-4a7d-9a34-48b23de556cb"/>
    <xsd:element name="properties">
      <xsd:complexType>
        <xsd:sequence>
          <xsd:element name="documentManagement">
            <xsd:complexType>
              <xsd:all>
                <xsd:element ref="ns2:Description_x0020_new"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97dfa-9c52-4b77-9510-d5d8b75d053a" elementFormDefault="qualified">
    <xsd:import namespace="http://schemas.microsoft.com/office/2006/documentManagement/types"/>
    <xsd:import namespace="http://schemas.microsoft.com/office/infopath/2007/PartnerControls"/>
    <xsd:element name="Description_x0020_new" ma:index="8" nillable="true" ma:displayName="Description new" ma:internalName="Description_x0020_new">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643588-0C81-4354-9345-A6BA18BA9527}">
  <ds:schemaRefs>
    <ds:schemaRef ds:uri="http://schemas.microsoft.com/office/infopath/2007/PartnerControls"/>
    <ds:schemaRef ds:uri="36f98b4f-ba65-4a7d-9a34-48b23de556cb"/>
    <ds:schemaRef ds:uri="http://purl.org/dc/elements/1.1/"/>
    <ds:schemaRef ds:uri="http://schemas.microsoft.com/office/2006/metadata/properties"/>
    <ds:schemaRef ds:uri="cd497dfa-9c52-4b77-9510-d5d8b75d053a"/>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2.xml><?xml version="1.0" encoding="utf-8"?>
<ds:datastoreItem xmlns:ds="http://schemas.openxmlformats.org/officeDocument/2006/customXml" ds:itemID="{2FED47F0-0F8A-4CAE-A29A-C6CB630F32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497dfa-9c52-4b77-9510-d5d8b75d053a"/>
    <ds:schemaRef ds:uri="36f98b4f-ba65-4a7d-9a34-48b23de556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0AF7EA-0D1E-404B-8E33-11E1CAC9C1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241</TotalTime>
  <Words>4836</Words>
  <Application>Microsoft Office PowerPoint</Application>
  <PresentationFormat>On-screen Show (4:3)</PresentationFormat>
  <Paragraphs>1031</Paragraphs>
  <Slides>46</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Gotham Rounded Book</vt:lpstr>
      <vt:lpstr>Wingdings</vt:lpstr>
      <vt:lpstr>Office Theme</vt:lpstr>
      <vt:lpstr> Assessing your students’ work in WJEC AS Religious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Any Questions?  If you have any questions, contact our specialist subject officers and administrative support team for your subject with any queries.  GCEReligiousStudies@wjec.co.uk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Resources</dc:title>
  <dc:creator>Ebbsworth, Mike</dc:creator>
  <cp:lastModifiedBy>Allen, Amy</cp:lastModifiedBy>
  <cp:revision>8</cp:revision>
  <cp:lastPrinted>2022-01-06T11:30:03Z</cp:lastPrinted>
  <dcterms:created xsi:type="dcterms:W3CDTF">2015-01-19T21:10:31Z</dcterms:created>
  <dcterms:modified xsi:type="dcterms:W3CDTF">2022-01-21T10:41:40Z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0x01010012C688D20975B24D8FB5A95768DE6DF2</vt:lpwstr>
  </property>
</Properties>
</file>