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 id="2147483648" r:id="rId4"/>
  </p:sldMasterIdLst>
  <p:notesMasterIdLst>
    <p:notesMasterId r:id="rId22"/>
  </p:notesMasterIdLst>
  <p:sldIdLst>
    <p:sldId id="279" r:id="rId5"/>
    <p:sldId id="265" r:id="rId6"/>
    <p:sldId id="258" r:id="rId7"/>
    <p:sldId id="301" r:id="rId8"/>
    <p:sldId id="300" r:id="rId9"/>
    <p:sldId id="262" r:id="rId10"/>
    <p:sldId id="267" r:id="rId11"/>
    <p:sldId id="268" r:id="rId12"/>
    <p:sldId id="281" r:id="rId13"/>
    <p:sldId id="264" r:id="rId14"/>
    <p:sldId id="260" r:id="rId15"/>
    <p:sldId id="299" r:id="rId16"/>
    <p:sldId id="261" r:id="rId17"/>
    <p:sldId id="284" r:id="rId18"/>
    <p:sldId id="266" r:id="rId19"/>
    <p:sldId id="259" r:id="rId20"/>
    <p:sldId id="29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A6A482-A265-CBB9-BB22-E74B92306139}" name="Jill Bryant" initials="JB" userId="96d4a38a702fadb2"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42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2" autoAdjust="0"/>
    <p:restoredTop sz="52261" autoAdjust="0"/>
  </p:normalViewPr>
  <p:slideViewPr>
    <p:cSldViewPr snapToGrid="0">
      <p:cViewPr varScale="1">
        <p:scale>
          <a:sx n="45" d="100"/>
          <a:sy n="45" d="100"/>
        </p:scale>
        <p:origin x="1766" y="29"/>
      </p:cViewPr>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1.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6C87F6-8A3E-4390-8B7C-17D3C94B0F45}" type="datetimeFigureOut">
              <a:rPr lang="en-GB" smtClean="0"/>
              <a:t>14/02/2024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2743F8-35D4-4119-BE03-4E163D2FB557}" type="slidenum">
              <a:rPr lang="en-GB" smtClean="0"/>
              <a:t>‹#›</a:t>
            </a:fld>
            <a:endParaRPr lang="en-GB"/>
          </a:p>
        </p:txBody>
      </p:sp>
    </p:spTree>
    <p:extLst>
      <p:ext uri="{BB962C8B-B14F-4D97-AF65-F5344CB8AC3E}">
        <p14:creationId xmlns:p14="http://schemas.microsoft.com/office/powerpoint/2010/main" val="3084197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this Pre-recorded Professional Learning resource for teachers of WJEC Level 3  Food Science and Nutrition. The aim of this resource is to help you prepare yourself and your students to complete Unit 1 internal – The practical –  We will consider how to upskill the recipes chosen by the students for this assessment to achieve the best marks possible.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am Sian Williams, subject adviser for this qualification. My role is to offer support for your Professional learning and assist you in delivering the best outcomes for your learners.</a:t>
            </a:r>
            <a:endParaRPr lang="en-GB" dirty="0"/>
          </a:p>
          <a:p>
            <a:endParaRPr lang="en-GB" dirty="0"/>
          </a:p>
        </p:txBody>
      </p:sp>
      <p:sp>
        <p:nvSpPr>
          <p:cNvPr id="4" name="Slide Number Placeholder 3"/>
          <p:cNvSpPr>
            <a:spLocks noGrp="1"/>
          </p:cNvSpPr>
          <p:nvPr>
            <p:ph type="sldNum" sz="quarter" idx="5"/>
          </p:nvPr>
        </p:nvSpPr>
        <p:spPr/>
        <p:txBody>
          <a:bodyPr/>
          <a:lstStyle/>
          <a:p>
            <a:fld id="{942743F8-35D4-4119-BE03-4E163D2FB557}" type="slidenum">
              <a:rPr lang="en-GB" smtClean="0"/>
              <a:t>1</a:t>
            </a:fld>
            <a:endParaRPr lang="en-GB"/>
          </a:p>
        </p:txBody>
      </p:sp>
    </p:spTree>
    <p:extLst>
      <p:ext uri="{BB962C8B-B14F-4D97-AF65-F5344CB8AC3E}">
        <p14:creationId xmlns:p14="http://schemas.microsoft.com/office/powerpoint/2010/main" val="2936554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candidate may choose to make a cheesecake – with gelatine of course! But why not add a fruit coulis and some chocolate work – it’s immediately upskilled. Pipe cream on desserts. Pipe a meringue. Bake blind</a:t>
            </a:r>
            <a:endParaRPr lang="en-GB" dirty="0"/>
          </a:p>
        </p:txBody>
      </p:sp>
      <p:sp>
        <p:nvSpPr>
          <p:cNvPr id="4" name="Slide Number Placeholder 3"/>
          <p:cNvSpPr>
            <a:spLocks noGrp="1"/>
          </p:cNvSpPr>
          <p:nvPr>
            <p:ph type="sldNum" sz="quarter" idx="5"/>
          </p:nvPr>
        </p:nvSpPr>
        <p:spPr/>
        <p:txBody>
          <a:bodyPr/>
          <a:lstStyle/>
          <a:p>
            <a:fld id="{942743F8-35D4-4119-BE03-4E163D2FB557}" type="slidenum">
              <a:rPr lang="en-GB" smtClean="0"/>
              <a:t>10</a:t>
            </a:fld>
            <a:endParaRPr lang="en-GB"/>
          </a:p>
        </p:txBody>
      </p:sp>
    </p:spTree>
    <p:extLst>
      <p:ext uri="{BB962C8B-B14F-4D97-AF65-F5344CB8AC3E}">
        <p14:creationId xmlns:p14="http://schemas.microsoft.com/office/powerpoint/2010/main" val="2905502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Presentation is important. The only thing your moderator will see is the photos you send along with the mark record sheets. So make sure that the dishes or plates look their best. Build up a stock of table cloths, serving dishes and place settings to support candidates in the presentation of their finished dishes. Not all candidates will have serving dishes or even a table cloth in some cases. So what can school do to help? Just look at these pictures. Your candidate wants to do curry and rice, so what about adding samosas and a flat bread with some home made chutneys. Look at that pie, would two small pies or two cut slices not have looked better? With custard of course.</a:t>
            </a:r>
            <a:endParaRPr lang="en-GB" dirty="0"/>
          </a:p>
        </p:txBody>
      </p:sp>
      <p:sp>
        <p:nvSpPr>
          <p:cNvPr id="4" name="Slide Number Placeholder 3"/>
          <p:cNvSpPr>
            <a:spLocks noGrp="1"/>
          </p:cNvSpPr>
          <p:nvPr>
            <p:ph type="sldNum" sz="quarter" idx="5"/>
          </p:nvPr>
        </p:nvSpPr>
        <p:spPr/>
        <p:txBody>
          <a:bodyPr/>
          <a:lstStyle/>
          <a:p>
            <a:fld id="{942743F8-35D4-4119-BE03-4E163D2FB557}" type="slidenum">
              <a:rPr lang="en-GB" smtClean="0"/>
              <a:t>11</a:t>
            </a:fld>
            <a:endParaRPr lang="en-GB"/>
          </a:p>
        </p:txBody>
      </p:sp>
    </p:spTree>
    <p:extLst>
      <p:ext uri="{BB962C8B-B14F-4D97-AF65-F5344CB8AC3E}">
        <p14:creationId xmlns:p14="http://schemas.microsoft.com/office/powerpoint/2010/main" val="4214263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Unit can be expensive, but you need your candidates to show as many skills, dishes and accompaniments as they can. So what about cutting down on recipe sizes. Avoid full “family” sized dishes. Smaller individual dishes not only look better, but cost less, take less time to prepare and can sometimes add to the skill level. </a:t>
            </a:r>
            <a:r>
              <a:rPr lang="en-US" sz="1800" dirty="0">
                <a:effectLst/>
                <a:latin typeface="Segoe UI" panose="020B0502040204020203" pitchFamily="34" charset="0"/>
              </a:rPr>
              <a:t>So by cooking for two covers this avoids full family sized dishes saving on time and cost.</a:t>
            </a:r>
            <a:endParaRPr lang="en-GB" dirty="0"/>
          </a:p>
        </p:txBody>
      </p:sp>
      <p:sp>
        <p:nvSpPr>
          <p:cNvPr id="4" name="Slide Number Placeholder 3"/>
          <p:cNvSpPr>
            <a:spLocks noGrp="1"/>
          </p:cNvSpPr>
          <p:nvPr>
            <p:ph type="sldNum" sz="quarter" idx="5"/>
          </p:nvPr>
        </p:nvSpPr>
        <p:spPr/>
        <p:txBody>
          <a:bodyPr/>
          <a:lstStyle/>
          <a:p>
            <a:fld id="{942743F8-35D4-4119-BE03-4E163D2FB557}" type="slidenum">
              <a:rPr lang="en-GB" smtClean="0"/>
              <a:t>12</a:t>
            </a:fld>
            <a:endParaRPr lang="en-GB"/>
          </a:p>
        </p:txBody>
      </p:sp>
    </p:spTree>
    <p:extLst>
      <p:ext uri="{BB962C8B-B14F-4D97-AF65-F5344CB8AC3E}">
        <p14:creationId xmlns:p14="http://schemas.microsoft.com/office/powerpoint/2010/main" val="1907827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the internet for help. You tube is a great place to start. There is also a section in the WJEC textbook.</a:t>
            </a:r>
            <a:endParaRPr lang="en-GB" dirty="0"/>
          </a:p>
        </p:txBody>
      </p:sp>
      <p:sp>
        <p:nvSpPr>
          <p:cNvPr id="4" name="Slide Number Placeholder 3"/>
          <p:cNvSpPr>
            <a:spLocks noGrp="1"/>
          </p:cNvSpPr>
          <p:nvPr>
            <p:ph type="sldNum" sz="quarter" idx="5"/>
          </p:nvPr>
        </p:nvSpPr>
        <p:spPr/>
        <p:txBody>
          <a:bodyPr/>
          <a:lstStyle/>
          <a:p>
            <a:fld id="{942743F8-35D4-4119-BE03-4E163D2FB557}" type="slidenum">
              <a:rPr lang="en-GB" smtClean="0"/>
              <a:t>13</a:t>
            </a:fld>
            <a:endParaRPr lang="en-GB"/>
          </a:p>
        </p:txBody>
      </p:sp>
    </p:spTree>
    <p:extLst>
      <p:ext uri="{BB962C8B-B14F-4D97-AF65-F5344CB8AC3E}">
        <p14:creationId xmlns:p14="http://schemas.microsoft.com/office/powerpoint/2010/main" val="3908812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Careers Wales for instance has a department that can find professionals to come into schools or you can take your learners out to their workplaces. Is there a local college with a catering department that you can either visit or arrange for someone to come out and do a lesson on plating and garnishing? What about parents? One might be a chef who can spare an hour to do a dem with your Year 12’s? Many learners may have a part time job in a local hospitality business, can that business help? This is also building links within your wider school community. Your SMT will love you for that!</a:t>
            </a:r>
            <a:endParaRPr lang="en-GB" dirty="0"/>
          </a:p>
        </p:txBody>
      </p:sp>
      <p:sp>
        <p:nvSpPr>
          <p:cNvPr id="4" name="Slide Number Placeholder 3"/>
          <p:cNvSpPr>
            <a:spLocks noGrp="1"/>
          </p:cNvSpPr>
          <p:nvPr>
            <p:ph type="sldNum" sz="quarter" idx="5"/>
          </p:nvPr>
        </p:nvSpPr>
        <p:spPr/>
        <p:txBody>
          <a:bodyPr/>
          <a:lstStyle/>
          <a:p>
            <a:fld id="{942743F8-35D4-4119-BE03-4E163D2FB557}" type="slidenum">
              <a:rPr lang="en-GB" smtClean="0"/>
              <a:t>14</a:t>
            </a:fld>
            <a:endParaRPr lang="en-GB"/>
          </a:p>
        </p:txBody>
      </p:sp>
    </p:spTree>
    <p:extLst>
      <p:ext uri="{BB962C8B-B14F-4D97-AF65-F5344CB8AC3E}">
        <p14:creationId xmlns:p14="http://schemas.microsoft.com/office/powerpoint/2010/main" val="1568030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excellent method of showing the skills and techniques, however, not always a feasible idea as some schools don’t allow mobile phones. You could go and see your SMT to explain why they need phones to photograph food. This could be the case for Unit 1 and 3. Some schools have </a:t>
            </a:r>
            <a:r>
              <a:rPr lang="en-US" dirty="0" err="1"/>
              <a:t>ipads</a:t>
            </a:r>
            <a:r>
              <a:rPr lang="en-US" dirty="0"/>
              <a:t> or tablets that can be booked for lessons. A technician – if you have one is a good idea. Is there a photography course running in your </a:t>
            </a:r>
            <a:r>
              <a:rPr lang="en-US" dirty="0" err="1"/>
              <a:t>centre</a:t>
            </a:r>
            <a:r>
              <a:rPr lang="en-US" dirty="0"/>
              <a:t>?  There are too many photographs here, but one or two of the main skills could be invaluable. </a:t>
            </a:r>
            <a:r>
              <a:rPr lang="en-US" sz="1800" dirty="0">
                <a:effectLst/>
                <a:latin typeface="Segoe UI" panose="020B0502040204020203" pitchFamily="34" charset="0"/>
              </a:rPr>
              <a:t>A few photographs of key skills could be included to support assessor comments/ Candidate’s production plan. </a:t>
            </a:r>
            <a:endParaRPr lang="en-GB" dirty="0"/>
          </a:p>
        </p:txBody>
      </p:sp>
      <p:sp>
        <p:nvSpPr>
          <p:cNvPr id="4" name="Slide Number Placeholder 3"/>
          <p:cNvSpPr>
            <a:spLocks noGrp="1"/>
          </p:cNvSpPr>
          <p:nvPr>
            <p:ph type="sldNum" sz="quarter" idx="5"/>
          </p:nvPr>
        </p:nvSpPr>
        <p:spPr/>
        <p:txBody>
          <a:bodyPr/>
          <a:lstStyle/>
          <a:p>
            <a:fld id="{942743F8-35D4-4119-BE03-4E163D2FB557}" type="slidenum">
              <a:rPr lang="en-GB" smtClean="0"/>
              <a:t>15</a:t>
            </a:fld>
            <a:endParaRPr lang="en-GB"/>
          </a:p>
        </p:txBody>
      </p:sp>
    </p:spTree>
    <p:extLst>
      <p:ext uri="{BB962C8B-B14F-4D97-AF65-F5344CB8AC3E}">
        <p14:creationId xmlns:p14="http://schemas.microsoft.com/office/powerpoint/2010/main" val="1874905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good example of careful selection. A few photos of the main skills for each dish.</a:t>
            </a:r>
            <a:endParaRPr lang="en-GB" dirty="0"/>
          </a:p>
        </p:txBody>
      </p:sp>
      <p:sp>
        <p:nvSpPr>
          <p:cNvPr id="4" name="Slide Number Placeholder 3"/>
          <p:cNvSpPr>
            <a:spLocks noGrp="1"/>
          </p:cNvSpPr>
          <p:nvPr>
            <p:ph type="sldNum" sz="quarter" idx="5"/>
          </p:nvPr>
        </p:nvSpPr>
        <p:spPr/>
        <p:txBody>
          <a:bodyPr/>
          <a:lstStyle/>
          <a:p>
            <a:fld id="{942743F8-35D4-4119-BE03-4E163D2FB557}" type="slidenum">
              <a:rPr lang="en-GB" smtClean="0"/>
              <a:t>16</a:t>
            </a:fld>
            <a:endParaRPr lang="en-GB"/>
          </a:p>
        </p:txBody>
      </p:sp>
    </p:spTree>
    <p:extLst>
      <p:ext uri="{BB962C8B-B14F-4D97-AF65-F5344CB8AC3E}">
        <p14:creationId xmlns:p14="http://schemas.microsoft.com/office/powerpoint/2010/main" val="1698001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 smarter not harder, I hope this helps. Contact details on slide.</a:t>
            </a:r>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17</a:t>
            </a:fld>
            <a:endParaRPr lang="en-US"/>
          </a:p>
        </p:txBody>
      </p:sp>
    </p:spTree>
    <p:extLst>
      <p:ext uri="{BB962C8B-B14F-4D97-AF65-F5344CB8AC3E}">
        <p14:creationId xmlns:p14="http://schemas.microsoft.com/office/powerpoint/2010/main" val="1079103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section is worth 15 marks to the candidate across 7 Assessment Criteria. It must be remembered that just completing the skill or technique well is not sufficient to award top band marks. The candidates need high skilled dishes as well.</a:t>
            </a:r>
          </a:p>
          <a:p>
            <a:r>
              <a:rPr lang="en-US" dirty="0"/>
              <a:t>It has to be a three-course meal, with accompaniments. There is no recommendation on portion size but cooking for two covers enables recipes to be scaled down, reducing cost. Many </a:t>
            </a:r>
            <a:r>
              <a:rPr lang="en-US" dirty="0" err="1"/>
              <a:t>centres</a:t>
            </a:r>
            <a:r>
              <a:rPr lang="en-US" dirty="0"/>
              <a:t> and candidates like to present a three-course meal and a fully laid table. There are NO restrictions or rules in the Specification noting how the candidate presents the dishes.</a:t>
            </a:r>
            <a:endParaRPr lang="en-GB" dirty="0"/>
          </a:p>
        </p:txBody>
      </p:sp>
      <p:sp>
        <p:nvSpPr>
          <p:cNvPr id="4" name="Slide Number Placeholder 3"/>
          <p:cNvSpPr>
            <a:spLocks noGrp="1"/>
          </p:cNvSpPr>
          <p:nvPr>
            <p:ph type="sldNum" sz="quarter" idx="5"/>
          </p:nvPr>
        </p:nvSpPr>
        <p:spPr/>
        <p:txBody>
          <a:bodyPr/>
          <a:lstStyle/>
          <a:p>
            <a:fld id="{942743F8-35D4-4119-BE03-4E163D2FB557}" type="slidenum">
              <a:rPr lang="en-GB" smtClean="0"/>
              <a:t>2</a:t>
            </a:fld>
            <a:endParaRPr lang="en-GB"/>
          </a:p>
        </p:txBody>
      </p:sp>
    </p:spTree>
    <p:extLst>
      <p:ext uri="{BB962C8B-B14F-4D97-AF65-F5344CB8AC3E}">
        <p14:creationId xmlns:p14="http://schemas.microsoft.com/office/powerpoint/2010/main" val="3730098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and your learners need to be familiar with advanced level skills and techniques. These of course build on the skills that learners have developed during their GCSE or Level 1/2  course.   Talk about all skills and Techniques with every practical lesson you do. It will be easy for your candidates to use this when they come to justifying their choices. You can even do a simple chart to go with every recipe that notes the skills and techniques, perhaps whilst evaluating the dish they have just made. There is also a section on skills, techniques and recipes in the textbook.</a:t>
            </a:r>
            <a:endParaRPr lang="en-GB" dirty="0"/>
          </a:p>
        </p:txBody>
      </p:sp>
      <p:sp>
        <p:nvSpPr>
          <p:cNvPr id="4" name="Slide Number Placeholder 3"/>
          <p:cNvSpPr>
            <a:spLocks noGrp="1"/>
          </p:cNvSpPr>
          <p:nvPr>
            <p:ph type="sldNum" sz="quarter" idx="5"/>
          </p:nvPr>
        </p:nvSpPr>
        <p:spPr/>
        <p:txBody>
          <a:bodyPr/>
          <a:lstStyle/>
          <a:p>
            <a:fld id="{942743F8-35D4-4119-BE03-4E163D2FB557}" type="slidenum">
              <a:rPr lang="en-GB" smtClean="0"/>
              <a:t>3</a:t>
            </a:fld>
            <a:endParaRPr lang="en-GB"/>
          </a:p>
        </p:txBody>
      </p:sp>
    </p:spTree>
    <p:extLst>
      <p:ext uri="{BB962C8B-B14F-4D97-AF65-F5344CB8AC3E}">
        <p14:creationId xmlns:p14="http://schemas.microsoft.com/office/powerpoint/2010/main" val="3802392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Whilst not a complete list, they outline examples of dishes which include the type advanced skills required for Level 3 </a:t>
            </a:r>
            <a:endParaRPr lang="en-US" sz="1800" dirty="0">
              <a:effectLst/>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942743F8-35D4-4119-BE03-4E163D2FB557}" type="slidenum">
              <a:rPr lang="en-GB" smtClean="0"/>
              <a:t>4</a:t>
            </a:fld>
            <a:endParaRPr lang="en-GB"/>
          </a:p>
        </p:txBody>
      </p:sp>
    </p:spTree>
    <p:extLst>
      <p:ext uri="{BB962C8B-B14F-4D97-AF65-F5344CB8AC3E}">
        <p14:creationId xmlns:p14="http://schemas.microsoft.com/office/powerpoint/2010/main" val="4199730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portfolio of recipes and dishes is such a simple but effective and invaluable tool. This could be started in GCSE or Level 1/2 . When it then comes to the practical, the students will have a bank of tried and tested recipes that they see at a glace how suitable they are.</a:t>
            </a:r>
            <a:endParaRPr lang="en-GB" dirty="0"/>
          </a:p>
        </p:txBody>
      </p:sp>
      <p:sp>
        <p:nvSpPr>
          <p:cNvPr id="4" name="Slide Number Placeholder 3"/>
          <p:cNvSpPr>
            <a:spLocks noGrp="1"/>
          </p:cNvSpPr>
          <p:nvPr>
            <p:ph type="sldNum" sz="quarter" idx="5"/>
          </p:nvPr>
        </p:nvSpPr>
        <p:spPr/>
        <p:txBody>
          <a:bodyPr/>
          <a:lstStyle/>
          <a:p>
            <a:fld id="{942743F8-35D4-4119-BE03-4E163D2FB557}" type="slidenum">
              <a:rPr lang="en-GB" smtClean="0"/>
              <a:t>5</a:t>
            </a:fld>
            <a:endParaRPr lang="en-GB"/>
          </a:p>
        </p:txBody>
      </p:sp>
    </p:spTree>
    <p:extLst>
      <p:ext uri="{BB962C8B-B14F-4D97-AF65-F5344CB8AC3E}">
        <p14:creationId xmlns:p14="http://schemas.microsoft.com/office/powerpoint/2010/main" val="645461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In order for it to be considered advanced level, candidates should be encouraged </a:t>
            </a:r>
            <a:r>
              <a:rPr lang="en-US" sz="1800">
                <a:effectLst/>
                <a:latin typeface="Segoe UI" panose="020B0502040204020203" pitchFamily="34" charset="0"/>
              </a:rPr>
              <a:t>to make their </a:t>
            </a:r>
            <a:r>
              <a:rPr lang="en-US" sz="1800" dirty="0">
                <a:effectLst/>
                <a:latin typeface="Segoe UI" panose="020B0502040204020203" pitchFamily="34" charset="0"/>
              </a:rPr>
              <a:t>own pasta, this can be done using a food processor then rolled using a pasta maker.</a:t>
            </a:r>
            <a:br>
              <a:rPr lang="en-US" sz="1800" dirty="0">
                <a:effectLst/>
                <a:latin typeface="Segoe UI" panose="020B0502040204020203" pitchFamily="34" charset="0"/>
              </a:rPr>
            </a:br>
            <a:r>
              <a:rPr lang="en-US" sz="1800" dirty="0">
                <a:effectLst/>
                <a:latin typeface="Segoe UI" panose="020B0502040204020203" pitchFamily="34" charset="0"/>
              </a:rPr>
              <a:t>The sauce is another way of incorporating skills e.g. roux or tomato based, use of ready made sauces should be discouraged at this level.</a:t>
            </a:r>
            <a:r>
              <a:rPr lang="en-US" dirty="0"/>
              <a:t> Think about adding a bread as an accompaniment to the menu, especially an enriched dough, shaped. Think accompaniments. “What would I get on my plate if I chose this in a restaurant?” It’s all about “beefing” up the number of skills in each complete dish. Look at this slide. The candidate could have chosen Spaghetti Bolognaise. But instead think Ravioli or tortellini with a meat or seafood filling, a tomato sauce – there could be portioning, filleting and deboning here , focaccia and a salad with dressing . These include more appropriate level skills.</a:t>
            </a:r>
            <a:endParaRPr lang="en-GB" dirty="0"/>
          </a:p>
        </p:txBody>
      </p:sp>
      <p:sp>
        <p:nvSpPr>
          <p:cNvPr id="4" name="Slide Number Placeholder 3"/>
          <p:cNvSpPr>
            <a:spLocks noGrp="1"/>
          </p:cNvSpPr>
          <p:nvPr>
            <p:ph type="sldNum" sz="quarter" idx="5"/>
          </p:nvPr>
        </p:nvSpPr>
        <p:spPr/>
        <p:txBody>
          <a:bodyPr/>
          <a:lstStyle/>
          <a:p>
            <a:fld id="{942743F8-35D4-4119-BE03-4E163D2FB557}" type="slidenum">
              <a:rPr lang="en-GB" smtClean="0"/>
              <a:t>6</a:t>
            </a:fld>
            <a:endParaRPr lang="en-GB"/>
          </a:p>
        </p:txBody>
      </p:sp>
    </p:spTree>
    <p:extLst>
      <p:ext uri="{BB962C8B-B14F-4D97-AF65-F5344CB8AC3E}">
        <p14:creationId xmlns:p14="http://schemas.microsoft.com/office/powerpoint/2010/main" val="3459375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Chicken is the meat of choice for many candidates. During the delivery of the specification learners need to have been introduced to portioning a whole chicken and to have had the opportunity to develop skills. </a:t>
            </a:r>
            <a:r>
              <a:rPr lang="en-US" dirty="0"/>
              <a:t>There is an excellent skills section on the WJEC website with videos to help.</a:t>
            </a:r>
            <a:endParaRPr lang="en-GB" dirty="0"/>
          </a:p>
        </p:txBody>
      </p:sp>
      <p:sp>
        <p:nvSpPr>
          <p:cNvPr id="4" name="Slide Number Placeholder 3"/>
          <p:cNvSpPr>
            <a:spLocks noGrp="1"/>
          </p:cNvSpPr>
          <p:nvPr>
            <p:ph type="sldNum" sz="quarter" idx="5"/>
          </p:nvPr>
        </p:nvSpPr>
        <p:spPr/>
        <p:txBody>
          <a:bodyPr/>
          <a:lstStyle/>
          <a:p>
            <a:fld id="{942743F8-35D4-4119-BE03-4E163D2FB557}" type="slidenum">
              <a:rPr lang="en-GB" smtClean="0"/>
              <a:t>7</a:t>
            </a:fld>
            <a:endParaRPr lang="en-GB"/>
          </a:p>
        </p:txBody>
      </p:sp>
    </p:spTree>
    <p:extLst>
      <p:ext uri="{BB962C8B-B14F-4D97-AF65-F5344CB8AC3E}">
        <p14:creationId xmlns:p14="http://schemas.microsoft.com/office/powerpoint/2010/main" val="1306590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and a half hours is more than enough time to make bread, get it proved and shaped and baked. Cut down recipes that use 400g of flour, make half batches. It will be dovetailed into their time plan, adds skills and techniques, and is an accompaniment for so many dishes. A simple burger is upskilled as soon as a brioche bun is made! Have you ever seen an Italian dish without cheesy garlic bread? Indian food – make flat bread, and when do you see soup without bread?</a:t>
            </a:r>
            <a:endParaRPr lang="en-GB" dirty="0"/>
          </a:p>
        </p:txBody>
      </p:sp>
      <p:sp>
        <p:nvSpPr>
          <p:cNvPr id="4" name="Slide Number Placeholder 3"/>
          <p:cNvSpPr>
            <a:spLocks noGrp="1"/>
          </p:cNvSpPr>
          <p:nvPr>
            <p:ph type="sldNum" sz="quarter" idx="5"/>
          </p:nvPr>
        </p:nvSpPr>
        <p:spPr/>
        <p:txBody>
          <a:bodyPr/>
          <a:lstStyle/>
          <a:p>
            <a:fld id="{942743F8-35D4-4119-BE03-4E163D2FB557}" type="slidenum">
              <a:rPr lang="en-GB" smtClean="0"/>
              <a:t>8</a:t>
            </a:fld>
            <a:endParaRPr lang="en-GB"/>
          </a:p>
        </p:txBody>
      </p:sp>
    </p:spTree>
    <p:extLst>
      <p:ext uri="{BB962C8B-B14F-4D97-AF65-F5344CB8AC3E}">
        <p14:creationId xmlns:p14="http://schemas.microsoft.com/office/powerpoint/2010/main" val="2249197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Equipment is expensive, so beg and borrow. The first place to start is your staff room, send out an email, put a message on your bulletin board. Within days you will be overrun with pasta and ice cream machines. Think of all those lean green grilling machines hiding in people’s cupboards. Staff are desperate to off load unwanted gifts. Before long you wont need dishes, linen or serving dishes. It will all be coming the way of your department! Staff will be thanking you. Use a food processor to make pastry, pasta or biscuit dough. Whisk eggs into a choux dough with a hand mixer and not a wooden spoon. Use a pasta machine. Those huge stand mixers can knead dough and how many people don’t use their bread makers? Pressure cookers are great for making stews.</a:t>
            </a:r>
            <a:endParaRPr lang="en-GB" dirty="0"/>
          </a:p>
        </p:txBody>
      </p:sp>
      <p:sp>
        <p:nvSpPr>
          <p:cNvPr id="4" name="Slide Number Placeholder 3"/>
          <p:cNvSpPr>
            <a:spLocks noGrp="1"/>
          </p:cNvSpPr>
          <p:nvPr>
            <p:ph type="sldNum" sz="quarter" idx="5"/>
          </p:nvPr>
        </p:nvSpPr>
        <p:spPr/>
        <p:txBody>
          <a:bodyPr/>
          <a:lstStyle/>
          <a:p>
            <a:fld id="{942743F8-35D4-4119-BE03-4E163D2FB557}" type="slidenum">
              <a:rPr lang="en-GB" smtClean="0"/>
              <a:t>9</a:t>
            </a:fld>
            <a:endParaRPr lang="en-GB"/>
          </a:p>
        </p:txBody>
      </p:sp>
    </p:spTree>
    <p:extLst>
      <p:ext uri="{BB962C8B-B14F-4D97-AF65-F5344CB8AC3E}">
        <p14:creationId xmlns:p14="http://schemas.microsoft.com/office/powerpoint/2010/main" val="1860367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F67C-545B-4744-A9ED-5E7C4BAB4B1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FC46A66-FB05-CD45-B268-BB9FCF79FE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14C6EE4-72D2-2944-9BE4-1D0F6AFF35DF}"/>
              </a:ext>
            </a:extLst>
          </p:cNvPr>
          <p:cNvSpPr>
            <a:spLocks noGrp="1"/>
          </p:cNvSpPr>
          <p:nvPr>
            <p:ph type="dt" sz="half" idx="10"/>
          </p:nvPr>
        </p:nvSpPr>
        <p:spPr/>
        <p:txBody>
          <a:bodyPr/>
          <a:lstStyle/>
          <a:p>
            <a:fld id="{58CFEC9B-ED80-E040-B096-D346576BEFAE}" type="datetimeFigureOut">
              <a:rPr lang="en-US" smtClean="0"/>
              <a:t>2/14/2024</a:t>
            </a:fld>
            <a:endParaRPr lang="en-US"/>
          </a:p>
        </p:txBody>
      </p:sp>
      <p:sp>
        <p:nvSpPr>
          <p:cNvPr id="5" name="Footer Placeholder 4">
            <a:extLst>
              <a:ext uri="{FF2B5EF4-FFF2-40B4-BE49-F238E27FC236}">
                <a16:creationId xmlns:a16="http://schemas.microsoft.com/office/drawing/2014/main" id="{BA418166-B3E0-8342-849D-01F8196601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CD107F-0FB0-2240-9117-8C80A7EDE4AF}"/>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3575736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76149-BE0C-2046-A49D-F5CE44BF04E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163F722-4DA5-BE4D-8A60-6A4E07B0AFF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4D546AE-DCE5-E049-B20E-DFA5A99284EE}"/>
              </a:ext>
            </a:extLst>
          </p:cNvPr>
          <p:cNvSpPr>
            <a:spLocks noGrp="1"/>
          </p:cNvSpPr>
          <p:nvPr>
            <p:ph type="dt" sz="half" idx="10"/>
          </p:nvPr>
        </p:nvSpPr>
        <p:spPr/>
        <p:txBody>
          <a:bodyPr/>
          <a:lstStyle/>
          <a:p>
            <a:fld id="{58CFEC9B-ED80-E040-B096-D346576BEFAE}" type="datetimeFigureOut">
              <a:rPr lang="en-US" smtClean="0"/>
              <a:t>2/14/2024</a:t>
            </a:fld>
            <a:endParaRPr lang="en-US"/>
          </a:p>
        </p:txBody>
      </p:sp>
      <p:sp>
        <p:nvSpPr>
          <p:cNvPr id="5" name="Footer Placeholder 4">
            <a:extLst>
              <a:ext uri="{FF2B5EF4-FFF2-40B4-BE49-F238E27FC236}">
                <a16:creationId xmlns:a16="http://schemas.microsoft.com/office/drawing/2014/main" id="{D5C70233-5C20-224C-B23D-110F6981EE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C6F6AE-532E-8245-A061-B1FE5D93E95D}"/>
              </a:ext>
            </a:extLst>
          </p:cNvPr>
          <p:cNvSpPr>
            <a:spLocks noGrp="1"/>
          </p:cNvSpPr>
          <p:nvPr>
            <p:ph type="sldNum" sz="quarter" idx="12"/>
          </p:nvPr>
        </p:nvSpPr>
        <p:spPr/>
        <p:txBody>
          <a:bodyPr/>
          <a:lstStyle/>
          <a:p>
            <a:fld id="{7CE8B0CC-5711-5047-9709-498589CE683B}" type="slidenum">
              <a:rPr lang="en-US" smtClean="0"/>
              <a:t>‹#›</a:t>
            </a:fld>
            <a:endParaRPr lang="en-US"/>
          </a:p>
        </p:txBody>
      </p:sp>
      <p:pic>
        <p:nvPicPr>
          <p:cNvPr id="7" name="Picture 6" descr="Logo, company name&#10;&#10;Description automatically generated">
            <a:extLst>
              <a:ext uri="{FF2B5EF4-FFF2-40B4-BE49-F238E27FC236}">
                <a16:creationId xmlns:a16="http://schemas.microsoft.com/office/drawing/2014/main" id="{BB126F12-D0FC-1F4B-B895-CF830A9FD50C}"/>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saturation sat="195000"/>
                    </a14:imgEffect>
                  </a14:imgLayer>
                </a14:imgProps>
              </a:ext>
              <a:ext uri="{28A0092B-C50C-407E-A947-70E740481C1C}">
                <a14:useLocalDpi xmlns:a14="http://schemas.microsoft.com/office/drawing/2010/main"/>
              </a:ext>
            </a:extLst>
          </a:blip>
          <a:stretch>
            <a:fillRect/>
          </a:stretch>
        </p:blipFill>
        <p:spPr>
          <a:xfrm>
            <a:off x="10793662" y="307906"/>
            <a:ext cx="1074580" cy="1074580"/>
          </a:xfrm>
          <a:prstGeom prst="rect">
            <a:avLst/>
          </a:prstGeom>
          <a:effectLst/>
        </p:spPr>
      </p:pic>
      <p:sp>
        <p:nvSpPr>
          <p:cNvPr id="8" name="Rectangle 7">
            <a:extLst>
              <a:ext uri="{FF2B5EF4-FFF2-40B4-BE49-F238E27FC236}">
                <a16:creationId xmlns:a16="http://schemas.microsoft.com/office/drawing/2014/main" id="{19812F9A-6D05-3941-A2EE-5C845E865C30}"/>
              </a:ext>
            </a:extLst>
          </p:cNvPr>
          <p:cNvSpPr/>
          <p:nvPr userDrawn="1"/>
        </p:nvSpPr>
        <p:spPr>
          <a:xfrm flipV="1">
            <a:off x="1" y="6604000"/>
            <a:ext cx="6676570" cy="254000"/>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91E1660-4C78-E943-B869-2ABD9A910F16}"/>
              </a:ext>
            </a:extLst>
          </p:cNvPr>
          <p:cNvSpPr/>
          <p:nvPr userDrawn="1"/>
        </p:nvSpPr>
        <p:spPr>
          <a:xfrm flipV="1">
            <a:off x="6676570" y="6604000"/>
            <a:ext cx="2757715" cy="254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96B9631-6FAE-4E4E-A0AE-5B890B572AD6}"/>
              </a:ext>
            </a:extLst>
          </p:cNvPr>
          <p:cNvSpPr/>
          <p:nvPr userDrawn="1"/>
        </p:nvSpPr>
        <p:spPr>
          <a:xfrm flipV="1">
            <a:off x="9434285" y="6604000"/>
            <a:ext cx="2757715" cy="254000"/>
          </a:xfrm>
          <a:prstGeom prst="rect">
            <a:avLst/>
          </a:prstGeom>
          <a:solidFill>
            <a:srgbClr val="FFC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03746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BC953-2D41-354A-852B-F1B0AAFA5B0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40EE157-E6D8-114A-8AC7-1B48E51A92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9ECA462-19B6-6647-9673-46AE4A2F40E8}"/>
              </a:ext>
            </a:extLst>
          </p:cNvPr>
          <p:cNvSpPr>
            <a:spLocks noGrp="1"/>
          </p:cNvSpPr>
          <p:nvPr>
            <p:ph type="dt" sz="half" idx="10"/>
          </p:nvPr>
        </p:nvSpPr>
        <p:spPr/>
        <p:txBody>
          <a:bodyPr/>
          <a:lstStyle/>
          <a:p>
            <a:fld id="{58CFEC9B-ED80-E040-B096-D346576BEFAE}" type="datetimeFigureOut">
              <a:rPr lang="en-US" smtClean="0"/>
              <a:t>2/14/2024</a:t>
            </a:fld>
            <a:endParaRPr lang="en-US"/>
          </a:p>
        </p:txBody>
      </p:sp>
      <p:sp>
        <p:nvSpPr>
          <p:cNvPr id="5" name="Footer Placeholder 4">
            <a:extLst>
              <a:ext uri="{FF2B5EF4-FFF2-40B4-BE49-F238E27FC236}">
                <a16:creationId xmlns:a16="http://schemas.microsoft.com/office/drawing/2014/main" id="{092D133D-7942-3144-BC9F-525CB8DBAC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806782-B759-BE42-9AFF-8FCD196CFCA7}"/>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4919323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EB2CB-8B58-A64C-B08A-C448B8C0847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8B22F5F-9036-794C-B68D-FFE8599DF95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66B3D62-2A10-1C46-A1D3-0E7663BFDF6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40E37C2-8EE4-AF4C-A065-950A0D965C4E}"/>
              </a:ext>
            </a:extLst>
          </p:cNvPr>
          <p:cNvSpPr>
            <a:spLocks noGrp="1"/>
          </p:cNvSpPr>
          <p:nvPr>
            <p:ph type="dt" sz="half" idx="10"/>
          </p:nvPr>
        </p:nvSpPr>
        <p:spPr/>
        <p:txBody>
          <a:bodyPr/>
          <a:lstStyle/>
          <a:p>
            <a:fld id="{58CFEC9B-ED80-E040-B096-D346576BEFAE}" type="datetimeFigureOut">
              <a:rPr lang="en-US" smtClean="0"/>
              <a:t>2/14/2024</a:t>
            </a:fld>
            <a:endParaRPr lang="en-US"/>
          </a:p>
        </p:txBody>
      </p:sp>
      <p:sp>
        <p:nvSpPr>
          <p:cNvPr id="6" name="Footer Placeholder 5">
            <a:extLst>
              <a:ext uri="{FF2B5EF4-FFF2-40B4-BE49-F238E27FC236}">
                <a16:creationId xmlns:a16="http://schemas.microsoft.com/office/drawing/2014/main" id="{7BE84F54-000F-6E4A-9748-34E06DEF34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5E3B76-57E2-1644-A520-35EFBCDE4D72}"/>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3654496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E5BE6-7882-B446-8729-D401341FB11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1701C92-7902-E845-AA26-F76B851C59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21803BC-6B3E-3242-8C66-A27B4EFADE6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E174C0B-7259-8747-A5C6-E4946E7695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633F3DE-EE2A-7A47-A264-C07028B7E52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8BED30C-D95F-EB44-BFA4-3E6259DBCBA2}"/>
              </a:ext>
            </a:extLst>
          </p:cNvPr>
          <p:cNvSpPr>
            <a:spLocks noGrp="1"/>
          </p:cNvSpPr>
          <p:nvPr>
            <p:ph type="dt" sz="half" idx="10"/>
          </p:nvPr>
        </p:nvSpPr>
        <p:spPr/>
        <p:txBody>
          <a:bodyPr/>
          <a:lstStyle/>
          <a:p>
            <a:fld id="{58CFEC9B-ED80-E040-B096-D346576BEFAE}" type="datetimeFigureOut">
              <a:rPr lang="en-US" smtClean="0"/>
              <a:t>2/14/2024</a:t>
            </a:fld>
            <a:endParaRPr lang="en-US"/>
          </a:p>
        </p:txBody>
      </p:sp>
      <p:sp>
        <p:nvSpPr>
          <p:cNvPr id="8" name="Footer Placeholder 7">
            <a:extLst>
              <a:ext uri="{FF2B5EF4-FFF2-40B4-BE49-F238E27FC236}">
                <a16:creationId xmlns:a16="http://schemas.microsoft.com/office/drawing/2014/main" id="{4B19EC89-E42A-DD4C-A35D-793FB6354C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9857240-6083-D54F-A130-44DC061A4ACE}"/>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42239957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253F1-D01F-EB40-81EB-97AF969F575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BF620CB-899B-F940-97CE-4E66C6EB9D97}"/>
              </a:ext>
            </a:extLst>
          </p:cNvPr>
          <p:cNvSpPr>
            <a:spLocks noGrp="1"/>
          </p:cNvSpPr>
          <p:nvPr>
            <p:ph type="dt" sz="half" idx="10"/>
          </p:nvPr>
        </p:nvSpPr>
        <p:spPr/>
        <p:txBody>
          <a:bodyPr/>
          <a:lstStyle/>
          <a:p>
            <a:fld id="{58CFEC9B-ED80-E040-B096-D346576BEFAE}" type="datetimeFigureOut">
              <a:rPr lang="en-US" smtClean="0"/>
              <a:t>2/14/2024</a:t>
            </a:fld>
            <a:endParaRPr lang="en-US"/>
          </a:p>
        </p:txBody>
      </p:sp>
      <p:sp>
        <p:nvSpPr>
          <p:cNvPr id="4" name="Footer Placeholder 3">
            <a:extLst>
              <a:ext uri="{FF2B5EF4-FFF2-40B4-BE49-F238E27FC236}">
                <a16:creationId xmlns:a16="http://schemas.microsoft.com/office/drawing/2014/main" id="{52182D1B-EDE9-3840-B9DE-CA11CD8CA2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C2380A-2F38-6E48-BBE5-76AFF9D2515C}"/>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4049699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D46787-A4E8-8042-8DAC-8BBAFDAFAE1B}"/>
              </a:ext>
            </a:extLst>
          </p:cNvPr>
          <p:cNvSpPr>
            <a:spLocks noGrp="1"/>
          </p:cNvSpPr>
          <p:nvPr>
            <p:ph type="dt" sz="half" idx="10"/>
          </p:nvPr>
        </p:nvSpPr>
        <p:spPr/>
        <p:txBody>
          <a:bodyPr/>
          <a:lstStyle/>
          <a:p>
            <a:fld id="{58CFEC9B-ED80-E040-B096-D346576BEFAE}" type="datetimeFigureOut">
              <a:rPr lang="en-US" smtClean="0"/>
              <a:t>2/14/2024</a:t>
            </a:fld>
            <a:endParaRPr lang="en-US"/>
          </a:p>
        </p:txBody>
      </p:sp>
      <p:sp>
        <p:nvSpPr>
          <p:cNvPr id="3" name="Footer Placeholder 2">
            <a:extLst>
              <a:ext uri="{FF2B5EF4-FFF2-40B4-BE49-F238E27FC236}">
                <a16:creationId xmlns:a16="http://schemas.microsoft.com/office/drawing/2014/main" id="{CEF3B5B3-71EA-6842-AF67-A7017ABA15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4C118A-F06E-F748-9D86-21DCDCAD7CA4}"/>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635206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D9159-E1C5-C84B-BE0E-74A846B3694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083A114-2EF7-7C45-A19E-7291390828E8}"/>
              </a:ext>
            </a:extLst>
          </p:cNvPr>
          <p:cNvSpPr>
            <a:spLocks noGrp="1"/>
          </p:cNvSpPr>
          <p:nvPr>
            <p:ph idx="1"/>
          </p:nvPr>
        </p:nvSpPr>
        <p:spPr>
          <a:xfrm>
            <a:off x="6696074" y="996950"/>
            <a:ext cx="379095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21DEA04-8F6E-B74C-8698-E90AED35A84C}"/>
              </a:ext>
            </a:extLst>
          </p:cNvPr>
          <p:cNvSpPr>
            <a:spLocks noGrp="1"/>
          </p:cNvSpPr>
          <p:nvPr>
            <p:ph type="body" sz="half" idx="2"/>
          </p:nvPr>
        </p:nvSpPr>
        <p:spPr>
          <a:xfrm>
            <a:off x="839788" y="2057400"/>
            <a:ext cx="3932237" cy="1371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E48EADC-ECAC-E94C-B344-7E5C3AEA1589}"/>
              </a:ext>
            </a:extLst>
          </p:cNvPr>
          <p:cNvSpPr>
            <a:spLocks noGrp="1"/>
          </p:cNvSpPr>
          <p:nvPr>
            <p:ph type="dt" sz="half" idx="10"/>
          </p:nvPr>
        </p:nvSpPr>
        <p:spPr/>
        <p:txBody>
          <a:bodyPr/>
          <a:lstStyle/>
          <a:p>
            <a:fld id="{58CFEC9B-ED80-E040-B096-D346576BEFAE}" type="datetimeFigureOut">
              <a:rPr lang="en-US" smtClean="0"/>
              <a:t>2/14/2024</a:t>
            </a:fld>
            <a:endParaRPr lang="en-US"/>
          </a:p>
        </p:txBody>
      </p:sp>
      <p:sp>
        <p:nvSpPr>
          <p:cNvPr id="6" name="Footer Placeholder 5">
            <a:extLst>
              <a:ext uri="{FF2B5EF4-FFF2-40B4-BE49-F238E27FC236}">
                <a16:creationId xmlns:a16="http://schemas.microsoft.com/office/drawing/2014/main" id="{F45F63B7-F534-3743-AEF6-416534E64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EC0C58-D218-0F49-859A-177C21105299}"/>
              </a:ext>
            </a:extLst>
          </p:cNvPr>
          <p:cNvSpPr>
            <a:spLocks noGrp="1"/>
          </p:cNvSpPr>
          <p:nvPr>
            <p:ph type="sldNum" sz="quarter" idx="12"/>
          </p:nvPr>
        </p:nvSpPr>
        <p:spPr/>
        <p:txBody>
          <a:bodyPr/>
          <a:lstStyle/>
          <a:p>
            <a:fld id="{7CE8B0CC-5711-5047-9709-498589CE683B}" type="slidenum">
              <a:rPr lang="en-US" smtClean="0"/>
              <a:t>‹#›</a:t>
            </a:fld>
            <a:endParaRPr lang="en-US"/>
          </a:p>
        </p:txBody>
      </p:sp>
      <p:sp>
        <p:nvSpPr>
          <p:cNvPr id="10" name="Table Placeholder 9">
            <a:extLst>
              <a:ext uri="{FF2B5EF4-FFF2-40B4-BE49-F238E27FC236}">
                <a16:creationId xmlns:a16="http://schemas.microsoft.com/office/drawing/2014/main" id="{AFE1BAE4-C883-49AF-BA32-0D30C0716E1F}"/>
              </a:ext>
            </a:extLst>
          </p:cNvPr>
          <p:cNvSpPr>
            <a:spLocks noGrp="1"/>
          </p:cNvSpPr>
          <p:nvPr>
            <p:ph type="tbl" sz="quarter" idx="14"/>
          </p:nvPr>
        </p:nvSpPr>
        <p:spPr>
          <a:xfrm>
            <a:off x="836612" y="3616325"/>
            <a:ext cx="3935413" cy="2343150"/>
          </a:xfrm>
        </p:spPr>
        <p:txBody>
          <a:bodyPr/>
          <a:lstStyle/>
          <a:p>
            <a:endParaRPr lang="en-GB"/>
          </a:p>
        </p:txBody>
      </p:sp>
      <p:sp>
        <p:nvSpPr>
          <p:cNvPr id="12" name="SmartArt Placeholder 11">
            <a:extLst>
              <a:ext uri="{FF2B5EF4-FFF2-40B4-BE49-F238E27FC236}">
                <a16:creationId xmlns:a16="http://schemas.microsoft.com/office/drawing/2014/main" id="{A895AA2C-485E-4EA1-8794-8AACE311EF25}"/>
              </a:ext>
            </a:extLst>
          </p:cNvPr>
          <p:cNvSpPr>
            <a:spLocks noGrp="1"/>
          </p:cNvSpPr>
          <p:nvPr>
            <p:ph type="dgm" sz="quarter" idx="15"/>
          </p:nvPr>
        </p:nvSpPr>
        <p:spPr>
          <a:xfrm>
            <a:off x="6696074" y="1771650"/>
            <a:ext cx="990600" cy="1057275"/>
          </a:xfrm>
        </p:spPr>
        <p:txBody>
          <a:bodyPr/>
          <a:lstStyle/>
          <a:p>
            <a:endParaRPr lang="en-GB"/>
          </a:p>
        </p:txBody>
      </p:sp>
      <p:sp>
        <p:nvSpPr>
          <p:cNvPr id="14" name="SmartArt Placeholder 13">
            <a:extLst>
              <a:ext uri="{FF2B5EF4-FFF2-40B4-BE49-F238E27FC236}">
                <a16:creationId xmlns:a16="http://schemas.microsoft.com/office/drawing/2014/main" id="{611735BB-73FE-494F-97B3-F326AD564F0E}"/>
              </a:ext>
            </a:extLst>
          </p:cNvPr>
          <p:cNvSpPr>
            <a:spLocks noGrp="1"/>
          </p:cNvSpPr>
          <p:nvPr>
            <p:ph type="dgm" sz="quarter" idx="16"/>
          </p:nvPr>
        </p:nvSpPr>
        <p:spPr>
          <a:xfrm>
            <a:off x="6696075" y="3225800"/>
            <a:ext cx="990600" cy="1238250"/>
          </a:xfrm>
        </p:spPr>
        <p:txBody>
          <a:bodyPr/>
          <a:lstStyle/>
          <a:p>
            <a:endParaRPr lang="en-GB"/>
          </a:p>
        </p:txBody>
      </p:sp>
      <p:sp>
        <p:nvSpPr>
          <p:cNvPr id="16" name="SmartArt Placeholder 15">
            <a:extLst>
              <a:ext uri="{FF2B5EF4-FFF2-40B4-BE49-F238E27FC236}">
                <a16:creationId xmlns:a16="http://schemas.microsoft.com/office/drawing/2014/main" id="{741FAB85-B0F4-4657-A1AB-2394EE3F59BF}"/>
              </a:ext>
            </a:extLst>
          </p:cNvPr>
          <p:cNvSpPr>
            <a:spLocks noGrp="1"/>
          </p:cNvSpPr>
          <p:nvPr>
            <p:ph type="dgm" sz="quarter" idx="17"/>
          </p:nvPr>
        </p:nvSpPr>
        <p:spPr>
          <a:xfrm>
            <a:off x="6696074" y="4594225"/>
            <a:ext cx="990602" cy="1298575"/>
          </a:xfrm>
        </p:spPr>
        <p:txBody>
          <a:bodyPr/>
          <a:lstStyle/>
          <a:p>
            <a:endParaRPr lang="en-GB"/>
          </a:p>
        </p:txBody>
      </p:sp>
    </p:spTree>
    <p:extLst>
      <p:ext uri="{BB962C8B-B14F-4D97-AF65-F5344CB8AC3E}">
        <p14:creationId xmlns:p14="http://schemas.microsoft.com/office/powerpoint/2010/main" val="3934343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DF52B-05FA-A64C-8E09-931711C8E44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521631E-2FD8-E048-8FB8-9941F18D83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1AFDD5-CEC0-0440-9B3C-1B6AF995A0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0C7EAC6-1B30-2F45-AAEC-A65294B42B10}"/>
              </a:ext>
            </a:extLst>
          </p:cNvPr>
          <p:cNvSpPr>
            <a:spLocks noGrp="1"/>
          </p:cNvSpPr>
          <p:nvPr>
            <p:ph type="dt" sz="half" idx="10"/>
          </p:nvPr>
        </p:nvSpPr>
        <p:spPr/>
        <p:txBody>
          <a:bodyPr/>
          <a:lstStyle/>
          <a:p>
            <a:fld id="{58CFEC9B-ED80-E040-B096-D346576BEFAE}" type="datetimeFigureOut">
              <a:rPr lang="en-US" smtClean="0"/>
              <a:t>2/14/2024</a:t>
            </a:fld>
            <a:endParaRPr lang="en-US"/>
          </a:p>
        </p:txBody>
      </p:sp>
      <p:sp>
        <p:nvSpPr>
          <p:cNvPr id="6" name="Footer Placeholder 5">
            <a:extLst>
              <a:ext uri="{FF2B5EF4-FFF2-40B4-BE49-F238E27FC236}">
                <a16:creationId xmlns:a16="http://schemas.microsoft.com/office/drawing/2014/main" id="{84944189-E3EF-9845-B898-DF3079C6D6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8DEF43-24EB-B649-882F-533218EC1E55}"/>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12215118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8AF22-5B4B-2B47-8B57-18B58960D9F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E26DC34-59C1-1E42-A450-F9EE038BE7A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304019B-70AE-7D41-9056-DF8EB0D02E8B}"/>
              </a:ext>
            </a:extLst>
          </p:cNvPr>
          <p:cNvSpPr>
            <a:spLocks noGrp="1"/>
          </p:cNvSpPr>
          <p:nvPr>
            <p:ph type="dt" sz="half" idx="10"/>
          </p:nvPr>
        </p:nvSpPr>
        <p:spPr/>
        <p:txBody>
          <a:bodyPr/>
          <a:lstStyle/>
          <a:p>
            <a:fld id="{58CFEC9B-ED80-E040-B096-D346576BEFAE}" type="datetimeFigureOut">
              <a:rPr lang="en-US" smtClean="0"/>
              <a:t>2/14/2024</a:t>
            </a:fld>
            <a:endParaRPr lang="en-US"/>
          </a:p>
        </p:txBody>
      </p:sp>
      <p:sp>
        <p:nvSpPr>
          <p:cNvPr id="5" name="Footer Placeholder 4">
            <a:extLst>
              <a:ext uri="{FF2B5EF4-FFF2-40B4-BE49-F238E27FC236}">
                <a16:creationId xmlns:a16="http://schemas.microsoft.com/office/drawing/2014/main" id="{96D529C3-3B68-6F41-AAFF-468C6679CA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FD60FD-919C-3647-AD1B-D49AAFD02D20}"/>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1264457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B375E4-1413-6C44-9A47-6F559F70DE7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48E503D-4629-B744-A029-95AEB570CBD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C416289-030B-C149-9F54-3F859066F37B}"/>
              </a:ext>
            </a:extLst>
          </p:cNvPr>
          <p:cNvSpPr>
            <a:spLocks noGrp="1"/>
          </p:cNvSpPr>
          <p:nvPr>
            <p:ph type="dt" sz="half" idx="10"/>
          </p:nvPr>
        </p:nvSpPr>
        <p:spPr/>
        <p:txBody>
          <a:bodyPr/>
          <a:lstStyle/>
          <a:p>
            <a:fld id="{58CFEC9B-ED80-E040-B096-D346576BEFAE}" type="datetimeFigureOut">
              <a:rPr lang="en-US" smtClean="0"/>
              <a:t>2/14/2024</a:t>
            </a:fld>
            <a:endParaRPr lang="en-US"/>
          </a:p>
        </p:txBody>
      </p:sp>
      <p:sp>
        <p:nvSpPr>
          <p:cNvPr id="5" name="Footer Placeholder 4">
            <a:extLst>
              <a:ext uri="{FF2B5EF4-FFF2-40B4-BE49-F238E27FC236}">
                <a16:creationId xmlns:a16="http://schemas.microsoft.com/office/drawing/2014/main" id="{14D39239-C200-4943-982D-A93D2D79BE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9B61D-4807-BD4B-AAF7-8DA871D27204}"/>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2523336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2/14/2024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2/14/2024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2/14/2024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8F7B30-7753-5741-AD1B-195C35FD65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967207C-507C-0246-B04D-A2806B69A9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432C352A-10A9-E34E-81B7-EE88BEE1CE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FEC9B-ED80-E040-B096-D346576BEFAE}" type="datetimeFigureOut">
              <a:rPr lang="en-US" smtClean="0"/>
              <a:t>2/14/2024</a:t>
            </a:fld>
            <a:endParaRPr lang="en-US"/>
          </a:p>
        </p:txBody>
      </p:sp>
      <p:sp>
        <p:nvSpPr>
          <p:cNvPr id="5" name="Footer Placeholder 4">
            <a:extLst>
              <a:ext uri="{FF2B5EF4-FFF2-40B4-BE49-F238E27FC236}">
                <a16:creationId xmlns:a16="http://schemas.microsoft.com/office/drawing/2014/main" id="{D40BC208-2AD8-8643-AC1B-42F1DD335D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F319CF-8260-D34D-AEC3-463736EA19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E8B0CC-5711-5047-9709-498589CE683B}" type="slidenum">
              <a:rPr lang="en-US" smtClean="0"/>
              <a:t>‹#›</a:t>
            </a:fld>
            <a:endParaRPr lang="en-US"/>
          </a:p>
        </p:txBody>
      </p:sp>
      <p:pic>
        <p:nvPicPr>
          <p:cNvPr id="7" name="Picture 6" descr="Logo, company name&#10;&#10;Description automatically generated">
            <a:extLst>
              <a:ext uri="{FF2B5EF4-FFF2-40B4-BE49-F238E27FC236}">
                <a16:creationId xmlns:a16="http://schemas.microsoft.com/office/drawing/2014/main" id="{049D5532-0AE8-D241-82C3-6B52EB5C84F1}"/>
              </a:ext>
            </a:extLst>
          </p:cNvPr>
          <p:cNvPicPr>
            <a:picLocks noChangeAspect="1"/>
          </p:cNvPicPr>
          <p:nvPr userDrawn="1"/>
        </p:nvPicPr>
        <p:blipFill>
          <a:blip r:embed="rId13" cstate="screen">
            <a:extLst>
              <a:ext uri="{BEBA8EAE-BF5A-486C-A8C5-ECC9F3942E4B}">
                <a14:imgProps xmlns:a14="http://schemas.microsoft.com/office/drawing/2010/main">
                  <a14:imgLayer r:embed="rId14">
                    <a14:imgEffect>
                      <a14:saturation sat="195000"/>
                    </a14:imgEffect>
                  </a14:imgLayer>
                </a14:imgProps>
              </a:ext>
              <a:ext uri="{28A0092B-C50C-407E-A947-70E740481C1C}">
                <a14:useLocalDpi xmlns:a14="http://schemas.microsoft.com/office/drawing/2010/main"/>
              </a:ext>
            </a:extLst>
          </a:blip>
          <a:stretch>
            <a:fillRect/>
          </a:stretch>
        </p:blipFill>
        <p:spPr>
          <a:xfrm>
            <a:off x="10793662" y="307906"/>
            <a:ext cx="1074580" cy="1074580"/>
          </a:xfrm>
          <a:prstGeom prst="rect">
            <a:avLst/>
          </a:prstGeom>
          <a:effectLst/>
        </p:spPr>
      </p:pic>
      <p:sp>
        <p:nvSpPr>
          <p:cNvPr id="8" name="Rectangle 7">
            <a:extLst>
              <a:ext uri="{FF2B5EF4-FFF2-40B4-BE49-F238E27FC236}">
                <a16:creationId xmlns:a16="http://schemas.microsoft.com/office/drawing/2014/main" id="{84BD4E19-D571-C349-BEF2-E7D205896CC7}"/>
              </a:ext>
            </a:extLst>
          </p:cNvPr>
          <p:cNvSpPr/>
          <p:nvPr userDrawn="1"/>
        </p:nvSpPr>
        <p:spPr>
          <a:xfrm flipV="1">
            <a:off x="1" y="6604000"/>
            <a:ext cx="6676570" cy="254000"/>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E90E01-A17D-384C-AA0F-413ABAF5593D}"/>
              </a:ext>
            </a:extLst>
          </p:cNvPr>
          <p:cNvSpPr/>
          <p:nvPr userDrawn="1"/>
        </p:nvSpPr>
        <p:spPr>
          <a:xfrm flipV="1">
            <a:off x="6676570" y="6604000"/>
            <a:ext cx="2757715" cy="254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BA0D681-BDC3-4044-8AAB-207FF3C14EFE}"/>
              </a:ext>
            </a:extLst>
          </p:cNvPr>
          <p:cNvSpPr/>
          <p:nvPr userDrawn="1"/>
        </p:nvSpPr>
        <p:spPr>
          <a:xfrm flipV="1">
            <a:off x="9434285" y="6604000"/>
            <a:ext cx="2757715" cy="254000"/>
          </a:xfrm>
          <a:prstGeom prst="rect">
            <a:avLst/>
          </a:prstGeom>
          <a:solidFill>
            <a:srgbClr val="FFC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66921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slideLayout" Target="../slideLayouts/slideLayout13.xml"/><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notesSlide" Target="../notesSlides/notesSlide10.xml"/><Relationship Id="rId9" Type="http://schemas.openxmlformats.org/officeDocument/2006/relationships/image" Target="../media/image37.png"/><Relationship Id="rId1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13.xml"/><Relationship Id="rId7" Type="http://schemas.openxmlformats.org/officeDocument/2006/relationships/image" Target="../media/image4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3.png"/><Relationship Id="rId4" Type="http://schemas.openxmlformats.org/officeDocument/2006/relationships/notesSlide" Target="../notesSlides/notesSlide11.xml"/><Relationship Id="rId9"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emf"/><Relationship Id="rId10" Type="http://schemas.openxmlformats.org/officeDocument/2006/relationships/image" Target="../media/image52.png"/><Relationship Id="rId4" Type="http://schemas.openxmlformats.org/officeDocument/2006/relationships/notesSlide" Target="../notesSlides/notesSlide12.xml"/><Relationship Id="rId9"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13.xml"/><Relationship Id="rId7" Type="http://schemas.openxmlformats.org/officeDocument/2006/relationships/image" Target="../media/image57.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notesSlide" Target="../notesSlides/notesSlide13.xml"/><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13.xml"/><Relationship Id="rId7" Type="http://schemas.openxmlformats.org/officeDocument/2006/relationships/image" Target="../media/image6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0.png"/><Relationship Id="rId11" Type="http://schemas.openxmlformats.org/officeDocument/2006/relationships/image" Target="../media/image3.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notesSlide" Target="../notesSlides/notesSlide14.xml"/><Relationship Id="rId9" Type="http://schemas.openxmlformats.org/officeDocument/2006/relationships/image" Target="../media/image63.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image" Target="../media/image67.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6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hyperlink" Target="mailto:e-assessment@wjec.co.uk"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mailto:Food@eduqas.co.uk" TargetMode="External"/><Relationship Id="rId5" Type="http://schemas.openxmlformats.org/officeDocument/2006/relationships/hyperlink" Target="mailto:food@eduqas.co.uk" TargetMode="External"/><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7.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image" Target="../media/image1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3.xml"/><Relationship Id="rId7" Type="http://schemas.openxmlformats.org/officeDocument/2006/relationships/hyperlink" Target="https://resources.wjec.co.uk/Pages/ResourceSingle.aspx?rIid=813"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9.png"/><Relationship Id="rId11" Type="http://schemas.openxmlformats.org/officeDocument/2006/relationships/image" Target="../media/image3.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notesSlide" Target="../notesSlides/notesSlide7.xml"/><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3.xml"/><Relationship Id="rId7" Type="http://schemas.openxmlformats.org/officeDocument/2006/relationships/image" Target="../media/image2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8.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3.xml"/><Relationship Id="rId7" Type="http://schemas.openxmlformats.org/officeDocument/2006/relationships/image" Target="../media/image2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8.png"/><Relationship Id="rId11" Type="http://schemas.openxmlformats.org/officeDocument/2006/relationships/image" Target="../media/image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notesSlide" Target="../notesSlides/notesSlide9.xml"/><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EF17BB7-3DB7-9E42-8E87-945C5986BA79}"/>
              </a:ext>
              <a:ext uri="{C183D7F6-B498-43B3-948B-1728B52AA6E4}">
                <adec:decorative xmlns:adec="http://schemas.microsoft.com/office/drawing/2017/decorative" val="1"/>
              </a:ext>
            </a:extLst>
          </p:cNvPr>
          <p:cNvSpPr/>
          <p:nvPr/>
        </p:nvSpPr>
        <p:spPr>
          <a:xfrm flipV="1">
            <a:off x="12701" y="6604000"/>
            <a:ext cx="6676570" cy="254000"/>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5A429-9F05-0C47-84F0-88A74EAF054D}"/>
              </a:ext>
              <a:ext uri="{C183D7F6-B498-43B3-948B-1728B52AA6E4}">
                <adec:decorative xmlns:adec="http://schemas.microsoft.com/office/drawing/2017/decorative" val="1"/>
              </a:ext>
            </a:extLst>
          </p:cNvPr>
          <p:cNvSpPr/>
          <p:nvPr/>
        </p:nvSpPr>
        <p:spPr>
          <a:xfrm flipV="1">
            <a:off x="6676570" y="6604000"/>
            <a:ext cx="2757715" cy="254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F861919-BADC-1744-BEBF-CA87918683D9}"/>
              </a:ext>
              <a:ext uri="{C183D7F6-B498-43B3-948B-1728B52AA6E4}">
                <adec:decorative xmlns:adec="http://schemas.microsoft.com/office/drawing/2017/decorative" val="1"/>
              </a:ext>
            </a:extLst>
          </p:cNvPr>
          <p:cNvSpPr/>
          <p:nvPr/>
        </p:nvSpPr>
        <p:spPr>
          <a:xfrm flipV="1">
            <a:off x="9434285" y="6614886"/>
            <a:ext cx="2757715" cy="254000"/>
          </a:xfrm>
          <a:prstGeom prst="rect">
            <a:avLst/>
          </a:prstGeom>
          <a:solidFill>
            <a:srgbClr val="FFC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9F29B3-C7C3-4D64-9DD2-2B8130439864}"/>
              </a:ext>
            </a:extLst>
          </p:cNvPr>
          <p:cNvSpPr/>
          <p:nvPr/>
        </p:nvSpPr>
        <p:spPr>
          <a:xfrm flipV="1">
            <a:off x="0" y="1651892"/>
            <a:ext cx="12240000" cy="36000"/>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WJEC Western Avenue Building blue overlay">
            <a:extLst>
              <a:ext uri="{FF2B5EF4-FFF2-40B4-BE49-F238E27FC236}">
                <a16:creationId xmlns:a16="http://schemas.microsoft.com/office/drawing/2014/main" id="{517301B1-DE99-416F-8131-44C5D38320F3}"/>
              </a:ext>
            </a:extLst>
          </p:cNvPr>
          <p:cNvPicPr>
            <a:picLocks noGrp="1" noChangeAspect="1"/>
          </p:cNvPicPr>
          <p:nvPr>
            <p:ph idx="1"/>
          </p:nvPr>
        </p:nvPicPr>
        <p:blipFill rotWithShape="1">
          <a:blip r:embed="rId5"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0" y="1690688"/>
            <a:ext cx="12191999" cy="4952108"/>
          </a:xfrm>
        </p:spPr>
      </p:pic>
      <p:sp>
        <p:nvSpPr>
          <p:cNvPr id="2" name="Title 1">
            <a:extLst>
              <a:ext uri="{FF2B5EF4-FFF2-40B4-BE49-F238E27FC236}">
                <a16:creationId xmlns:a16="http://schemas.microsoft.com/office/drawing/2014/main" id="{CCFCF381-611C-4DD4-AD1E-2604E6AD3590}"/>
              </a:ext>
            </a:extLst>
          </p:cNvPr>
          <p:cNvSpPr>
            <a:spLocks noGrp="1"/>
          </p:cNvSpPr>
          <p:nvPr>
            <p:ph type="title"/>
          </p:nvPr>
        </p:nvSpPr>
        <p:spPr>
          <a:xfrm>
            <a:off x="0" y="111162"/>
            <a:ext cx="10777403" cy="1325563"/>
          </a:xfrm>
        </p:spPr>
        <p:txBody>
          <a:bodyPr anchor="t">
            <a:normAutofit fontScale="90000"/>
          </a:bodyPr>
          <a:lstStyle/>
          <a:p>
            <a:r>
              <a:rPr lang="en-US" sz="2800" kern="1100" spc="-30" dirty="0">
                <a:solidFill>
                  <a:srgbClr val="7030A0"/>
                </a:solidFill>
                <a:latin typeface="Arial" panose="020B0604020202020204" pitchFamily="34" charset="0"/>
                <a:cs typeface="Arial" panose="020B0604020202020204" pitchFamily="34" charset="0"/>
              </a:rPr>
              <a:t>WJEC Level 3 Food Science and Nutrition</a:t>
            </a:r>
            <a:br>
              <a:rPr lang="en-US" sz="2800" kern="1100" spc="-30" dirty="0">
                <a:solidFill>
                  <a:srgbClr val="7030A0"/>
                </a:solidFill>
                <a:latin typeface="Arial" panose="020B0604020202020204" pitchFamily="34" charset="0"/>
                <a:cs typeface="Arial" panose="020B0604020202020204" pitchFamily="34" charset="0"/>
              </a:rPr>
            </a:br>
            <a:r>
              <a:rPr lang="en-US" sz="2800" kern="1100" spc="-30" dirty="0">
                <a:solidFill>
                  <a:srgbClr val="7030A0"/>
                </a:solidFill>
                <a:latin typeface="Arial" panose="020B0604020202020204" pitchFamily="34" charset="0"/>
                <a:cs typeface="Arial" panose="020B0604020202020204" pitchFamily="34" charset="0"/>
              </a:rPr>
              <a:t>WORK SMARTER NOT HARDER – UNIT 1 INTERNAL – THE PRACTICAL</a:t>
            </a:r>
            <a:br>
              <a:rPr lang="en-US" sz="2800" kern="1100" spc="-30" dirty="0">
                <a:solidFill>
                  <a:srgbClr val="7030A0"/>
                </a:solidFill>
                <a:latin typeface="Arial" panose="020B0604020202020204" pitchFamily="34" charset="0"/>
                <a:cs typeface="Arial" panose="020B0604020202020204" pitchFamily="34" charset="0"/>
              </a:rPr>
            </a:br>
            <a:r>
              <a:rPr lang="en-US" sz="2800" kern="1100" spc="-30" dirty="0">
                <a:solidFill>
                  <a:srgbClr val="7030A0"/>
                </a:solidFill>
                <a:latin typeface="Arial" panose="020B0604020202020204" pitchFamily="34" charset="0"/>
                <a:cs typeface="Arial" panose="020B0604020202020204" pitchFamily="34" charset="0"/>
              </a:rPr>
              <a:t>Pre-recorded Professional Learning: January 2024</a:t>
            </a:r>
            <a:endParaRPr lang="en-GB" sz="2800" dirty="0">
              <a:solidFill>
                <a:srgbClr val="7030A0"/>
              </a:solidFill>
              <a:latin typeface="Arial"/>
              <a:cs typeface="Arial"/>
            </a:endParaRPr>
          </a:p>
        </p:txBody>
      </p:sp>
      <p:pic>
        <p:nvPicPr>
          <p:cNvPr id="16" name="Audio 15">
            <a:hlinkClick r:id="" action="ppaction://media"/>
            <a:extLst>
              <a:ext uri="{FF2B5EF4-FFF2-40B4-BE49-F238E27FC236}">
                <a16:creationId xmlns:a16="http://schemas.microsoft.com/office/drawing/2014/main" id="{A6D445E0-DD50-D674-FC66-784AAFF9A92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pic>
        <p:nvPicPr>
          <p:cNvPr id="3" name="Content Placeholder 4">
            <a:extLst>
              <a:ext uri="{FF2B5EF4-FFF2-40B4-BE49-F238E27FC236}">
                <a16:creationId xmlns:a16="http://schemas.microsoft.com/office/drawing/2014/main" id="{01EDE13A-13A3-47C2-A362-C338B5826843}"/>
              </a:ext>
            </a:extLst>
          </p:cNvPr>
          <p:cNvPicPr>
            <a:picLocks noChangeAspect="1"/>
          </p:cNvPicPr>
          <p:nvPr/>
        </p:nvPicPr>
        <p:blipFill>
          <a:blip r:embed="rId7"/>
          <a:srcRect t="9" b="9"/>
          <a:stretch/>
        </p:blipFill>
        <p:spPr>
          <a:xfrm>
            <a:off x="12701" y="1641006"/>
            <a:ext cx="12191999" cy="5016476"/>
          </a:xfrm>
          <a:prstGeom prst="rect">
            <a:avLst/>
          </a:prstGeom>
        </p:spPr>
      </p:pic>
    </p:spTree>
    <p:extLst>
      <p:ext uri="{BB962C8B-B14F-4D97-AF65-F5344CB8AC3E}">
        <p14:creationId xmlns:p14="http://schemas.microsoft.com/office/powerpoint/2010/main" val="3766749049"/>
      </p:ext>
    </p:extLst>
  </p:cSld>
  <p:clrMapOvr>
    <a:masterClrMapping/>
  </p:clrMapOvr>
  <mc:AlternateContent xmlns:mc="http://schemas.openxmlformats.org/markup-compatibility/2006" xmlns:p14="http://schemas.microsoft.com/office/powerpoint/2010/main">
    <mc:Choice Requires="p14">
      <p:transition spd="slow" p14:dur="2000" advTm="27564"/>
    </mc:Choice>
    <mc:Fallback xmlns="">
      <p:transition spd="slow" advTm="27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5CF94-D8A8-756F-05E5-F2D8F5CA2C1A}"/>
              </a:ext>
            </a:extLst>
          </p:cNvPr>
          <p:cNvSpPr>
            <a:spLocks noGrp="1"/>
          </p:cNvSpPr>
          <p:nvPr>
            <p:ph type="title"/>
          </p:nvPr>
        </p:nvSpPr>
        <p:spPr>
          <a:xfrm>
            <a:off x="428296" y="545659"/>
            <a:ext cx="9976945" cy="718957"/>
          </a:xfrm>
          <a:solidFill>
            <a:srgbClr val="8D42C6"/>
          </a:solidFill>
        </p:spPr>
        <p:txBody>
          <a:bodyPr>
            <a:normAutofit fontScale="90000"/>
          </a:bodyPr>
          <a:lstStyle/>
          <a:p>
            <a:r>
              <a:rPr lang="en-US" dirty="0"/>
              <a:t>Add extra skills when presenting finished dishes</a:t>
            </a:r>
            <a:endParaRPr lang="en-GB" dirty="0"/>
          </a:p>
        </p:txBody>
      </p:sp>
      <p:pic>
        <p:nvPicPr>
          <p:cNvPr id="4" name="Content Placeholder 3">
            <a:extLst>
              <a:ext uri="{FF2B5EF4-FFF2-40B4-BE49-F238E27FC236}">
                <a16:creationId xmlns:a16="http://schemas.microsoft.com/office/drawing/2014/main" id="{48C4AF9B-38D1-FDB4-182F-F142BE629D0A}"/>
              </a:ext>
            </a:extLst>
          </p:cNvPr>
          <p:cNvPicPr>
            <a:picLocks noGrp="1" noChangeAspect="1"/>
          </p:cNvPicPr>
          <p:nvPr>
            <p:ph idx="1"/>
          </p:nvPr>
        </p:nvPicPr>
        <p:blipFill>
          <a:blip r:embed="rId5"/>
          <a:stretch>
            <a:fillRect/>
          </a:stretch>
        </p:blipFill>
        <p:spPr>
          <a:xfrm>
            <a:off x="594860" y="1447059"/>
            <a:ext cx="2192728" cy="2077375"/>
          </a:xfrm>
          <a:prstGeom prst="rect">
            <a:avLst/>
          </a:prstGeom>
        </p:spPr>
      </p:pic>
      <p:pic>
        <p:nvPicPr>
          <p:cNvPr id="5" name="Picture 4" descr="Graphical user interface, application, Word, PowerPoint&#10;&#10;Description automatically generated">
            <a:extLst>
              <a:ext uri="{FF2B5EF4-FFF2-40B4-BE49-F238E27FC236}">
                <a16:creationId xmlns:a16="http://schemas.microsoft.com/office/drawing/2014/main" id="{56CB9A67-83D2-0D58-A6AB-617F9161E900}"/>
              </a:ext>
            </a:extLst>
          </p:cNvPr>
          <p:cNvPicPr>
            <a:picLocks noChangeAspect="1"/>
          </p:cNvPicPr>
          <p:nvPr/>
        </p:nvPicPr>
        <p:blipFill rotWithShape="1">
          <a:blip r:embed="rId6"/>
          <a:srcRect l="54917" t="62498" r="32597" b="15795"/>
          <a:stretch/>
        </p:blipFill>
        <p:spPr>
          <a:xfrm>
            <a:off x="2865734" y="1447059"/>
            <a:ext cx="2025862" cy="2077375"/>
          </a:xfrm>
          <a:prstGeom prst="rect">
            <a:avLst/>
          </a:prstGeom>
        </p:spPr>
      </p:pic>
      <p:pic>
        <p:nvPicPr>
          <p:cNvPr id="6" name="Picture 5">
            <a:extLst>
              <a:ext uri="{FF2B5EF4-FFF2-40B4-BE49-F238E27FC236}">
                <a16:creationId xmlns:a16="http://schemas.microsoft.com/office/drawing/2014/main" id="{7820A42D-3E4D-B2F6-03B8-B025820C6B32}"/>
              </a:ext>
            </a:extLst>
          </p:cNvPr>
          <p:cNvPicPr>
            <a:picLocks noChangeAspect="1"/>
          </p:cNvPicPr>
          <p:nvPr/>
        </p:nvPicPr>
        <p:blipFill>
          <a:blip r:embed="rId7"/>
          <a:stretch>
            <a:fillRect/>
          </a:stretch>
        </p:blipFill>
        <p:spPr>
          <a:xfrm>
            <a:off x="4969742" y="1447059"/>
            <a:ext cx="2132394" cy="2077375"/>
          </a:xfrm>
          <a:prstGeom prst="rect">
            <a:avLst/>
          </a:prstGeom>
        </p:spPr>
      </p:pic>
      <p:sp>
        <p:nvSpPr>
          <p:cNvPr id="7" name="TextBox 6">
            <a:extLst>
              <a:ext uri="{FF2B5EF4-FFF2-40B4-BE49-F238E27FC236}">
                <a16:creationId xmlns:a16="http://schemas.microsoft.com/office/drawing/2014/main" id="{C041CD45-6655-8EA9-99C0-DF39AE76DFB9}"/>
              </a:ext>
            </a:extLst>
          </p:cNvPr>
          <p:cNvSpPr txBox="1"/>
          <p:nvPr/>
        </p:nvSpPr>
        <p:spPr>
          <a:xfrm>
            <a:off x="594860" y="3790765"/>
            <a:ext cx="6507276" cy="2031325"/>
          </a:xfrm>
          <a:prstGeom prst="rect">
            <a:avLst/>
          </a:prstGeom>
          <a:solidFill>
            <a:srgbClr val="8D42C6"/>
          </a:solidFill>
        </p:spPr>
        <p:txBody>
          <a:bodyPr wrap="square" rtlCol="0">
            <a:spAutoFit/>
          </a:bodyPr>
          <a:lstStyle/>
          <a:p>
            <a:pPr marL="285750" indent="-285750">
              <a:buFont typeface="Arial" panose="020B0604020202020204" pitchFamily="34" charset="0"/>
              <a:buChar char="•"/>
            </a:pPr>
            <a:r>
              <a:rPr lang="en-US" dirty="0">
                <a:solidFill>
                  <a:schemeClr val="bg1"/>
                </a:solidFill>
              </a:rPr>
              <a:t>Simple sauces and coulis for garnish with a simple strawberry fan</a:t>
            </a:r>
          </a:p>
          <a:p>
            <a:pPr marL="285750" indent="-285750">
              <a:buFont typeface="Arial" panose="020B0604020202020204" pitchFamily="34" charset="0"/>
              <a:buChar char="•"/>
            </a:pPr>
            <a:r>
              <a:rPr lang="en-US" dirty="0">
                <a:solidFill>
                  <a:schemeClr val="bg1"/>
                </a:solidFill>
              </a:rPr>
              <a:t>Piping cream.</a:t>
            </a:r>
          </a:p>
          <a:p>
            <a:pPr marL="285750" indent="-285750">
              <a:buFont typeface="Arial" panose="020B0604020202020204" pitchFamily="34" charset="0"/>
              <a:buChar char="•"/>
            </a:pPr>
            <a:r>
              <a:rPr lang="en-US" dirty="0">
                <a:solidFill>
                  <a:schemeClr val="bg1"/>
                </a:solidFill>
              </a:rPr>
              <a:t>Chocolate work</a:t>
            </a:r>
          </a:p>
          <a:p>
            <a:pPr marL="285750" indent="-285750">
              <a:buFont typeface="Arial" panose="020B0604020202020204" pitchFamily="34" charset="0"/>
              <a:buChar char="•"/>
            </a:pPr>
            <a:r>
              <a:rPr lang="en-US" dirty="0">
                <a:solidFill>
                  <a:schemeClr val="bg1"/>
                </a:solidFill>
              </a:rPr>
              <a:t>Sugar work</a:t>
            </a:r>
          </a:p>
          <a:p>
            <a:pPr marL="285750" indent="-285750">
              <a:buFont typeface="Arial" panose="020B0604020202020204" pitchFamily="34" charset="0"/>
              <a:buChar char="•"/>
            </a:pPr>
            <a:r>
              <a:rPr lang="en-US" dirty="0">
                <a:solidFill>
                  <a:schemeClr val="bg1"/>
                </a:solidFill>
              </a:rPr>
              <a:t>Baking blind</a:t>
            </a:r>
          </a:p>
          <a:p>
            <a:pPr marL="285750" indent="-285750">
              <a:buFont typeface="Arial" panose="020B0604020202020204" pitchFamily="34" charset="0"/>
              <a:buChar char="•"/>
            </a:pPr>
            <a:r>
              <a:rPr lang="en-US" dirty="0">
                <a:solidFill>
                  <a:schemeClr val="bg1"/>
                </a:solidFill>
              </a:rPr>
              <a:t>Vegetable garnishes</a:t>
            </a:r>
          </a:p>
          <a:p>
            <a:endParaRPr lang="en-GB" dirty="0"/>
          </a:p>
        </p:txBody>
      </p:sp>
      <p:pic>
        <p:nvPicPr>
          <p:cNvPr id="3" name="Picture 2">
            <a:extLst>
              <a:ext uri="{FF2B5EF4-FFF2-40B4-BE49-F238E27FC236}">
                <a16:creationId xmlns:a16="http://schemas.microsoft.com/office/drawing/2014/main" id="{9551C180-6431-9312-2C56-FEC368FF035A}"/>
              </a:ext>
            </a:extLst>
          </p:cNvPr>
          <p:cNvPicPr>
            <a:picLocks noChangeAspect="1"/>
          </p:cNvPicPr>
          <p:nvPr/>
        </p:nvPicPr>
        <p:blipFill>
          <a:blip r:embed="rId8"/>
          <a:stretch>
            <a:fillRect/>
          </a:stretch>
        </p:blipFill>
        <p:spPr>
          <a:xfrm>
            <a:off x="7300406" y="1476529"/>
            <a:ext cx="1409961" cy="2077375"/>
          </a:xfrm>
          <a:prstGeom prst="rect">
            <a:avLst/>
          </a:prstGeom>
        </p:spPr>
      </p:pic>
      <p:pic>
        <p:nvPicPr>
          <p:cNvPr id="8" name="Picture 7">
            <a:extLst>
              <a:ext uri="{FF2B5EF4-FFF2-40B4-BE49-F238E27FC236}">
                <a16:creationId xmlns:a16="http://schemas.microsoft.com/office/drawing/2014/main" id="{89580037-E1BE-23A5-8D3B-3A5ECDFBC894}"/>
              </a:ext>
            </a:extLst>
          </p:cNvPr>
          <p:cNvPicPr>
            <a:picLocks noChangeAspect="1"/>
          </p:cNvPicPr>
          <p:nvPr/>
        </p:nvPicPr>
        <p:blipFill rotWithShape="1">
          <a:blip r:embed="rId9"/>
          <a:srcRect r="64888"/>
          <a:stretch/>
        </p:blipFill>
        <p:spPr>
          <a:xfrm>
            <a:off x="8858778" y="1583140"/>
            <a:ext cx="1304336" cy="1864151"/>
          </a:xfrm>
          <a:prstGeom prst="rect">
            <a:avLst/>
          </a:prstGeom>
        </p:spPr>
      </p:pic>
      <p:pic>
        <p:nvPicPr>
          <p:cNvPr id="9" name="Picture 8">
            <a:extLst>
              <a:ext uri="{FF2B5EF4-FFF2-40B4-BE49-F238E27FC236}">
                <a16:creationId xmlns:a16="http://schemas.microsoft.com/office/drawing/2014/main" id="{7FC2CE0D-0070-F98C-11FB-3B092F46632E}"/>
              </a:ext>
            </a:extLst>
          </p:cNvPr>
          <p:cNvPicPr>
            <a:picLocks noChangeAspect="1"/>
          </p:cNvPicPr>
          <p:nvPr/>
        </p:nvPicPr>
        <p:blipFill rotWithShape="1">
          <a:blip r:embed="rId10"/>
          <a:srcRect l="33590" r="47631"/>
          <a:stretch/>
        </p:blipFill>
        <p:spPr>
          <a:xfrm>
            <a:off x="10311524" y="1583140"/>
            <a:ext cx="1503715" cy="1845860"/>
          </a:xfrm>
          <a:prstGeom prst="rect">
            <a:avLst/>
          </a:prstGeom>
        </p:spPr>
      </p:pic>
      <p:pic>
        <p:nvPicPr>
          <p:cNvPr id="10" name="Picture 9">
            <a:extLst>
              <a:ext uri="{FF2B5EF4-FFF2-40B4-BE49-F238E27FC236}">
                <a16:creationId xmlns:a16="http://schemas.microsoft.com/office/drawing/2014/main" id="{289B0D8B-3463-837B-BF1D-EF5FCB250E59}"/>
              </a:ext>
            </a:extLst>
          </p:cNvPr>
          <p:cNvPicPr>
            <a:picLocks noChangeAspect="1"/>
          </p:cNvPicPr>
          <p:nvPr/>
        </p:nvPicPr>
        <p:blipFill>
          <a:blip r:embed="rId11"/>
          <a:stretch>
            <a:fillRect/>
          </a:stretch>
        </p:blipFill>
        <p:spPr>
          <a:xfrm>
            <a:off x="7214942" y="3656961"/>
            <a:ext cx="2948172" cy="2655380"/>
          </a:xfrm>
          <a:prstGeom prst="rect">
            <a:avLst/>
          </a:prstGeom>
        </p:spPr>
      </p:pic>
      <p:pic>
        <p:nvPicPr>
          <p:cNvPr id="11" name="Picture 10">
            <a:extLst>
              <a:ext uri="{FF2B5EF4-FFF2-40B4-BE49-F238E27FC236}">
                <a16:creationId xmlns:a16="http://schemas.microsoft.com/office/drawing/2014/main" id="{70DEF79D-B050-90DB-F250-55A0D52EEEF6}"/>
              </a:ext>
            </a:extLst>
          </p:cNvPr>
          <p:cNvPicPr>
            <a:picLocks noChangeAspect="1"/>
          </p:cNvPicPr>
          <p:nvPr/>
        </p:nvPicPr>
        <p:blipFill>
          <a:blip r:embed="rId12"/>
          <a:stretch>
            <a:fillRect/>
          </a:stretch>
        </p:blipFill>
        <p:spPr>
          <a:xfrm>
            <a:off x="10329339" y="3560974"/>
            <a:ext cx="1485900" cy="1293830"/>
          </a:xfrm>
          <a:prstGeom prst="rect">
            <a:avLst/>
          </a:prstGeom>
        </p:spPr>
      </p:pic>
      <p:pic>
        <p:nvPicPr>
          <p:cNvPr id="12" name="Picture 11">
            <a:extLst>
              <a:ext uri="{FF2B5EF4-FFF2-40B4-BE49-F238E27FC236}">
                <a16:creationId xmlns:a16="http://schemas.microsoft.com/office/drawing/2014/main" id="{B652765B-F6E8-AA71-2351-82C8DD88976E}"/>
              </a:ext>
            </a:extLst>
          </p:cNvPr>
          <p:cNvPicPr>
            <a:picLocks noChangeAspect="1"/>
          </p:cNvPicPr>
          <p:nvPr/>
        </p:nvPicPr>
        <p:blipFill>
          <a:blip r:embed="rId13"/>
          <a:stretch>
            <a:fillRect/>
          </a:stretch>
        </p:blipFill>
        <p:spPr>
          <a:xfrm>
            <a:off x="10329339" y="4986778"/>
            <a:ext cx="1586141" cy="1325563"/>
          </a:xfrm>
          <a:prstGeom prst="rect">
            <a:avLst/>
          </a:prstGeom>
        </p:spPr>
      </p:pic>
      <p:pic>
        <p:nvPicPr>
          <p:cNvPr id="16" name="Audio 15">
            <a:hlinkClick r:id="" action="ppaction://media"/>
            <a:extLst>
              <a:ext uri="{FF2B5EF4-FFF2-40B4-BE49-F238E27FC236}">
                <a16:creationId xmlns:a16="http://schemas.microsoft.com/office/drawing/2014/main" id="{764709F7-9209-F04F-7410-0EFC8772EC92}"/>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87103144"/>
      </p:ext>
    </p:extLst>
  </p:cSld>
  <p:clrMapOvr>
    <a:masterClrMapping/>
  </p:clrMapOvr>
  <mc:AlternateContent xmlns:mc="http://schemas.openxmlformats.org/markup-compatibility/2006" xmlns:p14="http://schemas.microsoft.com/office/powerpoint/2010/main">
    <mc:Choice Requires="p14">
      <p:transition spd="slow" p14:dur="2000" advTm="18293"/>
    </mc:Choice>
    <mc:Fallback xmlns="">
      <p:transition spd="slow" advTm="18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5CF94-D8A8-756F-05E5-F2D8F5CA2C1A}"/>
              </a:ext>
            </a:extLst>
          </p:cNvPr>
          <p:cNvSpPr>
            <a:spLocks noGrp="1"/>
          </p:cNvSpPr>
          <p:nvPr>
            <p:ph type="title"/>
          </p:nvPr>
        </p:nvSpPr>
        <p:spPr>
          <a:xfrm>
            <a:off x="838200" y="365126"/>
            <a:ext cx="9248480" cy="603854"/>
          </a:xfrm>
          <a:solidFill>
            <a:srgbClr val="8D42C6"/>
          </a:solidFill>
        </p:spPr>
        <p:txBody>
          <a:bodyPr>
            <a:normAutofit fontScale="90000"/>
          </a:bodyPr>
          <a:lstStyle/>
          <a:p>
            <a:r>
              <a:rPr lang="en-US" dirty="0"/>
              <a:t>Think garnishes and accompaniments…</a:t>
            </a:r>
            <a:endParaRPr lang="en-GB" dirty="0"/>
          </a:p>
        </p:txBody>
      </p:sp>
      <p:pic>
        <p:nvPicPr>
          <p:cNvPr id="5" name="Content Placeholder 4">
            <a:extLst>
              <a:ext uri="{FF2B5EF4-FFF2-40B4-BE49-F238E27FC236}">
                <a16:creationId xmlns:a16="http://schemas.microsoft.com/office/drawing/2014/main" id="{B8D67F00-7705-F87B-6856-81A2B3D13B3B}"/>
              </a:ext>
            </a:extLst>
          </p:cNvPr>
          <p:cNvPicPr>
            <a:picLocks noGrp="1" noChangeAspect="1"/>
          </p:cNvPicPr>
          <p:nvPr>
            <p:ph idx="1"/>
          </p:nvPr>
        </p:nvPicPr>
        <p:blipFill rotWithShape="1">
          <a:blip r:embed="rId5"/>
          <a:srcRect l="2297" t="17618" r="17140" b="23011"/>
          <a:stretch/>
        </p:blipFill>
        <p:spPr>
          <a:xfrm>
            <a:off x="213065" y="1035700"/>
            <a:ext cx="6232124" cy="2583403"/>
          </a:xfrm>
        </p:spPr>
      </p:pic>
      <p:sp>
        <p:nvSpPr>
          <p:cNvPr id="6" name="TextBox 5">
            <a:extLst>
              <a:ext uri="{FF2B5EF4-FFF2-40B4-BE49-F238E27FC236}">
                <a16:creationId xmlns:a16="http://schemas.microsoft.com/office/drawing/2014/main" id="{93870419-C070-63A5-18AE-5A1A09733195}"/>
              </a:ext>
            </a:extLst>
          </p:cNvPr>
          <p:cNvSpPr txBox="1"/>
          <p:nvPr/>
        </p:nvSpPr>
        <p:spPr>
          <a:xfrm>
            <a:off x="213065" y="3685823"/>
            <a:ext cx="3969966" cy="1169551"/>
          </a:xfrm>
          <a:prstGeom prst="rect">
            <a:avLst/>
          </a:prstGeom>
          <a:solidFill>
            <a:srgbClr val="8D42C6"/>
          </a:solidFill>
        </p:spPr>
        <p:txBody>
          <a:bodyPr wrap="square" rtlCol="0">
            <a:spAutoFit/>
          </a:bodyPr>
          <a:lstStyle/>
          <a:p>
            <a:pPr marL="285750" indent="-285750">
              <a:buFont typeface="Arial" panose="020B0604020202020204" pitchFamily="34" charset="0"/>
              <a:buChar char="•"/>
            </a:pPr>
            <a:r>
              <a:rPr lang="en-US" sz="1400" dirty="0">
                <a:solidFill>
                  <a:schemeClr val="bg1"/>
                </a:solidFill>
              </a:rPr>
              <a:t>Coulis</a:t>
            </a:r>
          </a:p>
          <a:p>
            <a:pPr marL="285750" indent="-285750">
              <a:buFont typeface="Arial" panose="020B0604020202020204" pitchFamily="34" charset="0"/>
              <a:buChar char="•"/>
            </a:pPr>
            <a:r>
              <a:rPr lang="en-US" sz="1400" dirty="0">
                <a:solidFill>
                  <a:schemeClr val="bg1"/>
                </a:solidFill>
              </a:rPr>
              <a:t>Fruit or vegetables</a:t>
            </a:r>
          </a:p>
          <a:p>
            <a:pPr marL="285750" indent="-285750">
              <a:buFont typeface="Arial" panose="020B0604020202020204" pitchFamily="34" charset="0"/>
              <a:buChar char="•"/>
            </a:pPr>
            <a:r>
              <a:rPr lang="en-US" sz="1400" dirty="0">
                <a:solidFill>
                  <a:schemeClr val="bg1"/>
                </a:solidFill>
              </a:rPr>
              <a:t>Herbs</a:t>
            </a:r>
          </a:p>
          <a:p>
            <a:pPr marL="285750" indent="-285750">
              <a:buFont typeface="Arial" panose="020B0604020202020204" pitchFamily="34" charset="0"/>
              <a:buChar char="•"/>
            </a:pPr>
            <a:r>
              <a:rPr lang="en-US" sz="1400" dirty="0">
                <a:solidFill>
                  <a:schemeClr val="bg1"/>
                </a:solidFill>
              </a:rPr>
              <a:t>Chocolate work</a:t>
            </a:r>
          </a:p>
          <a:p>
            <a:pPr marL="285750" indent="-285750">
              <a:buFont typeface="Arial" panose="020B0604020202020204" pitchFamily="34" charset="0"/>
              <a:buChar char="•"/>
            </a:pPr>
            <a:r>
              <a:rPr lang="en-US" sz="1400" dirty="0">
                <a:solidFill>
                  <a:schemeClr val="bg1"/>
                </a:solidFill>
              </a:rPr>
              <a:t>Sugar work</a:t>
            </a:r>
          </a:p>
        </p:txBody>
      </p:sp>
      <p:pic>
        <p:nvPicPr>
          <p:cNvPr id="4" name="Picture 3">
            <a:extLst>
              <a:ext uri="{FF2B5EF4-FFF2-40B4-BE49-F238E27FC236}">
                <a16:creationId xmlns:a16="http://schemas.microsoft.com/office/drawing/2014/main" id="{C740F528-2B1B-4710-39FF-10228333D447}"/>
              </a:ext>
            </a:extLst>
          </p:cNvPr>
          <p:cNvPicPr>
            <a:picLocks noChangeAspect="1"/>
          </p:cNvPicPr>
          <p:nvPr/>
        </p:nvPicPr>
        <p:blipFill rotWithShape="1">
          <a:blip r:embed="rId6"/>
          <a:srcRect l="56211" t="36564" r="13750" b="35807"/>
          <a:stretch/>
        </p:blipFill>
        <p:spPr>
          <a:xfrm>
            <a:off x="6368504" y="1048709"/>
            <a:ext cx="3255541" cy="2380291"/>
          </a:xfrm>
          <a:prstGeom prst="rect">
            <a:avLst/>
          </a:prstGeom>
        </p:spPr>
      </p:pic>
      <p:sp>
        <p:nvSpPr>
          <p:cNvPr id="7" name="Thought Bubble: Cloud 6">
            <a:extLst>
              <a:ext uri="{FF2B5EF4-FFF2-40B4-BE49-F238E27FC236}">
                <a16:creationId xmlns:a16="http://schemas.microsoft.com/office/drawing/2014/main" id="{0D85CE8D-7A4A-B9ED-5832-05DDA0280869}"/>
              </a:ext>
            </a:extLst>
          </p:cNvPr>
          <p:cNvSpPr/>
          <p:nvPr/>
        </p:nvSpPr>
        <p:spPr>
          <a:xfrm>
            <a:off x="9624045" y="1290912"/>
            <a:ext cx="2227868" cy="2276597"/>
          </a:xfrm>
          <a:prstGeom prst="cloudCallout">
            <a:avLst>
              <a:gd name="adj1" fmla="val -113858"/>
              <a:gd name="adj2" fmla="val 29318"/>
            </a:avLst>
          </a:prstGeom>
          <a:solidFill>
            <a:srgbClr val="8D42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Curry and rice not sufficient. Samosas and flat bread added, with 3 homemade chutneys</a:t>
            </a:r>
            <a:endParaRPr lang="en-GB" sz="1400" dirty="0"/>
          </a:p>
        </p:txBody>
      </p:sp>
      <p:pic>
        <p:nvPicPr>
          <p:cNvPr id="8" name="Picture 7">
            <a:extLst>
              <a:ext uri="{FF2B5EF4-FFF2-40B4-BE49-F238E27FC236}">
                <a16:creationId xmlns:a16="http://schemas.microsoft.com/office/drawing/2014/main" id="{D0511B04-4F5E-B154-2CD6-43EDC2A5B41F}"/>
              </a:ext>
            </a:extLst>
          </p:cNvPr>
          <p:cNvPicPr>
            <a:picLocks noChangeAspect="1"/>
          </p:cNvPicPr>
          <p:nvPr/>
        </p:nvPicPr>
        <p:blipFill>
          <a:blip r:embed="rId7"/>
          <a:stretch>
            <a:fillRect/>
          </a:stretch>
        </p:blipFill>
        <p:spPr>
          <a:xfrm>
            <a:off x="4415140" y="3567509"/>
            <a:ext cx="3698219" cy="2427153"/>
          </a:xfrm>
          <a:prstGeom prst="rect">
            <a:avLst/>
          </a:prstGeom>
        </p:spPr>
      </p:pic>
      <p:pic>
        <p:nvPicPr>
          <p:cNvPr id="9" name="Picture 8">
            <a:extLst>
              <a:ext uri="{FF2B5EF4-FFF2-40B4-BE49-F238E27FC236}">
                <a16:creationId xmlns:a16="http://schemas.microsoft.com/office/drawing/2014/main" id="{5EA3C6DD-CD58-BB8A-D291-135E73E6FC5B}"/>
              </a:ext>
            </a:extLst>
          </p:cNvPr>
          <p:cNvPicPr>
            <a:picLocks noChangeAspect="1"/>
          </p:cNvPicPr>
          <p:nvPr/>
        </p:nvPicPr>
        <p:blipFill>
          <a:blip r:embed="rId8"/>
          <a:stretch>
            <a:fillRect/>
          </a:stretch>
        </p:blipFill>
        <p:spPr>
          <a:xfrm>
            <a:off x="8510229" y="3750932"/>
            <a:ext cx="2908044" cy="2121592"/>
          </a:xfrm>
          <a:prstGeom prst="rect">
            <a:avLst/>
          </a:prstGeom>
          <a:solidFill>
            <a:schemeClr val="bg1"/>
          </a:solidFill>
        </p:spPr>
      </p:pic>
      <p:pic>
        <p:nvPicPr>
          <p:cNvPr id="10" name="Picture 9">
            <a:extLst>
              <a:ext uri="{FF2B5EF4-FFF2-40B4-BE49-F238E27FC236}">
                <a16:creationId xmlns:a16="http://schemas.microsoft.com/office/drawing/2014/main" id="{45CBD2D2-3FAF-5A9C-C6A8-621DFF08DCFC}"/>
              </a:ext>
            </a:extLst>
          </p:cNvPr>
          <p:cNvPicPr>
            <a:picLocks noChangeAspect="1"/>
          </p:cNvPicPr>
          <p:nvPr/>
        </p:nvPicPr>
        <p:blipFill>
          <a:blip r:embed="rId9"/>
          <a:stretch>
            <a:fillRect/>
          </a:stretch>
        </p:blipFill>
        <p:spPr>
          <a:xfrm>
            <a:off x="77821" y="4922094"/>
            <a:ext cx="4230333" cy="1668445"/>
          </a:xfrm>
          <a:prstGeom prst="rect">
            <a:avLst/>
          </a:prstGeom>
        </p:spPr>
      </p:pic>
      <p:pic>
        <p:nvPicPr>
          <p:cNvPr id="13" name="Audio 12">
            <a:hlinkClick r:id="" action="ppaction://media"/>
            <a:extLst>
              <a:ext uri="{FF2B5EF4-FFF2-40B4-BE49-F238E27FC236}">
                <a16:creationId xmlns:a16="http://schemas.microsoft.com/office/drawing/2014/main" id="{174F05F5-3FEB-E659-4F27-FA60F05DE38C}"/>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61075" t="-161075" r="-161075" b="-161075"/>
          <a:stretch>
            <a:fillRect/>
          </a:stretch>
        </p:blipFill>
        <p:spPr>
          <a:xfrm>
            <a:off x="10389573" y="5165756"/>
            <a:ext cx="2057400" cy="2057400"/>
          </a:xfrm>
          <a:prstGeom prst="ellipse">
            <a:avLst/>
          </a:prstGeom>
        </p:spPr>
      </p:pic>
    </p:spTree>
    <p:extLst>
      <p:ext uri="{BB962C8B-B14F-4D97-AF65-F5344CB8AC3E}">
        <p14:creationId xmlns:p14="http://schemas.microsoft.com/office/powerpoint/2010/main" val="3164698318"/>
      </p:ext>
    </p:extLst>
  </p:cSld>
  <p:clrMapOvr>
    <a:masterClrMapping/>
  </p:clrMapOvr>
  <mc:AlternateContent xmlns:mc="http://schemas.openxmlformats.org/markup-compatibility/2006" xmlns:p14="http://schemas.microsoft.com/office/powerpoint/2010/main">
    <mc:Choice Requires="p14">
      <p:transition spd="slow" p14:dur="2000" advTm="44119"/>
    </mc:Choice>
    <mc:Fallback xmlns="">
      <p:transition spd="slow" advTm="44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423D1-A9FD-60DC-CA92-2EC773018D16}"/>
              </a:ext>
            </a:extLst>
          </p:cNvPr>
          <p:cNvSpPr>
            <a:spLocks noGrp="1"/>
          </p:cNvSpPr>
          <p:nvPr>
            <p:ph type="title"/>
          </p:nvPr>
        </p:nvSpPr>
        <p:spPr>
          <a:xfrm>
            <a:off x="838200" y="365125"/>
            <a:ext cx="8701726" cy="1325563"/>
          </a:xfrm>
          <a:solidFill>
            <a:srgbClr val="8D42C6"/>
          </a:solidFill>
        </p:spPr>
        <p:txBody>
          <a:bodyPr/>
          <a:lstStyle/>
          <a:p>
            <a:r>
              <a:rPr lang="en-US" dirty="0"/>
              <a:t>Smaller portions and individual dishes</a:t>
            </a:r>
            <a:endParaRPr lang="en-GB" dirty="0"/>
          </a:p>
        </p:txBody>
      </p:sp>
      <p:pic>
        <p:nvPicPr>
          <p:cNvPr id="5" name="Content Placeholder 4">
            <a:extLst>
              <a:ext uri="{FF2B5EF4-FFF2-40B4-BE49-F238E27FC236}">
                <a16:creationId xmlns:a16="http://schemas.microsoft.com/office/drawing/2014/main" id="{34E71147-A4C5-A882-D878-1A187EC9E1DF}"/>
              </a:ext>
            </a:extLst>
          </p:cNvPr>
          <p:cNvPicPr>
            <a:picLocks noGrp="1" noChangeAspect="1"/>
          </p:cNvPicPr>
          <p:nvPr>
            <p:ph idx="1"/>
          </p:nvPr>
        </p:nvPicPr>
        <p:blipFill rotWithShape="1">
          <a:blip r:embed="rId5"/>
          <a:srcRect t="14011" b="9296"/>
          <a:stretch/>
        </p:blipFill>
        <p:spPr>
          <a:xfrm>
            <a:off x="224694" y="1744893"/>
            <a:ext cx="2970993" cy="1866507"/>
          </a:xfrm>
        </p:spPr>
      </p:pic>
      <p:pic>
        <p:nvPicPr>
          <p:cNvPr id="7" name="Picture 6">
            <a:extLst>
              <a:ext uri="{FF2B5EF4-FFF2-40B4-BE49-F238E27FC236}">
                <a16:creationId xmlns:a16="http://schemas.microsoft.com/office/drawing/2014/main" id="{8631F3EF-10AA-8968-FF6F-3A0D726E1087}"/>
              </a:ext>
            </a:extLst>
          </p:cNvPr>
          <p:cNvPicPr>
            <a:picLocks noChangeAspect="1"/>
          </p:cNvPicPr>
          <p:nvPr/>
        </p:nvPicPr>
        <p:blipFill rotWithShape="1">
          <a:blip r:embed="rId6"/>
          <a:srcRect l="31238" t="40825" r="61873" b="46117"/>
          <a:stretch/>
        </p:blipFill>
        <p:spPr>
          <a:xfrm>
            <a:off x="3355941" y="1744893"/>
            <a:ext cx="2740059" cy="1866506"/>
          </a:xfrm>
          <a:prstGeom prst="rect">
            <a:avLst/>
          </a:prstGeom>
        </p:spPr>
      </p:pic>
      <p:pic>
        <p:nvPicPr>
          <p:cNvPr id="9" name="Picture 8">
            <a:extLst>
              <a:ext uri="{FF2B5EF4-FFF2-40B4-BE49-F238E27FC236}">
                <a16:creationId xmlns:a16="http://schemas.microsoft.com/office/drawing/2014/main" id="{D2DFD330-901D-492C-7E30-B91EDD51FFA2}"/>
              </a:ext>
            </a:extLst>
          </p:cNvPr>
          <p:cNvPicPr>
            <a:picLocks noChangeAspect="1"/>
          </p:cNvPicPr>
          <p:nvPr/>
        </p:nvPicPr>
        <p:blipFill rotWithShape="1">
          <a:blip r:embed="rId7"/>
          <a:srcRect l="21959" t="40962" r="60490" b="34571"/>
          <a:stretch/>
        </p:blipFill>
        <p:spPr>
          <a:xfrm>
            <a:off x="6344239" y="1751029"/>
            <a:ext cx="2894029" cy="1860370"/>
          </a:xfrm>
          <a:prstGeom prst="rect">
            <a:avLst/>
          </a:prstGeom>
        </p:spPr>
      </p:pic>
      <p:pic>
        <p:nvPicPr>
          <p:cNvPr id="13" name="Picture 12">
            <a:extLst>
              <a:ext uri="{FF2B5EF4-FFF2-40B4-BE49-F238E27FC236}">
                <a16:creationId xmlns:a16="http://schemas.microsoft.com/office/drawing/2014/main" id="{6800704D-52DE-8349-FEF0-980816C40081}"/>
              </a:ext>
            </a:extLst>
          </p:cNvPr>
          <p:cNvPicPr>
            <a:picLocks noChangeAspect="1"/>
          </p:cNvPicPr>
          <p:nvPr/>
        </p:nvPicPr>
        <p:blipFill rotWithShape="1">
          <a:blip r:embed="rId8"/>
          <a:srcRect l="43685" t="26268" r="38454" b="32508"/>
          <a:stretch/>
        </p:blipFill>
        <p:spPr>
          <a:xfrm>
            <a:off x="224693" y="3665766"/>
            <a:ext cx="2970993" cy="2827109"/>
          </a:xfrm>
          <a:prstGeom prst="rect">
            <a:avLst/>
          </a:prstGeom>
        </p:spPr>
      </p:pic>
      <p:pic>
        <p:nvPicPr>
          <p:cNvPr id="15" name="Picture 14">
            <a:extLst>
              <a:ext uri="{FF2B5EF4-FFF2-40B4-BE49-F238E27FC236}">
                <a16:creationId xmlns:a16="http://schemas.microsoft.com/office/drawing/2014/main" id="{A59B88C8-3752-1B13-1B9B-FC373D122F8B}"/>
              </a:ext>
            </a:extLst>
          </p:cNvPr>
          <p:cNvPicPr>
            <a:picLocks noChangeAspect="1"/>
          </p:cNvPicPr>
          <p:nvPr/>
        </p:nvPicPr>
        <p:blipFill rotWithShape="1">
          <a:blip r:embed="rId9"/>
          <a:srcRect l="42204" t="26268" r="37448" b="30447"/>
          <a:stretch/>
        </p:blipFill>
        <p:spPr>
          <a:xfrm>
            <a:off x="3443924" y="3661823"/>
            <a:ext cx="2652076" cy="2827110"/>
          </a:xfrm>
          <a:prstGeom prst="rect">
            <a:avLst/>
          </a:prstGeom>
        </p:spPr>
      </p:pic>
      <p:pic>
        <p:nvPicPr>
          <p:cNvPr id="16" name="Picture 15">
            <a:extLst>
              <a:ext uri="{FF2B5EF4-FFF2-40B4-BE49-F238E27FC236}">
                <a16:creationId xmlns:a16="http://schemas.microsoft.com/office/drawing/2014/main" id="{026591B0-5F88-E7FE-6C13-A98ADA731DFA}"/>
              </a:ext>
            </a:extLst>
          </p:cNvPr>
          <p:cNvPicPr>
            <a:picLocks noChangeAspect="1"/>
          </p:cNvPicPr>
          <p:nvPr/>
        </p:nvPicPr>
        <p:blipFill>
          <a:blip r:embed="rId10"/>
          <a:stretch>
            <a:fillRect/>
          </a:stretch>
        </p:blipFill>
        <p:spPr>
          <a:xfrm>
            <a:off x="6337955" y="3671739"/>
            <a:ext cx="2894029" cy="2817193"/>
          </a:xfrm>
          <a:prstGeom prst="rect">
            <a:avLst/>
          </a:prstGeom>
        </p:spPr>
      </p:pic>
      <p:pic>
        <p:nvPicPr>
          <p:cNvPr id="17" name="Picture 16">
            <a:extLst>
              <a:ext uri="{FF2B5EF4-FFF2-40B4-BE49-F238E27FC236}">
                <a16:creationId xmlns:a16="http://schemas.microsoft.com/office/drawing/2014/main" id="{9F8A152A-5F5B-87F4-4537-D5FC7732C0A4}"/>
              </a:ext>
            </a:extLst>
          </p:cNvPr>
          <p:cNvPicPr>
            <a:picLocks noChangeAspect="1"/>
          </p:cNvPicPr>
          <p:nvPr/>
        </p:nvPicPr>
        <p:blipFill>
          <a:blip r:embed="rId11"/>
          <a:stretch>
            <a:fillRect/>
          </a:stretch>
        </p:blipFill>
        <p:spPr>
          <a:xfrm>
            <a:off x="9385365" y="3772586"/>
            <a:ext cx="2581940" cy="2716346"/>
          </a:xfrm>
          <a:prstGeom prst="rect">
            <a:avLst/>
          </a:prstGeom>
        </p:spPr>
      </p:pic>
      <p:pic>
        <p:nvPicPr>
          <p:cNvPr id="19" name="Picture 18">
            <a:extLst>
              <a:ext uri="{FF2B5EF4-FFF2-40B4-BE49-F238E27FC236}">
                <a16:creationId xmlns:a16="http://schemas.microsoft.com/office/drawing/2014/main" id="{48AE40EB-9EE4-6D0F-4782-DCE6952FE401}"/>
              </a:ext>
            </a:extLst>
          </p:cNvPr>
          <p:cNvPicPr>
            <a:picLocks noChangeAspect="1"/>
          </p:cNvPicPr>
          <p:nvPr/>
        </p:nvPicPr>
        <p:blipFill rotWithShape="1">
          <a:blip r:embed="rId12"/>
          <a:srcRect l="4639" t="31615" r="67835" b="21100"/>
          <a:stretch/>
        </p:blipFill>
        <p:spPr>
          <a:xfrm>
            <a:off x="9788165" y="1629412"/>
            <a:ext cx="2051126" cy="1981987"/>
          </a:xfrm>
          <a:prstGeom prst="rect">
            <a:avLst/>
          </a:prstGeom>
        </p:spPr>
      </p:pic>
      <p:pic>
        <p:nvPicPr>
          <p:cNvPr id="8" name="Audio 7">
            <a:hlinkClick r:id="" action="ppaction://media"/>
            <a:extLst>
              <a:ext uri="{FF2B5EF4-FFF2-40B4-BE49-F238E27FC236}">
                <a16:creationId xmlns:a16="http://schemas.microsoft.com/office/drawing/2014/main" id="{D4850B0D-2179-A79A-231D-2F685DD18F98}"/>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25704423"/>
      </p:ext>
    </p:extLst>
  </p:cSld>
  <p:clrMapOvr>
    <a:masterClrMapping/>
  </p:clrMapOvr>
  <mc:AlternateContent xmlns:mc="http://schemas.openxmlformats.org/markup-compatibility/2006" xmlns:p14="http://schemas.microsoft.com/office/powerpoint/2010/main">
    <mc:Choice Requires="p14">
      <p:transition spd="slow" p14:dur="2000" advTm="31053"/>
    </mc:Choice>
    <mc:Fallback xmlns="">
      <p:transition spd="slow" advTm="31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5CF94-D8A8-756F-05E5-F2D8F5CA2C1A}"/>
              </a:ext>
            </a:extLst>
          </p:cNvPr>
          <p:cNvSpPr>
            <a:spLocks noGrp="1"/>
          </p:cNvSpPr>
          <p:nvPr>
            <p:ph type="title"/>
          </p:nvPr>
        </p:nvSpPr>
        <p:spPr>
          <a:xfrm>
            <a:off x="121763" y="0"/>
            <a:ext cx="9305041" cy="1517979"/>
          </a:xfrm>
          <a:solidFill>
            <a:srgbClr val="8D42C6"/>
          </a:solidFill>
        </p:spPr>
        <p:txBody>
          <a:bodyPr>
            <a:normAutofit fontScale="90000"/>
          </a:bodyPr>
          <a:lstStyle/>
          <a:p>
            <a:r>
              <a:rPr lang="en-US" dirty="0"/>
              <a:t>Presenting – appetizing, </a:t>
            </a:r>
            <a:r>
              <a:rPr lang="en-US" dirty="0" err="1"/>
              <a:t>colour</a:t>
            </a:r>
            <a:r>
              <a:rPr lang="en-US" dirty="0"/>
              <a:t>, portioning, decoration, garnishing, table laying, choice of dishes</a:t>
            </a:r>
            <a:endParaRPr lang="en-GB" dirty="0"/>
          </a:p>
        </p:txBody>
      </p:sp>
      <p:pic>
        <p:nvPicPr>
          <p:cNvPr id="4" name="Content Placeholder 3">
            <a:extLst>
              <a:ext uri="{FF2B5EF4-FFF2-40B4-BE49-F238E27FC236}">
                <a16:creationId xmlns:a16="http://schemas.microsoft.com/office/drawing/2014/main" id="{4A2547A9-2F48-6735-641F-CF656AF76708}"/>
              </a:ext>
            </a:extLst>
          </p:cNvPr>
          <p:cNvPicPr>
            <a:picLocks noGrp="1" noChangeAspect="1"/>
          </p:cNvPicPr>
          <p:nvPr>
            <p:ph idx="1"/>
          </p:nvPr>
        </p:nvPicPr>
        <p:blipFill>
          <a:blip r:embed="rId5"/>
          <a:stretch>
            <a:fillRect/>
          </a:stretch>
        </p:blipFill>
        <p:spPr>
          <a:xfrm>
            <a:off x="2864559" y="2083934"/>
            <a:ext cx="2257472" cy="2976337"/>
          </a:xfrm>
          <a:prstGeom prst="rect">
            <a:avLst/>
          </a:prstGeom>
        </p:spPr>
      </p:pic>
      <p:pic>
        <p:nvPicPr>
          <p:cNvPr id="5" name="Picture 4">
            <a:extLst>
              <a:ext uri="{FF2B5EF4-FFF2-40B4-BE49-F238E27FC236}">
                <a16:creationId xmlns:a16="http://schemas.microsoft.com/office/drawing/2014/main" id="{D0A7A675-8B5B-3472-5A0B-FB2EAE79050F}"/>
              </a:ext>
            </a:extLst>
          </p:cNvPr>
          <p:cNvPicPr>
            <a:picLocks noChangeAspect="1"/>
          </p:cNvPicPr>
          <p:nvPr/>
        </p:nvPicPr>
        <p:blipFill>
          <a:blip r:embed="rId6"/>
          <a:stretch>
            <a:fillRect/>
          </a:stretch>
        </p:blipFill>
        <p:spPr>
          <a:xfrm>
            <a:off x="400888" y="2083934"/>
            <a:ext cx="2257472" cy="2976337"/>
          </a:xfrm>
          <a:prstGeom prst="rect">
            <a:avLst/>
          </a:prstGeom>
        </p:spPr>
      </p:pic>
      <p:pic>
        <p:nvPicPr>
          <p:cNvPr id="6" name="Picture 5">
            <a:extLst>
              <a:ext uri="{FF2B5EF4-FFF2-40B4-BE49-F238E27FC236}">
                <a16:creationId xmlns:a16="http://schemas.microsoft.com/office/drawing/2014/main" id="{75BCFE28-C63D-3D80-2618-347FF396A2B8}"/>
              </a:ext>
            </a:extLst>
          </p:cNvPr>
          <p:cNvPicPr>
            <a:picLocks noChangeAspect="1"/>
          </p:cNvPicPr>
          <p:nvPr/>
        </p:nvPicPr>
        <p:blipFill>
          <a:blip r:embed="rId7"/>
          <a:stretch>
            <a:fillRect/>
          </a:stretch>
        </p:blipFill>
        <p:spPr>
          <a:xfrm>
            <a:off x="5213262" y="2098899"/>
            <a:ext cx="2158499" cy="2961372"/>
          </a:xfrm>
          <a:prstGeom prst="rect">
            <a:avLst/>
          </a:prstGeom>
        </p:spPr>
      </p:pic>
      <p:sp>
        <p:nvSpPr>
          <p:cNvPr id="3" name="TextBox 2">
            <a:extLst>
              <a:ext uri="{FF2B5EF4-FFF2-40B4-BE49-F238E27FC236}">
                <a16:creationId xmlns:a16="http://schemas.microsoft.com/office/drawing/2014/main" id="{5BAEB92F-4C46-54B5-828B-B0B118CBC4FF}"/>
              </a:ext>
            </a:extLst>
          </p:cNvPr>
          <p:cNvSpPr txBox="1"/>
          <p:nvPr/>
        </p:nvSpPr>
        <p:spPr>
          <a:xfrm>
            <a:off x="8333296" y="5307291"/>
            <a:ext cx="3043668" cy="369332"/>
          </a:xfrm>
          <a:prstGeom prst="rect">
            <a:avLst/>
          </a:prstGeom>
          <a:solidFill>
            <a:srgbClr val="8D42C6"/>
          </a:solidFill>
        </p:spPr>
        <p:txBody>
          <a:bodyPr wrap="square" rtlCol="0">
            <a:spAutoFit/>
          </a:bodyPr>
          <a:lstStyle/>
          <a:p>
            <a:r>
              <a:rPr lang="en-GB" dirty="0">
                <a:solidFill>
                  <a:schemeClr val="bg1"/>
                </a:solidFill>
              </a:rPr>
              <a:t>https://youtu.be/r2tuI8uyzA8</a:t>
            </a:r>
          </a:p>
        </p:txBody>
      </p:sp>
      <p:pic>
        <p:nvPicPr>
          <p:cNvPr id="10" name="Picture 9">
            <a:extLst>
              <a:ext uri="{FF2B5EF4-FFF2-40B4-BE49-F238E27FC236}">
                <a16:creationId xmlns:a16="http://schemas.microsoft.com/office/drawing/2014/main" id="{4CF71720-8814-95FA-945C-BF6E06A01A95}"/>
              </a:ext>
            </a:extLst>
          </p:cNvPr>
          <p:cNvPicPr>
            <a:picLocks noChangeAspect="1"/>
          </p:cNvPicPr>
          <p:nvPr/>
        </p:nvPicPr>
        <p:blipFill rotWithShape="1">
          <a:blip r:embed="rId8"/>
          <a:srcRect l="12062" t="10172" r="4355" b="20138"/>
          <a:stretch/>
        </p:blipFill>
        <p:spPr>
          <a:xfrm>
            <a:off x="7448552" y="2098899"/>
            <a:ext cx="4743448" cy="3057563"/>
          </a:xfrm>
          <a:prstGeom prst="rect">
            <a:avLst/>
          </a:prstGeom>
        </p:spPr>
      </p:pic>
      <p:sp>
        <p:nvSpPr>
          <p:cNvPr id="11" name="TextBox 10">
            <a:extLst>
              <a:ext uri="{FF2B5EF4-FFF2-40B4-BE49-F238E27FC236}">
                <a16:creationId xmlns:a16="http://schemas.microsoft.com/office/drawing/2014/main" id="{4EB04301-AB81-B57E-98BB-5523FC88CE43}"/>
              </a:ext>
            </a:extLst>
          </p:cNvPr>
          <p:cNvSpPr txBox="1"/>
          <p:nvPr/>
        </p:nvSpPr>
        <p:spPr>
          <a:xfrm>
            <a:off x="400888" y="5307291"/>
            <a:ext cx="6970873" cy="369332"/>
          </a:xfrm>
          <a:prstGeom prst="rect">
            <a:avLst/>
          </a:prstGeom>
          <a:solidFill>
            <a:srgbClr val="8D42C6"/>
          </a:solidFill>
        </p:spPr>
        <p:txBody>
          <a:bodyPr wrap="square" rtlCol="0">
            <a:spAutoFit/>
          </a:bodyPr>
          <a:lstStyle/>
          <a:p>
            <a:r>
              <a:rPr lang="en-US" dirty="0">
                <a:solidFill>
                  <a:schemeClr val="bg1"/>
                </a:solidFill>
              </a:rPr>
              <a:t>There are many resources on the internet – start with you tube</a:t>
            </a:r>
            <a:endParaRPr lang="en-GB" dirty="0">
              <a:solidFill>
                <a:schemeClr val="bg1"/>
              </a:solidFill>
            </a:endParaRPr>
          </a:p>
        </p:txBody>
      </p:sp>
      <p:sp>
        <p:nvSpPr>
          <p:cNvPr id="7" name="TextBox 6">
            <a:extLst>
              <a:ext uri="{FF2B5EF4-FFF2-40B4-BE49-F238E27FC236}">
                <a16:creationId xmlns:a16="http://schemas.microsoft.com/office/drawing/2014/main" id="{107B19DD-E95D-9F91-9319-00A129AA5A71}"/>
              </a:ext>
            </a:extLst>
          </p:cNvPr>
          <p:cNvSpPr txBox="1"/>
          <p:nvPr/>
        </p:nvSpPr>
        <p:spPr>
          <a:xfrm>
            <a:off x="400888" y="5812221"/>
            <a:ext cx="6970873" cy="369332"/>
          </a:xfrm>
          <a:prstGeom prst="rect">
            <a:avLst/>
          </a:prstGeom>
          <a:solidFill>
            <a:srgbClr val="8D42C6"/>
          </a:solidFill>
        </p:spPr>
        <p:txBody>
          <a:bodyPr wrap="square" rtlCol="0">
            <a:spAutoFit/>
          </a:bodyPr>
          <a:lstStyle/>
          <a:p>
            <a:r>
              <a:rPr lang="en-US" dirty="0">
                <a:solidFill>
                  <a:schemeClr val="bg1"/>
                </a:solidFill>
              </a:rPr>
              <a:t>There is a section on presenting dishes in the WJEC text book.</a:t>
            </a:r>
            <a:endParaRPr lang="en-GB" dirty="0">
              <a:solidFill>
                <a:schemeClr val="bg1"/>
              </a:solidFill>
            </a:endParaRPr>
          </a:p>
        </p:txBody>
      </p:sp>
      <p:pic>
        <p:nvPicPr>
          <p:cNvPr id="14" name="Audio 13">
            <a:hlinkClick r:id="" action="ppaction://media"/>
            <a:extLst>
              <a:ext uri="{FF2B5EF4-FFF2-40B4-BE49-F238E27FC236}">
                <a16:creationId xmlns:a16="http://schemas.microsoft.com/office/drawing/2014/main" id="{F774C9FC-A66F-C234-72BB-1DF17B91CFC3}"/>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80880656"/>
      </p:ext>
    </p:extLst>
  </p:cSld>
  <p:clrMapOvr>
    <a:masterClrMapping/>
  </p:clrMapOvr>
  <mc:AlternateContent xmlns:mc="http://schemas.openxmlformats.org/markup-compatibility/2006" xmlns:p14="http://schemas.microsoft.com/office/powerpoint/2010/main">
    <mc:Choice Requires="p14">
      <p:transition spd="slow" p14:dur="2000" advTm="12590"/>
    </mc:Choice>
    <mc:Fallback xmlns="">
      <p:transition spd="slow" advTm="12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E408B-873F-3FDF-38BA-EB4F6420ECFE}"/>
              </a:ext>
            </a:extLst>
          </p:cNvPr>
          <p:cNvSpPr>
            <a:spLocks noGrp="1"/>
          </p:cNvSpPr>
          <p:nvPr>
            <p:ph type="title"/>
          </p:nvPr>
        </p:nvSpPr>
        <p:spPr>
          <a:xfrm>
            <a:off x="838200" y="365126"/>
            <a:ext cx="6088117" cy="769992"/>
          </a:xfrm>
          <a:solidFill>
            <a:srgbClr val="8D42C6"/>
          </a:solidFill>
        </p:spPr>
        <p:txBody>
          <a:bodyPr/>
          <a:lstStyle/>
          <a:p>
            <a:r>
              <a:rPr lang="en-US" dirty="0"/>
              <a:t>Make use of Professionals</a:t>
            </a:r>
            <a:endParaRPr lang="en-GB" dirty="0"/>
          </a:p>
        </p:txBody>
      </p:sp>
      <p:sp>
        <p:nvSpPr>
          <p:cNvPr id="3" name="Content Placeholder 2">
            <a:extLst>
              <a:ext uri="{FF2B5EF4-FFF2-40B4-BE49-F238E27FC236}">
                <a16:creationId xmlns:a16="http://schemas.microsoft.com/office/drawing/2014/main" id="{2852E708-4482-7E25-AC55-3DFF4158B584}"/>
              </a:ext>
            </a:extLst>
          </p:cNvPr>
          <p:cNvSpPr>
            <a:spLocks noGrp="1"/>
          </p:cNvSpPr>
          <p:nvPr>
            <p:ph idx="1"/>
          </p:nvPr>
        </p:nvSpPr>
        <p:spPr>
          <a:xfrm>
            <a:off x="838200" y="1825625"/>
            <a:ext cx="2932522" cy="2279447"/>
          </a:xfrm>
          <a:solidFill>
            <a:srgbClr val="8D42C6"/>
          </a:solidFill>
        </p:spPr>
        <p:txBody>
          <a:bodyPr/>
          <a:lstStyle/>
          <a:p>
            <a:r>
              <a:rPr lang="en-US" dirty="0"/>
              <a:t>Local college</a:t>
            </a:r>
          </a:p>
          <a:p>
            <a:r>
              <a:rPr lang="en-US" dirty="0"/>
              <a:t>Careers Wales</a:t>
            </a:r>
          </a:p>
          <a:p>
            <a:r>
              <a:rPr lang="en-US" dirty="0"/>
              <a:t>Parents</a:t>
            </a:r>
          </a:p>
          <a:p>
            <a:r>
              <a:rPr lang="en-US" dirty="0"/>
              <a:t>Local </a:t>
            </a:r>
            <a:r>
              <a:rPr lang="en-US" dirty="0" err="1"/>
              <a:t>businesess</a:t>
            </a:r>
            <a:endParaRPr lang="en-GB" dirty="0"/>
          </a:p>
        </p:txBody>
      </p:sp>
      <p:pic>
        <p:nvPicPr>
          <p:cNvPr id="5" name="Picture 4">
            <a:extLst>
              <a:ext uri="{FF2B5EF4-FFF2-40B4-BE49-F238E27FC236}">
                <a16:creationId xmlns:a16="http://schemas.microsoft.com/office/drawing/2014/main" id="{C4D16853-35F3-ABB3-1C0C-356EE3E35546}"/>
              </a:ext>
            </a:extLst>
          </p:cNvPr>
          <p:cNvPicPr>
            <a:picLocks noChangeAspect="1"/>
          </p:cNvPicPr>
          <p:nvPr/>
        </p:nvPicPr>
        <p:blipFill rotWithShape="1">
          <a:blip r:embed="rId5"/>
          <a:srcRect l="3015" t="8522" r="78814" b="78144"/>
          <a:stretch/>
        </p:blipFill>
        <p:spPr>
          <a:xfrm>
            <a:off x="4015817" y="1851548"/>
            <a:ext cx="3497344" cy="914400"/>
          </a:xfrm>
          <a:prstGeom prst="rect">
            <a:avLst/>
          </a:prstGeom>
        </p:spPr>
      </p:pic>
      <p:sp>
        <p:nvSpPr>
          <p:cNvPr id="6" name="TextBox 5">
            <a:extLst>
              <a:ext uri="{FF2B5EF4-FFF2-40B4-BE49-F238E27FC236}">
                <a16:creationId xmlns:a16="http://schemas.microsoft.com/office/drawing/2014/main" id="{42FCAEA7-11A3-D683-118C-9ACF7800CA7C}"/>
              </a:ext>
            </a:extLst>
          </p:cNvPr>
          <p:cNvSpPr txBox="1"/>
          <p:nvPr/>
        </p:nvSpPr>
        <p:spPr>
          <a:xfrm>
            <a:off x="4100660" y="3907385"/>
            <a:ext cx="3497344" cy="369332"/>
          </a:xfrm>
          <a:prstGeom prst="rect">
            <a:avLst/>
          </a:prstGeom>
          <a:solidFill>
            <a:srgbClr val="8D42C6"/>
          </a:solidFill>
        </p:spPr>
        <p:txBody>
          <a:bodyPr wrap="square" rtlCol="0">
            <a:spAutoFit/>
          </a:bodyPr>
          <a:lstStyle/>
          <a:p>
            <a:r>
              <a:rPr lang="en-GB" dirty="0">
                <a:solidFill>
                  <a:schemeClr val="bg1"/>
                </a:solidFill>
              </a:rPr>
              <a:t>https://careerswales.gov.wales/</a:t>
            </a:r>
          </a:p>
        </p:txBody>
      </p:sp>
      <p:pic>
        <p:nvPicPr>
          <p:cNvPr id="9" name="Picture 8">
            <a:extLst>
              <a:ext uri="{FF2B5EF4-FFF2-40B4-BE49-F238E27FC236}">
                <a16:creationId xmlns:a16="http://schemas.microsoft.com/office/drawing/2014/main" id="{6E025FCB-BC58-1841-57A4-D5B345FBEC03}"/>
              </a:ext>
            </a:extLst>
          </p:cNvPr>
          <p:cNvPicPr>
            <a:picLocks noChangeAspect="1"/>
          </p:cNvPicPr>
          <p:nvPr/>
        </p:nvPicPr>
        <p:blipFill rotWithShape="1">
          <a:blip r:embed="rId6"/>
          <a:srcRect l="15154" t="18282" r="61959" b="69072"/>
          <a:stretch/>
        </p:blipFill>
        <p:spPr>
          <a:xfrm>
            <a:off x="4015817" y="2995366"/>
            <a:ext cx="3346515" cy="867267"/>
          </a:xfrm>
          <a:prstGeom prst="rect">
            <a:avLst/>
          </a:prstGeom>
        </p:spPr>
      </p:pic>
      <p:pic>
        <p:nvPicPr>
          <p:cNvPr id="10" name="Picture 9">
            <a:extLst>
              <a:ext uri="{FF2B5EF4-FFF2-40B4-BE49-F238E27FC236}">
                <a16:creationId xmlns:a16="http://schemas.microsoft.com/office/drawing/2014/main" id="{E22EA4D3-E210-5362-7631-BE89D6090E86}"/>
              </a:ext>
            </a:extLst>
          </p:cNvPr>
          <p:cNvPicPr>
            <a:picLocks noChangeAspect="1"/>
          </p:cNvPicPr>
          <p:nvPr/>
        </p:nvPicPr>
        <p:blipFill>
          <a:blip r:embed="rId7"/>
          <a:stretch>
            <a:fillRect/>
          </a:stretch>
        </p:blipFill>
        <p:spPr>
          <a:xfrm>
            <a:off x="7843098" y="1851547"/>
            <a:ext cx="4025247" cy="2425169"/>
          </a:xfrm>
          <a:prstGeom prst="rect">
            <a:avLst/>
          </a:prstGeom>
        </p:spPr>
      </p:pic>
      <p:pic>
        <p:nvPicPr>
          <p:cNvPr id="11" name="Picture 10">
            <a:extLst>
              <a:ext uri="{FF2B5EF4-FFF2-40B4-BE49-F238E27FC236}">
                <a16:creationId xmlns:a16="http://schemas.microsoft.com/office/drawing/2014/main" id="{27E303ED-779A-66EC-0F9B-2FFE6C71D2F2}"/>
              </a:ext>
            </a:extLst>
          </p:cNvPr>
          <p:cNvPicPr>
            <a:picLocks noChangeAspect="1"/>
          </p:cNvPicPr>
          <p:nvPr/>
        </p:nvPicPr>
        <p:blipFill>
          <a:blip r:embed="rId8"/>
          <a:stretch>
            <a:fillRect/>
          </a:stretch>
        </p:blipFill>
        <p:spPr>
          <a:xfrm>
            <a:off x="4133061" y="4321470"/>
            <a:ext cx="3455513" cy="2171406"/>
          </a:xfrm>
          <a:prstGeom prst="rect">
            <a:avLst/>
          </a:prstGeom>
        </p:spPr>
      </p:pic>
      <p:pic>
        <p:nvPicPr>
          <p:cNvPr id="12" name="Picture 11">
            <a:extLst>
              <a:ext uri="{FF2B5EF4-FFF2-40B4-BE49-F238E27FC236}">
                <a16:creationId xmlns:a16="http://schemas.microsoft.com/office/drawing/2014/main" id="{D9DEB31E-C9BC-6953-E736-A1A4A9249D74}"/>
              </a:ext>
            </a:extLst>
          </p:cNvPr>
          <p:cNvPicPr>
            <a:picLocks noChangeAspect="1"/>
          </p:cNvPicPr>
          <p:nvPr/>
        </p:nvPicPr>
        <p:blipFill>
          <a:blip r:embed="rId9"/>
          <a:stretch>
            <a:fillRect/>
          </a:stretch>
        </p:blipFill>
        <p:spPr>
          <a:xfrm>
            <a:off x="7843098" y="4386459"/>
            <a:ext cx="1193669" cy="2106416"/>
          </a:xfrm>
          <a:prstGeom prst="rect">
            <a:avLst/>
          </a:prstGeom>
        </p:spPr>
      </p:pic>
      <p:pic>
        <p:nvPicPr>
          <p:cNvPr id="13" name="Picture 12">
            <a:extLst>
              <a:ext uri="{FF2B5EF4-FFF2-40B4-BE49-F238E27FC236}">
                <a16:creationId xmlns:a16="http://schemas.microsoft.com/office/drawing/2014/main" id="{EFA8BE25-F7DB-C846-60A6-D128C099554B}"/>
              </a:ext>
            </a:extLst>
          </p:cNvPr>
          <p:cNvPicPr>
            <a:picLocks noChangeAspect="1"/>
          </p:cNvPicPr>
          <p:nvPr/>
        </p:nvPicPr>
        <p:blipFill>
          <a:blip r:embed="rId10"/>
          <a:stretch>
            <a:fillRect/>
          </a:stretch>
        </p:blipFill>
        <p:spPr>
          <a:xfrm>
            <a:off x="9148517" y="4367605"/>
            <a:ext cx="2719828" cy="2125269"/>
          </a:xfrm>
          <a:prstGeom prst="rect">
            <a:avLst/>
          </a:prstGeom>
        </p:spPr>
      </p:pic>
      <p:pic>
        <p:nvPicPr>
          <p:cNvPr id="14" name="Audio 13">
            <a:hlinkClick r:id="" action="ppaction://media"/>
            <a:extLst>
              <a:ext uri="{FF2B5EF4-FFF2-40B4-BE49-F238E27FC236}">
                <a16:creationId xmlns:a16="http://schemas.microsoft.com/office/drawing/2014/main" id="{578D443F-FB16-A1CC-847B-0AE1EB2A9401}"/>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10020198"/>
      </p:ext>
    </p:extLst>
  </p:cSld>
  <p:clrMapOvr>
    <a:masterClrMapping/>
  </p:clrMapOvr>
  <mc:AlternateContent xmlns:mc="http://schemas.openxmlformats.org/markup-compatibility/2006" xmlns:p14="http://schemas.microsoft.com/office/powerpoint/2010/main">
    <mc:Choice Requires="p14">
      <p:transition spd="slow" p14:dur="2000" advTm="39514"/>
    </mc:Choice>
    <mc:Fallback xmlns="">
      <p:transition spd="slow" advTm="39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5B984-9AA0-4BF8-C37D-865104D694D0}"/>
              </a:ext>
            </a:extLst>
          </p:cNvPr>
          <p:cNvSpPr>
            <a:spLocks noGrp="1"/>
          </p:cNvSpPr>
          <p:nvPr>
            <p:ph type="title"/>
          </p:nvPr>
        </p:nvSpPr>
        <p:spPr>
          <a:xfrm>
            <a:off x="79748" y="346004"/>
            <a:ext cx="10515600" cy="1325563"/>
          </a:xfrm>
          <a:solidFill>
            <a:srgbClr val="8D42C6"/>
          </a:solidFill>
        </p:spPr>
        <p:txBody>
          <a:bodyPr/>
          <a:lstStyle/>
          <a:p>
            <a:r>
              <a:rPr lang="en-US" dirty="0"/>
              <a:t>Including a few photographs of each stage of their practical work.</a:t>
            </a:r>
            <a:endParaRPr lang="en-GB" dirty="0"/>
          </a:p>
        </p:txBody>
      </p:sp>
      <p:pic>
        <p:nvPicPr>
          <p:cNvPr id="5" name="Content Placeholder 4">
            <a:extLst>
              <a:ext uri="{FF2B5EF4-FFF2-40B4-BE49-F238E27FC236}">
                <a16:creationId xmlns:a16="http://schemas.microsoft.com/office/drawing/2014/main" id="{13FE3C8D-5865-16B3-289F-639DCB910400}"/>
              </a:ext>
            </a:extLst>
          </p:cNvPr>
          <p:cNvPicPr>
            <a:picLocks noGrp="1" noChangeAspect="1"/>
          </p:cNvPicPr>
          <p:nvPr>
            <p:ph idx="1"/>
          </p:nvPr>
        </p:nvPicPr>
        <p:blipFill rotWithShape="1">
          <a:blip r:embed="rId5"/>
          <a:srcRect t="41490" r="18172" b="18114"/>
          <a:stretch/>
        </p:blipFill>
        <p:spPr>
          <a:xfrm>
            <a:off x="79748" y="1837677"/>
            <a:ext cx="6329930" cy="1757779"/>
          </a:xfrm>
        </p:spPr>
      </p:pic>
      <p:pic>
        <p:nvPicPr>
          <p:cNvPr id="7" name="Picture 6">
            <a:extLst>
              <a:ext uri="{FF2B5EF4-FFF2-40B4-BE49-F238E27FC236}">
                <a16:creationId xmlns:a16="http://schemas.microsoft.com/office/drawing/2014/main" id="{AFB95AF1-378A-8651-5584-F12A675E8633}"/>
              </a:ext>
            </a:extLst>
          </p:cNvPr>
          <p:cNvPicPr>
            <a:picLocks noChangeAspect="1"/>
          </p:cNvPicPr>
          <p:nvPr/>
        </p:nvPicPr>
        <p:blipFill rotWithShape="1">
          <a:blip r:embed="rId6"/>
          <a:srcRect l="1311" t="26796" r="43131" b="31392"/>
          <a:stretch/>
        </p:blipFill>
        <p:spPr>
          <a:xfrm>
            <a:off x="6294268" y="1837677"/>
            <a:ext cx="5713005" cy="1757779"/>
          </a:xfrm>
          <a:prstGeom prst="rect">
            <a:avLst/>
          </a:prstGeom>
        </p:spPr>
      </p:pic>
      <p:pic>
        <p:nvPicPr>
          <p:cNvPr id="9" name="Picture 8">
            <a:extLst>
              <a:ext uri="{FF2B5EF4-FFF2-40B4-BE49-F238E27FC236}">
                <a16:creationId xmlns:a16="http://schemas.microsoft.com/office/drawing/2014/main" id="{B03CCC23-E9ED-EAEC-BD46-50D03D3CBD3D}"/>
              </a:ext>
            </a:extLst>
          </p:cNvPr>
          <p:cNvPicPr>
            <a:picLocks noChangeAspect="1"/>
          </p:cNvPicPr>
          <p:nvPr/>
        </p:nvPicPr>
        <p:blipFill rotWithShape="1">
          <a:blip r:embed="rId7"/>
          <a:srcRect l="1515" t="29764" r="36666" b="28889"/>
          <a:stretch/>
        </p:blipFill>
        <p:spPr>
          <a:xfrm>
            <a:off x="79749" y="3595456"/>
            <a:ext cx="4991016" cy="1826289"/>
          </a:xfrm>
          <a:prstGeom prst="rect">
            <a:avLst/>
          </a:prstGeom>
        </p:spPr>
      </p:pic>
      <p:sp>
        <p:nvSpPr>
          <p:cNvPr id="3" name="TextBox 2">
            <a:extLst>
              <a:ext uri="{FF2B5EF4-FFF2-40B4-BE49-F238E27FC236}">
                <a16:creationId xmlns:a16="http://schemas.microsoft.com/office/drawing/2014/main" id="{8FA35F98-361C-AEF5-339B-D53A503C29DD}"/>
              </a:ext>
            </a:extLst>
          </p:cNvPr>
          <p:cNvSpPr txBox="1"/>
          <p:nvPr/>
        </p:nvSpPr>
        <p:spPr>
          <a:xfrm>
            <a:off x="5561814" y="3808429"/>
            <a:ext cx="6108570" cy="1754326"/>
          </a:xfrm>
          <a:prstGeom prst="rect">
            <a:avLst/>
          </a:prstGeom>
          <a:solidFill>
            <a:srgbClr val="8D42C6"/>
          </a:solidFill>
        </p:spPr>
        <p:txBody>
          <a:bodyPr wrap="square" rtlCol="0">
            <a:spAutoFit/>
          </a:bodyPr>
          <a:lstStyle/>
          <a:p>
            <a:r>
              <a:rPr lang="en-US" dirty="0">
                <a:solidFill>
                  <a:schemeClr val="bg1"/>
                </a:solidFill>
              </a:rPr>
              <a:t>This can be a tricky issue in schools – depending on mobile phone policy.  Class teachers would not have time to go around a class taking lots of photos.</a:t>
            </a:r>
          </a:p>
          <a:p>
            <a:r>
              <a:rPr lang="en-US" dirty="0">
                <a:solidFill>
                  <a:schemeClr val="bg1"/>
                </a:solidFill>
              </a:rPr>
              <a:t>Tablets or </a:t>
            </a:r>
            <a:r>
              <a:rPr lang="en-US" dirty="0" err="1">
                <a:solidFill>
                  <a:schemeClr val="bg1"/>
                </a:solidFill>
              </a:rPr>
              <a:t>ipads</a:t>
            </a:r>
            <a:r>
              <a:rPr lang="en-US" dirty="0">
                <a:solidFill>
                  <a:schemeClr val="bg1"/>
                </a:solidFill>
              </a:rPr>
              <a:t>?</a:t>
            </a:r>
          </a:p>
          <a:p>
            <a:r>
              <a:rPr lang="en-US" dirty="0">
                <a:solidFill>
                  <a:schemeClr val="bg1"/>
                </a:solidFill>
              </a:rPr>
              <a:t>Technician?</a:t>
            </a:r>
          </a:p>
          <a:p>
            <a:r>
              <a:rPr lang="en-US" dirty="0">
                <a:solidFill>
                  <a:schemeClr val="bg1"/>
                </a:solidFill>
              </a:rPr>
              <a:t>Is there a photography course in school that can help out?</a:t>
            </a:r>
            <a:endParaRPr lang="en-GB" dirty="0">
              <a:solidFill>
                <a:schemeClr val="bg1"/>
              </a:solidFill>
            </a:endParaRPr>
          </a:p>
        </p:txBody>
      </p:sp>
      <p:pic>
        <p:nvPicPr>
          <p:cNvPr id="10" name="Audio 9">
            <a:hlinkClick r:id="" action="ppaction://media"/>
            <a:extLst>
              <a:ext uri="{FF2B5EF4-FFF2-40B4-BE49-F238E27FC236}">
                <a16:creationId xmlns:a16="http://schemas.microsoft.com/office/drawing/2014/main" id="{646447EE-BE6C-1C26-CFD0-ADF6C479507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43545725"/>
      </p:ext>
    </p:extLst>
  </p:cSld>
  <p:clrMapOvr>
    <a:masterClrMapping/>
  </p:clrMapOvr>
  <mc:AlternateContent xmlns:mc="http://schemas.openxmlformats.org/markup-compatibility/2006" xmlns:p14="http://schemas.microsoft.com/office/powerpoint/2010/main">
    <mc:Choice Requires="p14">
      <p:transition spd="slow" p14:dur="2000" advTm="45308"/>
    </mc:Choice>
    <mc:Fallback xmlns="">
      <p:transition spd="slow" advTm="45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5CF94-D8A8-756F-05E5-F2D8F5CA2C1A}"/>
              </a:ext>
            </a:extLst>
          </p:cNvPr>
          <p:cNvSpPr>
            <a:spLocks noGrp="1"/>
          </p:cNvSpPr>
          <p:nvPr>
            <p:ph type="title"/>
          </p:nvPr>
        </p:nvSpPr>
        <p:spPr>
          <a:xfrm>
            <a:off x="838200" y="365126"/>
            <a:ext cx="5958526" cy="700104"/>
          </a:xfrm>
          <a:solidFill>
            <a:srgbClr val="8D42C6"/>
          </a:solidFill>
        </p:spPr>
        <p:txBody>
          <a:bodyPr/>
          <a:lstStyle/>
          <a:p>
            <a:r>
              <a:rPr lang="en-US" dirty="0"/>
              <a:t>Sometimes “less is more”</a:t>
            </a:r>
            <a:endParaRPr lang="en-GB" dirty="0"/>
          </a:p>
        </p:txBody>
      </p:sp>
      <p:pic>
        <p:nvPicPr>
          <p:cNvPr id="5" name="Content Placeholder 4">
            <a:extLst>
              <a:ext uri="{FF2B5EF4-FFF2-40B4-BE49-F238E27FC236}">
                <a16:creationId xmlns:a16="http://schemas.microsoft.com/office/drawing/2014/main" id="{917F5F2F-2D1E-271C-F99A-1B33DCE54467}"/>
              </a:ext>
            </a:extLst>
          </p:cNvPr>
          <p:cNvPicPr>
            <a:picLocks noGrp="1" noChangeAspect="1"/>
          </p:cNvPicPr>
          <p:nvPr>
            <p:ph idx="1"/>
          </p:nvPr>
        </p:nvPicPr>
        <p:blipFill rotWithShape="1">
          <a:blip r:embed="rId5"/>
          <a:srcRect l="23184" t="13538" r="27928" b="12402"/>
          <a:stretch/>
        </p:blipFill>
        <p:spPr>
          <a:xfrm>
            <a:off x="497149" y="1482571"/>
            <a:ext cx="11478827" cy="5010304"/>
          </a:xfrm>
        </p:spPr>
      </p:pic>
      <p:pic>
        <p:nvPicPr>
          <p:cNvPr id="7" name="Audio 6">
            <a:hlinkClick r:id="" action="ppaction://media"/>
            <a:extLst>
              <a:ext uri="{FF2B5EF4-FFF2-40B4-BE49-F238E27FC236}">
                <a16:creationId xmlns:a16="http://schemas.microsoft.com/office/drawing/2014/main" id="{3D259875-D59A-8DFE-622C-96E0FCD2ADB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68808817"/>
      </p:ext>
    </p:extLst>
  </p:cSld>
  <p:clrMapOvr>
    <a:masterClrMapping/>
  </p:clrMapOvr>
  <mc:AlternateContent xmlns:mc="http://schemas.openxmlformats.org/markup-compatibility/2006" xmlns:p14="http://schemas.microsoft.com/office/powerpoint/2010/main">
    <mc:Choice Requires="p14">
      <p:transition spd="slow" p14:dur="2000" advTm="10302"/>
    </mc:Choice>
    <mc:Fallback xmlns="">
      <p:transition spd="slow" advTm="10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4942A-AE73-3D7D-2694-7B09F180D679}"/>
              </a:ext>
            </a:extLst>
          </p:cNvPr>
          <p:cNvSpPr>
            <a:spLocks noGrp="1"/>
          </p:cNvSpPr>
          <p:nvPr>
            <p:ph type="title"/>
          </p:nvPr>
        </p:nvSpPr>
        <p:spPr/>
        <p:txBody>
          <a:bodyPr/>
          <a:lstStyle/>
          <a:p>
            <a:r>
              <a:rPr lang="en-US" dirty="0"/>
              <a:t>GOOD LUCK</a:t>
            </a:r>
            <a:endParaRPr lang="en-GB" dirty="0"/>
          </a:p>
        </p:txBody>
      </p:sp>
      <p:sp>
        <p:nvSpPr>
          <p:cNvPr id="3" name="Content Placeholder 2">
            <a:extLst>
              <a:ext uri="{FF2B5EF4-FFF2-40B4-BE49-F238E27FC236}">
                <a16:creationId xmlns:a16="http://schemas.microsoft.com/office/drawing/2014/main" id="{B3333E32-B01A-264D-111F-C72F7C1F5365}"/>
              </a:ext>
            </a:extLst>
          </p:cNvPr>
          <p:cNvSpPr>
            <a:spLocks noGrp="1"/>
          </p:cNvSpPr>
          <p:nvPr>
            <p:ph idx="1"/>
          </p:nvPr>
        </p:nvSpPr>
        <p:spPr>
          <a:xfrm>
            <a:off x="751013" y="1253331"/>
            <a:ext cx="10515600" cy="4351338"/>
          </a:xfrm>
        </p:spPr>
        <p:txBody>
          <a:bodyPr/>
          <a:lstStyle/>
          <a:p>
            <a:pPr marL="0" indent="0">
              <a:buNone/>
            </a:pPr>
            <a:r>
              <a:rPr lang="en-US" dirty="0"/>
              <a:t>If you have queries regarding this resource or require any information about the qualification. Please contact the team.</a:t>
            </a:r>
          </a:p>
          <a:p>
            <a:endParaRPr lang="en-US" dirty="0"/>
          </a:p>
          <a:p>
            <a:endParaRPr lang="en-GB" dirty="0"/>
          </a:p>
        </p:txBody>
      </p:sp>
      <p:sp>
        <p:nvSpPr>
          <p:cNvPr id="4" name="TextBox 3">
            <a:extLst>
              <a:ext uri="{FF2B5EF4-FFF2-40B4-BE49-F238E27FC236}">
                <a16:creationId xmlns:a16="http://schemas.microsoft.com/office/drawing/2014/main" id="{124EF637-86C9-2894-2DFD-2203CD199D81}"/>
              </a:ext>
            </a:extLst>
          </p:cNvPr>
          <p:cNvSpPr txBox="1"/>
          <p:nvPr/>
        </p:nvSpPr>
        <p:spPr>
          <a:xfrm>
            <a:off x="663826" y="2051577"/>
            <a:ext cx="9509760" cy="4216539"/>
          </a:xfrm>
          <a:prstGeom prst="rect">
            <a:avLst/>
          </a:prstGeom>
          <a:solidFill>
            <a:srgbClr val="8D42C6"/>
          </a:solidFill>
        </p:spPr>
        <p:txBody>
          <a:bodyPr wrap="square">
            <a:spAutoFit/>
          </a:bodyPr>
          <a:lstStyle/>
          <a:p>
            <a:r>
              <a:rPr lang="en-GB" sz="3200" dirty="0">
                <a:solidFill>
                  <a:schemeClr val="bg1"/>
                </a:solidFill>
                <a:latin typeface="Gotham Rounded Book" pitchFamily="50" charset="0"/>
              </a:rPr>
              <a:t>CONTACTS:</a:t>
            </a:r>
          </a:p>
          <a:p>
            <a:r>
              <a:rPr lang="en-GB" sz="1800" dirty="0">
                <a:solidFill>
                  <a:schemeClr val="bg1"/>
                </a:solidFill>
                <a:latin typeface="Gotham Rounded Book" pitchFamily="50" charset="0"/>
              </a:rPr>
              <a:t>Contact our specialist Subject Officer and administrative support team with any queries.  </a:t>
            </a:r>
          </a:p>
          <a:p>
            <a:endParaRPr lang="en-GB" sz="2000" dirty="0">
              <a:solidFill>
                <a:schemeClr val="bg1"/>
              </a:solidFill>
              <a:latin typeface="Bliss-Light"/>
            </a:endParaRPr>
          </a:p>
          <a:p>
            <a:r>
              <a:rPr lang="en-US" sz="1800" kern="1100" spc="-50" dirty="0">
                <a:solidFill>
                  <a:schemeClr val="bg1"/>
                </a:solidFill>
                <a:latin typeface="Gotham Rounded Book"/>
                <a:cs typeface="Gotham Rounded Book"/>
              </a:rPr>
              <a:t>Allison Candy - Subject Officer</a:t>
            </a:r>
          </a:p>
          <a:p>
            <a:r>
              <a:rPr lang="en-US" sz="1800" kern="1100" spc="-50" dirty="0">
                <a:solidFill>
                  <a:srgbClr val="0563C1"/>
                </a:solidFill>
                <a:latin typeface="Gotham Rounded Book"/>
                <a:cs typeface="Gotham Rounded Book"/>
                <a:hlinkClick r:id="rId5">
                  <a:extLst>
                    <a:ext uri="{A12FA001-AC4F-418D-AE19-62706E023703}">
                      <ahyp:hlinkClr xmlns:ahyp="http://schemas.microsoft.com/office/drawing/2018/hyperlinkcolor" val="tx"/>
                    </a:ext>
                  </a:extLst>
                </a:hlinkClick>
              </a:rPr>
              <a:t>food@</a:t>
            </a:r>
            <a:r>
              <a:rPr lang="en-US" kern="1100" spc="-50" dirty="0">
                <a:solidFill>
                  <a:srgbClr val="0563C1"/>
                </a:solidFill>
                <a:latin typeface="Gotham Rounded Book"/>
                <a:cs typeface="Gotham Rounded Book"/>
                <a:hlinkClick r:id="rId5">
                  <a:extLst>
                    <a:ext uri="{A12FA001-AC4F-418D-AE19-62706E023703}">
                      <ahyp:hlinkClr xmlns:ahyp="http://schemas.microsoft.com/office/drawing/2018/hyperlinkcolor" val="tx"/>
                    </a:ext>
                  </a:extLst>
                </a:hlinkClick>
              </a:rPr>
              <a:t>eduqas</a:t>
            </a:r>
            <a:r>
              <a:rPr lang="en-US" sz="1800" kern="1100" spc="-50" dirty="0">
                <a:solidFill>
                  <a:schemeClr val="bg1"/>
                </a:solidFill>
                <a:latin typeface="Gotham Rounded Book"/>
                <a:cs typeface="Gotham Rounded Book"/>
                <a:hlinkClick r:id="rId5">
                  <a:extLst>
                    <a:ext uri="{A12FA001-AC4F-418D-AE19-62706E023703}">
                      <ahyp:hlinkClr xmlns:ahyp="http://schemas.microsoft.com/office/drawing/2018/hyperlinkcolor" val="tx"/>
                    </a:ext>
                  </a:extLst>
                </a:hlinkClick>
              </a:rPr>
              <a:t>.co.uk</a:t>
            </a:r>
            <a:endParaRPr lang="en-US" sz="1800" kern="1100" spc="-50" dirty="0">
              <a:solidFill>
                <a:schemeClr val="bg1"/>
              </a:solidFill>
              <a:latin typeface="Gotham Rounded Book"/>
              <a:cs typeface="Gotham Rounded Book"/>
            </a:endParaRPr>
          </a:p>
          <a:p>
            <a:endParaRPr lang="en-US" sz="1800" b="1" kern="1100" spc="-50" dirty="0">
              <a:solidFill>
                <a:schemeClr val="bg1"/>
              </a:solidFill>
              <a:latin typeface="Gotham Rounded Book"/>
            </a:endParaRPr>
          </a:p>
          <a:p>
            <a:r>
              <a:rPr lang="en-US" sz="1800" kern="1100" spc="-50" dirty="0">
                <a:solidFill>
                  <a:schemeClr val="bg1"/>
                </a:solidFill>
                <a:latin typeface="Gotham Rounded Book"/>
                <a:cs typeface="Gotham Rounded Book"/>
              </a:rPr>
              <a:t>Gemma Edwards - Subject Support Officer</a:t>
            </a:r>
          </a:p>
          <a:p>
            <a:r>
              <a:rPr lang="en-US" sz="1800" kern="1100" spc="-50" dirty="0">
                <a:solidFill>
                  <a:srgbClr val="0563C1"/>
                </a:solidFill>
                <a:latin typeface="Gotham Rounded Book"/>
                <a:cs typeface="Gotham Rounded Book"/>
                <a:hlinkClick r:id="rId5">
                  <a:extLst>
                    <a:ext uri="{A12FA001-AC4F-418D-AE19-62706E023703}">
                      <ahyp:hlinkClr xmlns:ahyp="http://schemas.microsoft.com/office/drawing/2018/hyperlinkcolor" val="tx"/>
                    </a:ext>
                  </a:extLst>
                </a:hlinkClick>
              </a:rPr>
              <a:t>food@</a:t>
            </a:r>
            <a:r>
              <a:rPr lang="en-US" kern="1100" spc="-50" dirty="0">
                <a:solidFill>
                  <a:srgbClr val="0563C1"/>
                </a:solidFill>
                <a:latin typeface="Gotham Rounded Book"/>
                <a:cs typeface="Gotham Rounded Book"/>
                <a:hlinkClick r:id="rId5">
                  <a:extLst>
                    <a:ext uri="{A12FA001-AC4F-418D-AE19-62706E023703}">
                      <ahyp:hlinkClr xmlns:ahyp="http://schemas.microsoft.com/office/drawing/2018/hyperlinkcolor" val="tx"/>
                    </a:ext>
                  </a:extLst>
                </a:hlinkClick>
              </a:rPr>
              <a:t>eduqas</a:t>
            </a:r>
            <a:r>
              <a:rPr lang="en-US" sz="1800" kern="1100" spc="-50" dirty="0">
                <a:solidFill>
                  <a:schemeClr val="bg1"/>
                </a:solidFill>
                <a:latin typeface="Gotham Rounded Book"/>
                <a:cs typeface="Gotham Rounded Book"/>
                <a:hlinkClick r:id="rId5">
                  <a:extLst>
                    <a:ext uri="{A12FA001-AC4F-418D-AE19-62706E023703}">
                      <ahyp:hlinkClr xmlns:ahyp="http://schemas.microsoft.com/office/drawing/2018/hyperlinkcolor" val="tx"/>
                    </a:ext>
                  </a:extLst>
                </a:hlinkClick>
              </a:rPr>
              <a:t>.co.uk</a:t>
            </a:r>
            <a:endParaRPr lang="en-US" sz="1800" kern="1100" spc="-50" dirty="0">
              <a:solidFill>
                <a:schemeClr val="bg1"/>
              </a:solidFill>
              <a:latin typeface="Gotham Rounded Book"/>
              <a:cs typeface="Gotham Rounded Book"/>
            </a:endParaRPr>
          </a:p>
          <a:p>
            <a:endParaRPr lang="en-US" kern="1100" spc="-50" dirty="0">
              <a:solidFill>
                <a:schemeClr val="bg1"/>
              </a:solidFill>
              <a:latin typeface="Gotham Rounded Book"/>
              <a:cs typeface="Gotham Rounded Book"/>
            </a:endParaRPr>
          </a:p>
          <a:p>
            <a:r>
              <a:rPr lang="en-US" sz="1800" kern="1100" spc="-50" dirty="0">
                <a:solidFill>
                  <a:schemeClr val="bg1"/>
                </a:solidFill>
                <a:latin typeface="Gotham Rounded Book"/>
                <a:cs typeface="Gotham Rounded Book"/>
              </a:rPr>
              <a:t>Sian Williams – Subject Advisor</a:t>
            </a:r>
          </a:p>
          <a:p>
            <a:r>
              <a:rPr lang="en-US" kern="1100" spc="-50" dirty="0">
                <a:solidFill>
                  <a:schemeClr val="bg1"/>
                </a:solidFill>
                <a:latin typeface="Gotham Rounded Book"/>
                <a:cs typeface="Gotham Rounded Book"/>
                <a:hlinkClick r:id="rId6">
                  <a:extLst>
                    <a:ext uri="{A12FA001-AC4F-418D-AE19-62706E023703}">
                      <ahyp:hlinkClr xmlns:ahyp="http://schemas.microsoft.com/office/drawing/2018/hyperlinkcolor" val="tx"/>
                    </a:ext>
                  </a:extLst>
                </a:hlinkClick>
              </a:rPr>
              <a:t>Food@eduqas.co.uk</a:t>
            </a:r>
            <a:endParaRPr lang="en-US" kern="1100" spc="-50" dirty="0">
              <a:solidFill>
                <a:schemeClr val="bg1"/>
              </a:solidFill>
              <a:latin typeface="Gotham Rounded Book"/>
              <a:cs typeface="Gotham Rounded Book"/>
            </a:endParaRPr>
          </a:p>
          <a:p>
            <a:endParaRPr lang="en-US" sz="1800" b="1" kern="1100" spc="-50" dirty="0">
              <a:solidFill>
                <a:schemeClr val="bg1"/>
              </a:solidFill>
              <a:latin typeface="Gotham Rounded Book"/>
            </a:endParaRPr>
          </a:p>
          <a:p>
            <a:r>
              <a:rPr lang="en-GB" sz="1800" b="1" dirty="0">
                <a:solidFill>
                  <a:schemeClr val="bg1"/>
                </a:solidFill>
              </a:rPr>
              <a:t>E assessment </a:t>
            </a:r>
          </a:p>
          <a:p>
            <a:r>
              <a:rPr lang="en-GB" sz="1800" u="sng" dirty="0">
                <a:solidFill>
                  <a:schemeClr val="bg1"/>
                </a:solidFill>
                <a:hlinkClick r:id="rId7">
                  <a:extLst>
                    <a:ext uri="{A12FA001-AC4F-418D-AE19-62706E023703}">
                      <ahyp:hlinkClr xmlns:ahyp="http://schemas.microsoft.com/office/drawing/2018/hyperlinkcolor" val="tx"/>
                    </a:ext>
                  </a:extLst>
                </a:hlinkClick>
              </a:rPr>
              <a:t>e-assessment@</a:t>
            </a:r>
            <a:r>
              <a:rPr lang="en-GB" u="sng" dirty="0">
                <a:solidFill>
                  <a:schemeClr val="bg1"/>
                </a:solidFill>
                <a:hlinkClick r:id="rId7">
                  <a:extLst>
                    <a:ext uri="{A12FA001-AC4F-418D-AE19-62706E023703}">
                      <ahyp:hlinkClr xmlns:ahyp="http://schemas.microsoft.com/office/drawing/2018/hyperlinkcolor" val="tx"/>
                    </a:ext>
                  </a:extLst>
                </a:hlinkClick>
              </a:rPr>
              <a:t>eduqas</a:t>
            </a:r>
            <a:r>
              <a:rPr lang="en-GB" sz="1800" u="sng" dirty="0">
                <a:solidFill>
                  <a:schemeClr val="bg1"/>
                </a:solidFill>
                <a:hlinkClick r:id="rId7">
                  <a:extLst>
                    <a:ext uri="{A12FA001-AC4F-418D-AE19-62706E023703}">
                      <ahyp:hlinkClr xmlns:ahyp="http://schemas.microsoft.com/office/drawing/2018/hyperlinkcolor" val="tx"/>
                    </a:ext>
                  </a:extLst>
                </a:hlinkClick>
              </a:rPr>
              <a:t>.co.uk</a:t>
            </a:r>
            <a:endParaRPr lang="en-GB" sz="1800" dirty="0">
              <a:solidFill>
                <a:schemeClr val="bg1"/>
              </a:solidFill>
            </a:endParaRPr>
          </a:p>
        </p:txBody>
      </p:sp>
      <p:pic>
        <p:nvPicPr>
          <p:cNvPr id="8" name="Audio 7">
            <a:hlinkClick r:id="" action="ppaction://media"/>
            <a:extLst>
              <a:ext uri="{FF2B5EF4-FFF2-40B4-BE49-F238E27FC236}">
                <a16:creationId xmlns:a16="http://schemas.microsoft.com/office/drawing/2014/main" id="{2B104C31-23CB-4CD3-CAD1-07E597B02779}"/>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1526565"/>
      </p:ext>
    </p:extLst>
  </p:cSld>
  <p:clrMapOvr>
    <a:masterClrMapping/>
  </p:clrMapOvr>
  <mc:AlternateContent xmlns:mc="http://schemas.openxmlformats.org/markup-compatibility/2006" xmlns:p14="http://schemas.microsoft.com/office/powerpoint/2010/main">
    <mc:Choice Requires="p14">
      <p:transition spd="slow" p14:dur="2000" advTm="9475"/>
    </mc:Choice>
    <mc:Fallback xmlns="">
      <p:transition spd="slow" advTm="9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EF17BB7-3DB7-9E42-8E87-945C5986BA79}"/>
              </a:ext>
            </a:extLst>
          </p:cNvPr>
          <p:cNvSpPr/>
          <p:nvPr/>
        </p:nvSpPr>
        <p:spPr>
          <a:xfrm flipV="1">
            <a:off x="1" y="6604000"/>
            <a:ext cx="6676570" cy="254000"/>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5A429-9F05-0C47-84F0-88A74EAF054D}"/>
              </a:ext>
            </a:extLst>
          </p:cNvPr>
          <p:cNvSpPr/>
          <p:nvPr/>
        </p:nvSpPr>
        <p:spPr>
          <a:xfrm flipV="1">
            <a:off x="6676570" y="6604000"/>
            <a:ext cx="2757715" cy="254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F861919-BADC-1744-BEBF-CA87918683D9}"/>
              </a:ext>
            </a:extLst>
          </p:cNvPr>
          <p:cNvSpPr/>
          <p:nvPr/>
        </p:nvSpPr>
        <p:spPr>
          <a:xfrm flipV="1">
            <a:off x="9434285" y="6604000"/>
            <a:ext cx="2757715" cy="254000"/>
          </a:xfrm>
          <a:prstGeom prst="rect">
            <a:avLst/>
          </a:prstGeom>
          <a:solidFill>
            <a:srgbClr val="FFC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78D8B00-4F25-BB96-5C74-5B3B29BD5B63}"/>
              </a:ext>
            </a:extLst>
          </p:cNvPr>
          <p:cNvPicPr>
            <a:picLocks noChangeAspect="1"/>
          </p:cNvPicPr>
          <p:nvPr/>
        </p:nvPicPr>
        <p:blipFill>
          <a:blip r:embed="rId5"/>
          <a:stretch>
            <a:fillRect/>
          </a:stretch>
        </p:blipFill>
        <p:spPr>
          <a:xfrm>
            <a:off x="78241" y="554158"/>
            <a:ext cx="3525044" cy="5867285"/>
          </a:xfrm>
          <a:prstGeom prst="rect">
            <a:avLst/>
          </a:prstGeom>
        </p:spPr>
      </p:pic>
      <p:pic>
        <p:nvPicPr>
          <p:cNvPr id="7" name="Picture 6">
            <a:extLst>
              <a:ext uri="{FF2B5EF4-FFF2-40B4-BE49-F238E27FC236}">
                <a16:creationId xmlns:a16="http://schemas.microsoft.com/office/drawing/2014/main" id="{F3336275-10E3-C640-1721-168942513DDC}"/>
              </a:ext>
            </a:extLst>
          </p:cNvPr>
          <p:cNvPicPr>
            <a:picLocks noChangeAspect="1"/>
          </p:cNvPicPr>
          <p:nvPr/>
        </p:nvPicPr>
        <p:blipFill>
          <a:blip r:embed="rId6"/>
          <a:stretch>
            <a:fillRect/>
          </a:stretch>
        </p:blipFill>
        <p:spPr>
          <a:xfrm>
            <a:off x="3744337" y="1566777"/>
            <a:ext cx="2932234" cy="4185270"/>
          </a:xfrm>
          <a:prstGeom prst="rect">
            <a:avLst/>
          </a:prstGeom>
        </p:spPr>
      </p:pic>
      <p:sp>
        <p:nvSpPr>
          <p:cNvPr id="8" name="TextBox 7">
            <a:extLst>
              <a:ext uri="{FF2B5EF4-FFF2-40B4-BE49-F238E27FC236}">
                <a16:creationId xmlns:a16="http://schemas.microsoft.com/office/drawing/2014/main" id="{48FF54DF-AD37-B3CE-2EF9-7069B459B947}"/>
              </a:ext>
            </a:extLst>
          </p:cNvPr>
          <p:cNvSpPr txBox="1"/>
          <p:nvPr/>
        </p:nvSpPr>
        <p:spPr>
          <a:xfrm>
            <a:off x="340468" y="184826"/>
            <a:ext cx="7694579" cy="369332"/>
          </a:xfrm>
          <a:prstGeom prst="rect">
            <a:avLst/>
          </a:prstGeom>
          <a:solidFill>
            <a:srgbClr val="8D42C6"/>
          </a:solidFill>
        </p:spPr>
        <p:txBody>
          <a:bodyPr wrap="square" rtlCol="0">
            <a:spAutoFit/>
          </a:bodyPr>
          <a:lstStyle/>
          <a:p>
            <a:r>
              <a:rPr lang="en-US" dirty="0"/>
              <a:t>Unit 1 PRACTICAL ELEMENT</a:t>
            </a:r>
            <a:endParaRPr lang="en-GB" dirty="0"/>
          </a:p>
        </p:txBody>
      </p:sp>
      <p:pic>
        <p:nvPicPr>
          <p:cNvPr id="13" name="Picture 12">
            <a:extLst>
              <a:ext uri="{FF2B5EF4-FFF2-40B4-BE49-F238E27FC236}">
                <a16:creationId xmlns:a16="http://schemas.microsoft.com/office/drawing/2014/main" id="{F62E6E6B-ADE5-C17D-F176-AC655F7F9211}"/>
              </a:ext>
            </a:extLst>
          </p:cNvPr>
          <p:cNvPicPr>
            <a:picLocks noChangeAspect="1"/>
          </p:cNvPicPr>
          <p:nvPr/>
        </p:nvPicPr>
        <p:blipFill>
          <a:blip r:embed="rId7"/>
          <a:stretch>
            <a:fillRect/>
          </a:stretch>
        </p:blipFill>
        <p:spPr>
          <a:xfrm>
            <a:off x="6817623" y="1663430"/>
            <a:ext cx="5137672" cy="2276272"/>
          </a:xfrm>
          <a:prstGeom prst="rect">
            <a:avLst/>
          </a:prstGeom>
        </p:spPr>
      </p:pic>
      <p:pic>
        <p:nvPicPr>
          <p:cNvPr id="16" name="Picture 15">
            <a:extLst>
              <a:ext uri="{FF2B5EF4-FFF2-40B4-BE49-F238E27FC236}">
                <a16:creationId xmlns:a16="http://schemas.microsoft.com/office/drawing/2014/main" id="{7FFC3950-80D4-8F7B-7CEC-D1F789A87AE7}"/>
              </a:ext>
            </a:extLst>
          </p:cNvPr>
          <p:cNvPicPr>
            <a:picLocks noChangeAspect="1"/>
          </p:cNvPicPr>
          <p:nvPr/>
        </p:nvPicPr>
        <p:blipFill>
          <a:blip r:embed="rId8"/>
          <a:stretch>
            <a:fillRect/>
          </a:stretch>
        </p:blipFill>
        <p:spPr>
          <a:xfrm>
            <a:off x="6817623" y="3939702"/>
            <a:ext cx="5137672" cy="2664298"/>
          </a:xfrm>
          <a:prstGeom prst="rect">
            <a:avLst/>
          </a:prstGeom>
        </p:spPr>
      </p:pic>
      <p:sp>
        <p:nvSpPr>
          <p:cNvPr id="17" name="Thought Bubble: Cloud 16">
            <a:extLst>
              <a:ext uri="{FF2B5EF4-FFF2-40B4-BE49-F238E27FC236}">
                <a16:creationId xmlns:a16="http://schemas.microsoft.com/office/drawing/2014/main" id="{092A28BC-CE0D-A3C1-43E7-659E55015C17}"/>
              </a:ext>
            </a:extLst>
          </p:cNvPr>
          <p:cNvSpPr/>
          <p:nvPr/>
        </p:nvSpPr>
        <p:spPr>
          <a:xfrm>
            <a:off x="7626485" y="466928"/>
            <a:ext cx="2645924" cy="1089339"/>
          </a:xfrm>
          <a:prstGeom prst="cloudCallout">
            <a:avLst>
              <a:gd name="adj1" fmla="val -60539"/>
              <a:gd name="adj2" fmla="val 70537"/>
            </a:avLst>
          </a:prstGeom>
          <a:solidFill>
            <a:srgbClr val="8D42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7 Assessment Criteria</a:t>
            </a:r>
            <a:endParaRPr lang="en-GB" dirty="0"/>
          </a:p>
        </p:txBody>
      </p:sp>
      <p:sp>
        <p:nvSpPr>
          <p:cNvPr id="2" name="Thought Bubble: Cloud 1">
            <a:extLst>
              <a:ext uri="{FF2B5EF4-FFF2-40B4-BE49-F238E27FC236}">
                <a16:creationId xmlns:a16="http://schemas.microsoft.com/office/drawing/2014/main" id="{6CE3BB40-8C4F-D3C4-1460-87B664E424C1}"/>
              </a:ext>
            </a:extLst>
          </p:cNvPr>
          <p:cNvSpPr/>
          <p:nvPr/>
        </p:nvSpPr>
        <p:spPr>
          <a:xfrm>
            <a:off x="3744337" y="5741536"/>
            <a:ext cx="2685646" cy="785723"/>
          </a:xfrm>
          <a:prstGeom prst="cloudCallout">
            <a:avLst>
              <a:gd name="adj1" fmla="val -87479"/>
              <a:gd name="adj2" fmla="val -111428"/>
            </a:avLst>
          </a:prstGeom>
          <a:solidFill>
            <a:srgbClr val="8D42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Teacher completes observation record</a:t>
            </a:r>
            <a:endParaRPr lang="en-GB" sz="1000" dirty="0"/>
          </a:p>
        </p:txBody>
      </p:sp>
      <p:pic>
        <p:nvPicPr>
          <p:cNvPr id="15" name="Audio 14">
            <a:hlinkClick r:id="" action="ppaction://media"/>
            <a:extLst>
              <a:ext uri="{FF2B5EF4-FFF2-40B4-BE49-F238E27FC236}">
                <a16:creationId xmlns:a16="http://schemas.microsoft.com/office/drawing/2014/main" id="{566F180E-EF5F-1B48-68DA-913893FB9068}"/>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19066329"/>
      </p:ext>
    </p:extLst>
  </p:cSld>
  <p:clrMapOvr>
    <a:masterClrMapping/>
  </p:clrMapOvr>
  <mc:AlternateContent xmlns:mc="http://schemas.openxmlformats.org/markup-compatibility/2006" xmlns:p14="http://schemas.microsoft.com/office/powerpoint/2010/main">
    <mc:Choice Requires="p14">
      <p:transition spd="slow" p14:dur="2000" advTm="39844"/>
    </mc:Choice>
    <mc:Fallback xmlns="">
      <p:transition spd="slow" advTm="39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5CF94-D8A8-756F-05E5-F2D8F5CA2C1A}"/>
              </a:ext>
            </a:extLst>
          </p:cNvPr>
          <p:cNvSpPr>
            <a:spLocks noGrp="1"/>
          </p:cNvSpPr>
          <p:nvPr>
            <p:ph type="title"/>
          </p:nvPr>
        </p:nvSpPr>
        <p:spPr>
          <a:xfrm>
            <a:off x="215630" y="131663"/>
            <a:ext cx="9755221" cy="982908"/>
          </a:xfrm>
          <a:solidFill>
            <a:srgbClr val="8D42C6"/>
          </a:solidFill>
        </p:spPr>
        <p:txBody>
          <a:bodyPr>
            <a:normAutofit fontScale="90000"/>
          </a:bodyPr>
          <a:lstStyle/>
          <a:p>
            <a:r>
              <a:rPr lang="en-US" dirty="0"/>
              <a:t>Skills &amp; Techniques – page 20-22 Specification</a:t>
            </a:r>
            <a:endParaRPr lang="en-GB" dirty="0"/>
          </a:p>
        </p:txBody>
      </p:sp>
      <p:pic>
        <p:nvPicPr>
          <p:cNvPr id="9" name="Picture 8">
            <a:extLst>
              <a:ext uri="{FF2B5EF4-FFF2-40B4-BE49-F238E27FC236}">
                <a16:creationId xmlns:a16="http://schemas.microsoft.com/office/drawing/2014/main" id="{3E8BD7D4-3A7F-9D97-D39F-A7E6D04311E8}"/>
              </a:ext>
            </a:extLst>
          </p:cNvPr>
          <p:cNvPicPr>
            <a:picLocks noChangeAspect="1"/>
          </p:cNvPicPr>
          <p:nvPr/>
        </p:nvPicPr>
        <p:blipFill>
          <a:blip r:embed="rId5"/>
          <a:stretch>
            <a:fillRect/>
          </a:stretch>
        </p:blipFill>
        <p:spPr>
          <a:xfrm>
            <a:off x="215630" y="1348034"/>
            <a:ext cx="11296870" cy="1986780"/>
          </a:xfrm>
          <a:prstGeom prst="rect">
            <a:avLst/>
          </a:prstGeom>
        </p:spPr>
      </p:pic>
      <p:pic>
        <p:nvPicPr>
          <p:cNvPr id="11" name="Picture 10">
            <a:extLst>
              <a:ext uri="{FF2B5EF4-FFF2-40B4-BE49-F238E27FC236}">
                <a16:creationId xmlns:a16="http://schemas.microsoft.com/office/drawing/2014/main" id="{BC13051F-7A27-6100-4B48-FE822D4665E8}"/>
              </a:ext>
            </a:extLst>
          </p:cNvPr>
          <p:cNvPicPr>
            <a:picLocks noChangeAspect="1"/>
          </p:cNvPicPr>
          <p:nvPr/>
        </p:nvPicPr>
        <p:blipFill>
          <a:blip r:embed="rId6"/>
          <a:stretch>
            <a:fillRect/>
          </a:stretch>
        </p:blipFill>
        <p:spPr>
          <a:xfrm>
            <a:off x="215631" y="3532914"/>
            <a:ext cx="11296870" cy="2969688"/>
          </a:xfrm>
          <a:prstGeom prst="rect">
            <a:avLst/>
          </a:prstGeom>
        </p:spPr>
      </p:pic>
      <p:sp>
        <p:nvSpPr>
          <p:cNvPr id="13" name="Thought Bubble: Cloud 12">
            <a:extLst>
              <a:ext uri="{FF2B5EF4-FFF2-40B4-BE49-F238E27FC236}">
                <a16:creationId xmlns:a16="http://schemas.microsoft.com/office/drawing/2014/main" id="{6C6E54C3-9FF1-8272-FADB-340C6301887B}"/>
              </a:ext>
            </a:extLst>
          </p:cNvPr>
          <p:cNvSpPr/>
          <p:nvPr/>
        </p:nvSpPr>
        <p:spPr>
          <a:xfrm>
            <a:off x="7548664" y="5214026"/>
            <a:ext cx="3190673" cy="885217"/>
          </a:xfrm>
          <a:prstGeom prst="cloudCallout">
            <a:avLst>
              <a:gd name="adj1" fmla="val -57467"/>
              <a:gd name="adj2" fmla="val 92170"/>
            </a:avLst>
          </a:prstGeom>
          <a:solidFill>
            <a:srgbClr val="8D42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Recipes in Textbook</a:t>
            </a:r>
            <a:endParaRPr lang="en-GB" dirty="0"/>
          </a:p>
        </p:txBody>
      </p:sp>
      <p:pic>
        <p:nvPicPr>
          <p:cNvPr id="6" name="Audio 5">
            <a:hlinkClick r:id="" action="ppaction://media"/>
            <a:extLst>
              <a:ext uri="{FF2B5EF4-FFF2-40B4-BE49-F238E27FC236}">
                <a16:creationId xmlns:a16="http://schemas.microsoft.com/office/drawing/2014/main" id="{25682D1A-3AB3-9577-D379-AB90235CC55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18547534"/>
      </p:ext>
    </p:extLst>
  </p:cSld>
  <p:clrMapOvr>
    <a:masterClrMapping/>
  </p:clrMapOvr>
  <mc:AlternateContent xmlns:mc="http://schemas.openxmlformats.org/markup-compatibility/2006" xmlns:p14="http://schemas.microsoft.com/office/powerpoint/2010/main">
    <mc:Choice Requires="p14">
      <p:transition spd="slow" p14:dur="2000" advTm="36168"/>
    </mc:Choice>
    <mc:Fallback xmlns="">
      <p:transition spd="slow" advTm="36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3E2AC-83CF-62BC-9070-56632AE5678A}"/>
              </a:ext>
            </a:extLst>
          </p:cNvPr>
          <p:cNvSpPr>
            <a:spLocks noGrp="1"/>
          </p:cNvSpPr>
          <p:nvPr>
            <p:ph type="title"/>
          </p:nvPr>
        </p:nvSpPr>
        <p:spPr>
          <a:xfrm>
            <a:off x="157264" y="18256"/>
            <a:ext cx="9366115" cy="798868"/>
          </a:xfrm>
          <a:solidFill>
            <a:srgbClr val="8D42C6"/>
          </a:solidFill>
        </p:spPr>
        <p:txBody>
          <a:bodyPr/>
          <a:lstStyle/>
          <a:p>
            <a:r>
              <a:rPr lang="en-US" dirty="0"/>
              <a:t>List of high skilled dishes – open website</a:t>
            </a:r>
            <a:endParaRPr lang="en-GB" dirty="0"/>
          </a:p>
        </p:txBody>
      </p:sp>
      <p:pic>
        <p:nvPicPr>
          <p:cNvPr id="5" name="Content Placeholder 4">
            <a:extLst>
              <a:ext uri="{FF2B5EF4-FFF2-40B4-BE49-F238E27FC236}">
                <a16:creationId xmlns:a16="http://schemas.microsoft.com/office/drawing/2014/main" id="{482046C6-B5B9-406C-C91B-AB6A5755BD5F}"/>
              </a:ext>
            </a:extLst>
          </p:cNvPr>
          <p:cNvPicPr>
            <a:picLocks noGrp="1" noChangeAspect="1"/>
          </p:cNvPicPr>
          <p:nvPr>
            <p:ph idx="1"/>
          </p:nvPr>
        </p:nvPicPr>
        <p:blipFill>
          <a:blip r:embed="rId5"/>
          <a:stretch>
            <a:fillRect/>
          </a:stretch>
        </p:blipFill>
        <p:spPr>
          <a:xfrm>
            <a:off x="229505" y="817124"/>
            <a:ext cx="5665458" cy="5593404"/>
          </a:xfrm>
        </p:spPr>
      </p:pic>
      <p:pic>
        <p:nvPicPr>
          <p:cNvPr id="7" name="Picture 6">
            <a:extLst>
              <a:ext uri="{FF2B5EF4-FFF2-40B4-BE49-F238E27FC236}">
                <a16:creationId xmlns:a16="http://schemas.microsoft.com/office/drawing/2014/main" id="{829259F9-4BD2-7E41-4AAE-24143EB1F4BA}"/>
              </a:ext>
            </a:extLst>
          </p:cNvPr>
          <p:cNvPicPr>
            <a:picLocks noChangeAspect="1"/>
          </p:cNvPicPr>
          <p:nvPr/>
        </p:nvPicPr>
        <p:blipFill>
          <a:blip r:embed="rId6"/>
          <a:stretch>
            <a:fillRect/>
          </a:stretch>
        </p:blipFill>
        <p:spPr>
          <a:xfrm>
            <a:off x="6096000" y="925174"/>
            <a:ext cx="4693987" cy="5592357"/>
          </a:xfrm>
          <a:prstGeom prst="rect">
            <a:avLst/>
          </a:prstGeom>
        </p:spPr>
      </p:pic>
      <p:pic>
        <p:nvPicPr>
          <p:cNvPr id="8" name="Audio 7">
            <a:hlinkClick r:id="" action="ppaction://media"/>
            <a:extLst>
              <a:ext uri="{FF2B5EF4-FFF2-40B4-BE49-F238E27FC236}">
                <a16:creationId xmlns:a16="http://schemas.microsoft.com/office/drawing/2014/main" id="{6CD29BEE-0933-CC43-A53D-FD3561D0CBF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13335618"/>
      </p:ext>
    </p:extLst>
  </p:cSld>
  <p:clrMapOvr>
    <a:masterClrMapping/>
  </p:clrMapOvr>
  <mc:AlternateContent xmlns:mc="http://schemas.openxmlformats.org/markup-compatibility/2006" xmlns:p14="http://schemas.microsoft.com/office/powerpoint/2010/main">
    <mc:Choice Requires="p14">
      <p:transition spd="slow" p14:dur="2000" advTm="14348"/>
    </mc:Choice>
    <mc:Fallback xmlns="">
      <p:transition spd="slow" advTm="14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8C61A-6BFC-D2D4-F7E6-EE06FDCD7A84}"/>
              </a:ext>
            </a:extLst>
          </p:cNvPr>
          <p:cNvSpPr>
            <a:spLocks noGrp="1"/>
          </p:cNvSpPr>
          <p:nvPr>
            <p:ph type="title"/>
          </p:nvPr>
        </p:nvSpPr>
        <p:spPr>
          <a:xfrm>
            <a:off x="196175" y="153192"/>
            <a:ext cx="7167664" cy="1325563"/>
          </a:xfrm>
          <a:solidFill>
            <a:srgbClr val="8D42C6"/>
          </a:solidFill>
        </p:spPr>
        <p:txBody>
          <a:bodyPr/>
          <a:lstStyle/>
          <a:p>
            <a:r>
              <a:rPr lang="en-US" dirty="0"/>
              <a:t>Build up a portfolio of recipes with evaluations</a:t>
            </a:r>
            <a:endParaRPr lang="en-GB" dirty="0"/>
          </a:p>
        </p:txBody>
      </p:sp>
      <p:pic>
        <p:nvPicPr>
          <p:cNvPr id="5" name="Content Placeholder 4">
            <a:extLst>
              <a:ext uri="{FF2B5EF4-FFF2-40B4-BE49-F238E27FC236}">
                <a16:creationId xmlns:a16="http://schemas.microsoft.com/office/drawing/2014/main" id="{D7EECA48-D06C-8210-DE09-D82E710AED61}"/>
              </a:ext>
            </a:extLst>
          </p:cNvPr>
          <p:cNvPicPr>
            <a:picLocks noGrp="1" noChangeAspect="1"/>
          </p:cNvPicPr>
          <p:nvPr>
            <p:ph idx="1"/>
          </p:nvPr>
        </p:nvPicPr>
        <p:blipFill>
          <a:blip r:embed="rId5"/>
          <a:stretch>
            <a:fillRect/>
          </a:stretch>
        </p:blipFill>
        <p:spPr>
          <a:xfrm>
            <a:off x="108487" y="1478755"/>
            <a:ext cx="7383570" cy="4351338"/>
          </a:xfrm>
        </p:spPr>
      </p:pic>
      <p:pic>
        <p:nvPicPr>
          <p:cNvPr id="6" name="Content Placeholder 6" descr="A screenshot of a food chart&#10;&#10;Description automatically generated">
            <a:extLst>
              <a:ext uri="{FF2B5EF4-FFF2-40B4-BE49-F238E27FC236}">
                <a16:creationId xmlns:a16="http://schemas.microsoft.com/office/drawing/2014/main" id="{1E58B38E-4EC6-10A2-D878-99A320E6EAB8}"/>
              </a:ext>
            </a:extLst>
          </p:cNvPr>
          <p:cNvPicPr>
            <a:picLocks noChangeAspect="1"/>
          </p:cNvPicPr>
          <p:nvPr/>
        </p:nvPicPr>
        <p:blipFill>
          <a:blip r:embed="rId6"/>
          <a:stretch>
            <a:fillRect/>
          </a:stretch>
        </p:blipFill>
        <p:spPr>
          <a:xfrm>
            <a:off x="7547777" y="1478755"/>
            <a:ext cx="4535736" cy="3326860"/>
          </a:xfrm>
          <a:prstGeom prst="rect">
            <a:avLst/>
          </a:prstGeom>
        </p:spPr>
      </p:pic>
      <p:sp>
        <p:nvSpPr>
          <p:cNvPr id="7" name="TextBox 6">
            <a:extLst>
              <a:ext uri="{FF2B5EF4-FFF2-40B4-BE49-F238E27FC236}">
                <a16:creationId xmlns:a16="http://schemas.microsoft.com/office/drawing/2014/main" id="{EA453168-243D-DE09-93CD-66F8A573F4B0}"/>
              </a:ext>
            </a:extLst>
          </p:cNvPr>
          <p:cNvSpPr txBox="1"/>
          <p:nvPr/>
        </p:nvSpPr>
        <p:spPr>
          <a:xfrm>
            <a:off x="7547777" y="5029351"/>
            <a:ext cx="4644223" cy="646331"/>
          </a:xfrm>
          <a:prstGeom prst="rect">
            <a:avLst/>
          </a:prstGeom>
          <a:solidFill>
            <a:srgbClr val="8D42C6"/>
          </a:solidFill>
        </p:spPr>
        <p:txBody>
          <a:bodyPr wrap="square" rtlCol="0">
            <a:spAutoFit/>
          </a:bodyPr>
          <a:lstStyle/>
          <a:p>
            <a:r>
              <a:rPr lang="en-US" dirty="0">
                <a:solidFill>
                  <a:schemeClr val="bg1"/>
                </a:solidFill>
              </a:rPr>
              <a:t>Create a simple checklist/evaluation sheet. </a:t>
            </a:r>
          </a:p>
          <a:p>
            <a:r>
              <a:rPr lang="en-US" dirty="0">
                <a:solidFill>
                  <a:schemeClr val="bg1"/>
                </a:solidFill>
              </a:rPr>
              <a:t>A photograph of each dish is also a good idea.</a:t>
            </a:r>
          </a:p>
        </p:txBody>
      </p:sp>
      <p:pic>
        <p:nvPicPr>
          <p:cNvPr id="9" name="Audio 8">
            <a:hlinkClick r:id="" action="ppaction://media"/>
            <a:extLst>
              <a:ext uri="{FF2B5EF4-FFF2-40B4-BE49-F238E27FC236}">
                <a16:creationId xmlns:a16="http://schemas.microsoft.com/office/drawing/2014/main" id="{2183C2ED-6393-C3DD-4A8D-B9EF605A354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70964882"/>
      </p:ext>
    </p:extLst>
  </p:cSld>
  <p:clrMapOvr>
    <a:masterClrMapping/>
  </p:clrMapOvr>
  <mc:AlternateContent xmlns:mc="http://schemas.openxmlformats.org/markup-compatibility/2006" xmlns:p14="http://schemas.microsoft.com/office/powerpoint/2010/main">
    <mc:Choice Requires="p14">
      <p:transition spd="slow" p14:dur="2000" advTm="23294"/>
    </mc:Choice>
    <mc:Fallback xmlns="">
      <p:transition spd="slow" advTm="23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5CF94-D8A8-756F-05E5-F2D8F5CA2C1A}"/>
              </a:ext>
            </a:extLst>
          </p:cNvPr>
          <p:cNvSpPr>
            <a:spLocks noGrp="1"/>
          </p:cNvSpPr>
          <p:nvPr>
            <p:ph type="title"/>
          </p:nvPr>
        </p:nvSpPr>
        <p:spPr>
          <a:xfrm>
            <a:off x="838200" y="150829"/>
            <a:ext cx="7392930" cy="657504"/>
          </a:xfrm>
          <a:solidFill>
            <a:srgbClr val="8D42C6"/>
          </a:solidFill>
        </p:spPr>
        <p:txBody>
          <a:bodyPr>
            <a:normAutofit fontScale="90000"/>
          </a:bodyPr>
          <a:lstStyle/>
          <a:p>
            <a:r>
              <a:rPr lang="en-US" dirty="0"/>
              <a:t>Upskilling recipes -  pasta dishes</a:t>
            </a:r>
            <a:endParaRPr lang="en-GB" dirty="0"/>
          </a:p>
        </p:txBody>
      </p:sp>
      <p:pic>
        <p:nvPicPr>
          <p:cNvPr id="4" name="Content Placeholder 3">
            <a:extLst>
              <a:ext uri="{FF2B5EF4-FFF2-40B4-BE49-F238E27FC236}">
                <a16:creationId xmlns:a16="http://schemas.microsoft.com/office/drawing/2014/main" id="{5669C484-858E-2D9E-F952-DB04406B19CC}"/>
              </a:ext>
            </a:extLst>
          </p:cNvPr>
          <p:cNvPicPr>
            <a:picLocks noGrp="1" noChangeAspect="1"/>
          </p:cNvPicPr>
          <p:nvPr>
            <p:ph idx="1"/>
          </p:nvPr>
        </p:nvPicPr>
        <p:blipFill>
          <a:blip r:embed="rId5"/>
          <a:stretch>
            <a:fillRect/>
          </a:stretch>
        </p:blipFill>
        <p:spPr>
          <a:xfrm>
            <a:off x="680541" y="949911"/>
            <a:ext cx="3278897" cy="2031325"/>
          </a:xfrm>
          <a:prstGeom prst="rect">
            <a:avLst/>
          </a:prstGeom>
        </p:spPr>
      </p:pic>
      <p:pic>
        <p:nvPicPr>
          <p:cNvPr id="5" name="Picture 4">
            <a:extLst>
              <a:ext uri="{FF2B5EF4-FFF2-40B4-BE49-F238E27FC236}">
                <a16:creationId xmlns:a16="http://schemas.microsoft.com/office/drawing/2014/main" id="{3CD48E03-8730-61B0-FC35-BF174DD44B6C}"/>
              </a:ext>
            </a:extLst>
          </p:cNvPr>
          <p:cNvPicPr>
            <a:picLocks noChangeAspect="1"/>
          </p:cNvPicPr>
          <p:nvPr/>
        </p:nvPicPr>
        <p:blipFill>
          <a:blip r:embed="rId6"/>
          <a:stretch>
            <a:fillRect/>
          </a:stretch>
        </p:blipFill>
        <p:spPr>
          <a:xfrm>
            <a:off x="4061541" y="949911"/>
            <a:ext cx="2935454" cy="2061839"/>
          </a:xfrm>
          <a:prstGeom prst="rect">
            <a:avLst/>
          </a:prstGeom>
        </p:spPr>
      </p:pic>
      <p:pic>
        <p:nvPicPr>
          <p:cNvPr id="6" name="Picture 5">
            <a:extLst>
              <a:ext uri="{FF2B5EF4-FFF2-40B4-BE49-F238E27FC236}">
                <a16:creationId xmlns:a16="http://schemas.microsoft.com/office/drawing/2014/main" id="{E700951D-7569-AB76-6884-D67BFB595DED}"/>
              </a:ext>
            </a:extLst>
          </p:cNvPr>
          <p:cNvPicPr>
            <a:picLocks noChangeAspect="1"/>
          </p:cNvPicPr>
          <p:nvPr/>
        </p:nvPicPr>
        <p:blipFill>
          <a:blip r:embed="rId7"/>
          <a:stretch>
            <a:fillRect/>
          </a:stretch>
        </p:blipFill>
        <p:spPr>
          <a:xfrm>
            <a:off x="7146397" y="949911"/>
            <a:ext cx="3231598" cy="2031325"/>
          </a:xfrm>
          <a:prstGeom prst="rect">
            <a:avLst/>
          </a:prstGeom>
        </p:spPr>
      </p:pic>
      <p:sp>
        <p:nvSpPr>
          <p:cNvPr id="7" name="TextBox 6">
            <a:extLst>
              <a:ext uri="{FF2B5EF4-FFF2-40B4-BE49-F238E27FC236}">
                <a16:creationId xmlns:a16="http://schemas.microsoft.com/office/drawing/2014/main" id="{4CC4230E-E9AC-2138-13B1-93754F5BF2D0}"/>
              </a:ext>
            </a:extLst>
          </p:cNvPr>
          <p:cNvSpPr txBox="1"/>
          <p:nvPr/>
        </p:nvSpPr>
        <p:spPr>
          <a:xfrm>
            <a:off x="680542" y="3122814"/>
            <a:ext cx="9697453" cy="3108543"/>
          </a:xfrm>
          <a:prstGeom prst="rect">
            <a:avLst/>
          </a:prstGeom>
          <a:solidFill>
            <a:srgbClr val="8D42C6"/>
          </a:solidFill>
        </p:spPr>
        <p:txBody>
          <a:bodyPr wrap="square" rtlCol="0">
            <a:spAutoFit/>
          </a:bodyPr>
          <a:lstStyle/>
          <a:p>
            <a:pPr marL="285750" indent="-285750">
              <a:buFont typeface="Arial" panose="020B0604020202020204" pitchFamily="34" charset="0"/>
              <a:buChar char="•"/>
            </a:pPr>
            <a:r>
              <a:rPr lang="en-US" sz="2800" dirty="0">
                <a:solidFill>
                  <a:schemeClr val="bg1"/>
                </a:solidFill>
              </a:rPr>
              <a:t>Make the pasta – use a food processor and pasta machine for rolling</a:t>
            </a:r>
          </a:p>
          <a:p>
            <a:pPr marL="285750" indent="-285750">
              <a:buFont typeface="Arial" panose="020B0604020202020204" pitchFamily="34" charset="0"/>
              <a:buChar char="•"/>
            </a:pPr>
            <a:r>
              <a:rPr lang="en-US" sz="2800" dirty="0">
                <a:solidFill>
                  <a:schemeClr val="bg1"/>
                </a:solidFill>
              </a:rPr>
              <a:t>Shaping and filling home made pasta</a:t>
            </a:r>
          </a:p>
          <a:p>
            <a:pPr marL="285750" indent="-285750">
              <a:buFont typeface="Arial" panose="020B0604020202020204" pitchFamily="34" charset="0"/>
              <a:buChar char="•"/>
            </a:pPr>
            <a:r>
              <a:rPr lang="en-US" sz="2800" dirty="0">
                <a:solidFill>
                  <a:schemeClr val="bg1"/>
                </a:solidFill>
              </a:rPr>
              <a:t>Sauce making/blending/knife skills</a:t>
            </a:r>
          </a:p>
          <a:p>
            <a:pPr marL="285750" indent="-285750">
              <a:buFont typeface="Arial" panose="020B0604020202020204" pitchFamily="34" charset="0"/>
              <a:buChar char="•"/>
            </a:pPr>
            <a:r>
              <a:rPr lang="en-US" sz="2800" dirty="0">
                <a:solidFill>
                  <a:schemeClr val="bg1"/>
                </a:solidFill>
              </a:rPr>
              <a:t>Bread making</a:t>
            </a:r>
          </a:p>
          <a:p>
            <a:pPr marL="285750" indent="-285750">
              <a:buFont typeface="Arial" panose="020B0604020202020204" pitchFamily="34" charset="0"/>
              <a:buChar char="•"/>
            </a:pPr>
            <a:r>
              <a:rPr lang="en-US" sz="2800" dirty="0">
                <a:solidFill>
                  <a:schemeClr val="bg1"/>
                </a:solidFill>
              </a:rPr>
              <a:t>Salad garnish</a:t>
            </a:r>
          </a:p>
          <a:p>
            <a:pPr marL="285750" indent="-285750">
              <a:buFont typeface="Arial" panose="020B0604020202020204" pitchFamily="34" charset="0"/>
              <a:buChar char="•"/>
            </a:pPr>
            <a:r>
              <a:rPr lang="en-US" sz="2800" dirty="0">
                <a:solidFill>
                  <a:schemeClr val="bg1"/>
                </a:solidFill>
              </a:rPr>
              <a:t>Make the dressing/mayonnaise</a:t>
            </a:r>
          </a:p>
        </p:txBody>
      </p:sp>
      <p:pic>
        <p:nvPicPr>
          <p:cNvPr id="16" name="Audio 15">
            <a:hlinkClick r:id="" action="ppaction://media"/>
            <a:extLst>
              <a:ext uri="{FF2B5EF4-FFF2-40B4-BE49-F238E27FC236}">
                <a16:creationId xmlns:a16="http://schemas.microsoft.com/office/drawing/2014/main" id="{3554041C-35FB-BB6D-BBD4-232E82C4B744}"/>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09021118"/>
      </p:ext>
    </p:extLst>
  </p:cSld>
  <p:clrMapOvr>
    <a:masterClrMapping/>
  </p:clrMapOvr>
  <mc:AlternateContent xmlns:mc="http://schemas.openxmlformats.org/markup-compatibility/2006" xmlns:p14="http://schemas.microsoft.com/office/powerpoint/2010/main">
    <mc:Choice Requires="p14">
      <p:transition spd="slow" p14:dur="2000" advTm="63085"/>
    </mc:Choice>
    <mc:Fallback xmlns="">
      <p:transition spd="slow" advTm="63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6E25F-4DA2-215D-0F4A-8A310B6552A5}"/>
              </a:ext>
            </a:extLst>
          </p:cNvPr>
          <p:cNvSpPr>
            <a:spLocks noGrp="1"/>
          </p:cNvSpPr>
          <p:nvPr>
            <p:ph type="title"/>
          </p:nvPr>
        </p:nvSpPr>
        <p:spPr>
          <a:xfrm>
            <a:off x="838200" y="365126"/>
            <a:ext cx="7721338" cy="746486"/>
          </a:xfrm>
          <a:solidFill>
            <a:srgbClr val="8D42C6"/>
          </a:solidFill>
        </p:spPr>
        <p:txBody>
          <a:bodyPr/>
          <a:lstStyle/>
          <a:p>
            <a:r>
              <a:rPr lang="en-US" dirty="0"/>
              <a:t>Upskilling recipes – </a:t>
            </a:r>
            <a:r>
              <a:rPr lang="en-US" b="1" dirty="0"/>
              <a:t>using chicken</a:t>
            </a:r>
            <a:endParaRPr lang="en-GB" b="1" dirty="0"/>
          </a:p>
        </p:txBody>
      </p:sp>
      <p:pic>
        <p:nvPicPr>
          <p:cNvPr id="8" name="Picture 7">
            <a:extLst>
              <a:ext uri="{FF2B5EF4-FFF2-40B4-BE49-F238E27FC236}">
                <a16:creationId xmlns:a16="http://schemas.microsoft.com/office/drawing/2014/main" id="{4D16D6F9-0261-7916-6322-7280E0F9D3D8}"/>
              </a:ext>
            </a:extLst>
          </p:cNvPr>
          <p:cNvPicPr>
            <a:picLocks noChangeAspect="1"/>
          </p:cNvPicPr>
          <p:nvPr/>
        </p:nvPicPr>
        <p:blipFill rotWithShape="1">
          <a:blip r:embed="rId5"/>
          <a:srcRect l="14199" t="9061" r="18010" b="5324"/>
          <a:stretch/>
        </p:blipFill>
        <p:spPr>
          <a:xfrm>
            <a:off x="7441100" y="3249059"/>
            <a:ext cx="4092606" cy="3252526"/>
          </a:xfrm>
          <a:prstGeom prst="rect">
            <a:avLst/>
          </a:prstGeom>
        </p:spPr>
      </p:pic>
      <p:sp>
        <p:nvSpPr>
          <p:cNvPr id="9" name="TextBox 8">
            <a:extLst>
              <a:ext uri="{FF2B5EF4-FFF2-40B4-BE49-F238E27FC236}">
                <a16:creationId xmlns:a16="http://schemas.microsoft.com/office/drawing/2014/main" id="{79629988-8470-6097-A830-CB5EF0C3049D}"/>
              </a:ext>
            </a:extLst>
          </p:cNvPr>
          <p:cNvSpPr txBox="1"/>
          <p:nvPr/>
        </p:nvSpPr>
        <p:spPr>
          <a:xfrm>
            <a:off x="8808963" y="2484667"/>
            <a:ext cx="1819922" cy="369332"/>
          </a:xfrm>
          <a:prstGeom prst="rect">
            <a:avLst/>
          </a:prstGeom>
          <a:solidFill>
            <a:srgbClr val="8D42C6"/>
          </a:solidFill>
        </p:spPr>
        <p:txBody>
          <a:bodyPr wrap="square" rtlCol="0">
            <a:spAutoFit/>
          </a:bodyPr>
          <a:lstStyle/>
          <a:p>
            <a:r>
              <a:rPr lang="en-US" dirty="0"/>
              <a:t>WJEC Website</a:t>
            </a:r>
            <a:endParaRPr lang="en-GB" dirty="0"/>
          </a:p>
        </p:txBody>
      </p:sp>
      <p:pic>
        <p:nvPicPr>
          <p:cNvPr id="11" name="Picture 10">
            <a:extLst>
              <a:ext uri="{FF2B5EF4-FFF2-40B4-BE49-F238E27FC236}">
                <a16:creationId xmlns:a16="http://schemas.microsoft.com/office/drawing/2014/main" id="{665D2708-F191-B0A9-D744-3443239FAC66}"/>
              </a:ext>
            </a:extLst>
          </p:cNvPr>
          <p:cNvPicPr>
            <a:picLocks noChangeAspect="1"/>
          </p:cNvPicPr>
          <p:nvPr/>
        </p:nvPicPr>
        <p:blipFill rotWithShape="1">
          <a:blip r:embed="rId6"/>
          <a:srcRect l="34806" t="51149" r="52961" b="30373"/>
          <a:stretch/>
        </p:blipFill>
        <p:spPr>
          <a:xfrm>
            <a:off x="242657" y="4090447"/>
            <a:ext cx="2030026" cy="2033095"/>
          </a:xfrm>
          <a:prstGeom prst="rect">
            <a:avLst/>
          </a:prstGeom>
        </p:spPr>
      </p:pic>
      <p:sp>
        <p:nvSpPr>
          <p:cNvPr id="12" name="TextBox 11">
            <a:extLst>
              <a:ext uri="{FF2B5EF4-FFF2-40B4-BE49-F238E27FC236}">
                <a16:creationId xmlns:a16="http://schemas.microsoft.com/office/drawing/2014/main" id="{D0A29058-DF41-F721-085F-B2CF9D930751}"/>
              </a:ext>
            </a:extLst>
          </p:cNvPr>
          <p:cNvSpPr txBox="1"/>
          <p:nvPr/>
        </p:nvSpPr>
        <p:spPr>
          <a:xfrm>
            <a:off x="167243" y="6123543"/>
            <a:ext cx="2105440" cy="369332"/>
          </a:xfrm>
          <a:prstGeom prst="rect">
            <a:avLst/>
          </a:prstGeom>
          <a:solidFill>
            <a:srgbClr val="8D42C6"/>
          </a:solidFill>
        </p:spPr>
        <p:txBody>
          <a:bodyPr wrap="square" rtlCol="0">
            <a:spAutoFit/>
          </a:bodyPr>
          <a:lstStyle/>
          <a:p>
            <a:r>
              <a:rPr lang="en-US" dirty="0">
                <a:solidFill>
                  <a:schemeClr val="bg1"/>
                </a:solidFill>
              </a:rPr>
              <a:t>Katsu Chicken curry</a:t>
            </a:r>
            <a:endParaRPr lang="en-GB" dirty="0">
              <a:solidFill>
                <a:schemeClr val="bg1"/>
              </a:solidFill>
            </a:endParaRPr>
          </a:p>
        </p:txBody>
      </p:sp>
      <p:sp>
        <p:nvSpPr>
          <p:cNvPr id="3" name="TextBox 2">
            <a:extLst>
              <a:ext uri="{FF2B5EF4-FFF2-40B4-BE49-F238E27FC236}">
                <a16:creationId xmlns:a16="http://schemas.microsoft.com/office/drawing/2014/main" id="{8DAF180C-56C4-90F7-88C6-B5FF8871F9BE}"/>
              </a:ext>
            </a:extLst>
          </p:cNvPr>
          <p:cNvSpPr txBox="1"/>
          <p:nvPr/>
        </p:nvSpPr>
        <p:spPr>
          <a:xfrm>
            <a:off x="8006826" y="1473172"/>
            <a:ext cx="2543093" cy="923330"/>
          </a:xfrm>
          <a:prstGeom prst="rect">
            <a:avLst/>
          </a:prstGeom>
          <a:solidFill>
            <a:srgbClr val="8D42C6"/>
          </a:solidFill>
        </p:spPr>
        <p:txBody>
          <a:bodyPr wrap="square" rtlCol="0">
            <a:spAutoFit/>
          </a:bodyPr>
          <a:lstStyle/>
          <a:p>
            <a:r>
              <a:rPr lang="en-US" dirty="0">
                <a:hlinkClick r:id="rId7"/>
              </a:rPr>
              <a:t>Resource WJEC Educational Resources Website</a:t>
            </a:r>
            <a:endParaRPr lang="en-GB" dirty="0"/>
          </a:p>
        </p:txBody>
      </p:sp>
      <p:pic>
        <p:nvPicPr>
          <p:cNvPr id="7" name="Picture 6">
            <a:extLst>
              <a:ext uri="{FF2B5EF4-FFF2-40B4-BE49-F238E27FC236}">
                <a16:creationId xmlns:a16="http://schemas.microsoft.com/office/drawing/2014/main" id="{0EAC1798-3AAF-1321-6420-AB4077543256}"/>
              </a:ext>
            </a:extLst>
          </p:cNvPr>
          <p:cNvPicPr>
            <a:picLocks noChangeAspect="1"/>
          </p:cNvPicPr>
          <p:nvPr/>
        </p:nvPicPr>
        <p:blipFill rotWithShape="1">
          <a:blip r:embed="rId8"/>
          <a:srcRect l="24820" t="42378" r="60258" b="38294"/>
          <a:stretch/>
        </p:blipFill>
        <p:spPr>
          <a:xfrm>
            <a:off x="2704597" y="4126213"/>
            <a:ext cx="2030026" cy="1961561"/>
          </a:xfrm>
          <a:prstGeom prst="rect">
            <a:avLst/>
          </a:prstGeom>
        </p:spPr>
      </p:pic>
      <p:sp>
        <p:nvSpPr>
          <p:cNvPr id="10" name="TextBox 9">
            <a:extLst>
              <a:ext uri="{FF2B5EF4-FFF2-40B4-BE49-F238E27FC236}">
                <a16:creationId xmlns:a16="http://schemas.microsoft.com/office/drawing/2014/main" id="{1FAD05EE-8E0E-D2E9-DA52-3BE41C826F7F}"/>
              </a:ext>
            </a:extLst>
          </p:cNvPr>
          <p:cNvSpPr txBox="1"/>
          <p:nvPr/>
        </p:nvSpPr>
        <p:spPr>
          <a:xfrm>
            <a:off x="2704597" y="6131028"/>
            <a:ext cx="2105440" cy="369332"/>
          </a:xfrm>
          <a:prstGeom prst="rect">
            <a:avLst/>
          </a:prstGeom>
          <a:solidFill>
            <a:srgbClr val="8D42C6"/>
          </a:solidFill>
        </p:spPr>
        <p:txBody>
          <a:bodyPr wrap="square" rtlCol="0">
            <a:spAutoFit/>
          </a:bodyPr>
          <a:lstStyle/>
          <a:p>
            <a:r>
              <a:rPr lang="en-US" dirty="0">
                <a:solidFill>
                  <a:schemeClr val="bg1"/>
                </a:solidFill>
              </a:rPr>
              <a:t>Chicken Korma</a:t>
            </a:r>
            <a:endParaRPr lang="en-GB" dirty="0">
              <a:solidFill>
                <a:schemeClr val="bg1"/>
              </a:solidFill>
            </a:endParaRPr>
          </a:p>
        </p:txBody>
      </p:sp>
      <p:pic>
        <p:nvPicPr>
          <p:cNvPr id="14" name="Picture 13">
            <a:extLst>
              <a:ext uri="{FF2B5EF4-FFF2-40B4-BE49-F238E27FC236}">
                <a16:creationId xmlns:a16="http://schemas.microsoft.com/office/drawing/2014/main" id="{19CDAEFF-BD3D-FE7B-E31C-8F4D4B36F2EB}"/>
              </a:ext>
            </a:extLst>
          </p:cNvPr>
          <p:cNvPicPr>
            <a:picLocks noChangeAspect="1"/>
          </p:cNvPicPr>
          <p:nvPr/>
        </p:nvPicPr>
        <p:blipFill rotWithShape="1">
          <a:blip r:embed="rId9"/>
          <a:srcRect l="18641" t="30103" r="62095" b="46529"/>
          <a:stretch/>
        </p:blipFill>
        <p:spPr>
          <a:xfrm>
            <a:off x="4992445" y="4106910"/>
            <a:ext cx="2348648" cy="1928633"/>
          </a:xfrm>
          <a:prstGeom prst="rect">
            <a:avLst/>
          </a:prstGeom>
        </p:spPr>
      </p:pic>
      <p:sp>
        <p:nvSpPr>
          <p:cNvPr id="15" name="TextBox 14">
            <a:extLst>
              <a:ext uri="{FF2B5EF4-FFF2-40B4-BE49-F238E27FC236}">
                <a16:creationId xmlns:a16="http://schemas.microsoft.com/office/drawing/2014/main" id="{1DC4C2FA-7D3D-F366-BEA9-AAD693013068}"/>
              </a:ext>
            </a:extLst>
          </p:cNvPr>
          <p:cNvSpPr txBox="1"/>
          <p:nvPr/>
        </p:nvSpPr>
        <p:spPr>
          <a:xfrm>
            <a:off x="4992445" y="6131028"/>
            <a:ext cx="2348648" cy="369332"/>
          </a:xfrm>
          <a:prstGeom prst="rect">
            <a:avLst/>
          </a:prstGeom>
          <a:solidFill>
            <a:srgbClr val="8D42C6"/>
          </a:solidFill>
        </p:spPr>
        <p:txBody>
          <a:bodyPr wrap="square" rtlCol="0">
            <a:spAutoFit/>
          </a:bodyPr>
          <a:lstStyle/>
          <a:p>
            <a:r>
              <a:rPr lang="en-US" dirty="0">
                <a:solidFill>
                  <a:schemeClr val="bg1"/>
                </a:solidFill>
              </a:rPr>
              <a:t>Chicken kebab</a:t>
            </a:r>
            <a:endParaRPr lang="en-GB" dirty="0">
              <a:solidFill>
                <a:schemeClr val="bg1"/>
              </a:solidFill>
            </a:endParaRPr>
          </a:p>
        </p:txBody>
      </p:sp>
      <p:pic>
        <p:nvPicPr>
          <p:cNvPr id="5" name="Content Placeholder 4">
            <a:extLst>
              <a:ext uri="{FF2B5EF4-FFF2-40B4-BE49-F238E27FC236}">
                <a16:creationId xmlns:a16="http://schemas.microsoft.com/office/drawing/2014/main" id="{D29302C1-68A5-0C76-7D14-660317AE3742}"/>
              </a:ext>
            </a:extLst>
          </p:cNvPr>
          <p:cNvPicPr>
            <a:picLocks noGrp="1" noChangeAspect="1"/>
          </p:cNvPicPr>
          <p:nvPr>
            <p:ph idx="1"/>
          </p:nvPr>
        </p:nvPicPr>
        <p:blipFill>
          <a:blip r:embed="rId10"/>
          <a:stretch>
            <a:fillRect/>
          </a:stretch>
        </p:blipFill>
        <p:spPr>
          <a:xfrm>
            <a:off x="167243" y="1136862"/>
            <a:ext cx="6487430" cy="2858100"/>
          </a:xfrm>
        </p:spPr>
      </p:pic>
      <p:sp>
        <p:nvSpPr>
          <p:cNvPr id="6" name="Arrow: Down 5">
            <a:extLst>
              <a:ext uri="{FF2B5EF4-FFF2-40B4-BE49-F238E27FC236}">
                <a16:creationId xmlns:a16="http://schemas.microsoft.com/office/drawing/2014/main" id="{DD9870E6-E646-3FC8-033F-82CA9ABEBC65}"/>
              </a:ext>
            </a:extLst>
          </p:cNvPr>
          <p:cNvSpPr/>
          <p:nvPr/>
        </p:nvSpPr>
        <p:spPr>
          <a:xfrm rot="18749103">
            <a:off x="7198210" y="754974"/>
            <a:ext cx="672925" cy="3053779"/>
          </a:xfrm>
          <a:prstGeom prst="downArrow">
            <a:avLst/>
          </a:prstGeom>
          <a:solidFill>
            <a:srgbClr val="8D42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hought Bubble: Cloud 15">
            <a:extLst>
              <a:ext uri="{FF2B5EF4-FFF2-40B4-BE49-F238E27FC236}">
                <a16:creationId xmlns:a16="http://schemas.microsoft.com/office/drawing/2014/main" id="{724C3435-8178-46FB-669B-1DC38A98C804}"/>
              </a:ext>
            </a:extLst>
          </p:cNvPr>
          <p:cNvSpPr/>
          <p:nvPr/>
        </p:nvSpPr>
        <p:spPr>
          <a:xfrm>
            <a:off x="10826883" y="2396502"/>
            <a:ext cx="1365117" cy="1164745"/>
          </a:xfrm>
          <a:prstGeom prst="cloudCallout">
            <a:avLst>
              <a:gd name="adj1" fmla="val -161787"/>
              <a:gd name="adj2" fmla="val 98646"/>
            </a:avLst>
          </a:prstGeom>
          <a:solidFill>
            <a:srgbClr val="8D42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Skills Videos</a:t>
            </a:r>
            <a:endParaRPr lang="en-GB" dirty="0"/>
          </a:p>
        </p:txBody>
      </p:sp>
      <p:pic>
        <p:nvPicPr>
          <p:cNvPr id="19" name="Audio 18">
            <a:hlinkClick r:id="" action="ppaction://media"/>
            <a:extLst>
              <a:ext uri="{FF2B5EF4-FFF2-40B4-BE49-F238E27FC236}">
                <a16:creationId xmlns:a16="http://schemas.microsoft.com/office/drawing/2014/main" id="{BBFDCCDA-A9A2-A033-702D-B1C1FE5B70DA}"/>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73614851"/>
      </p:ext>
    </p:extLst>
  </p:cSld>
  <p:clrMapOvr>
    <a:masterClrMapping/>
  </p:clrMapOvr>
  <mc:AlternateContent xmlns:mc="http://schemas.openxmlformats.org/markup-compatibility/2006" xmlns:p14="http://schemas.microsoft.com/office/powerpoint/2010/main">
    <mc:Choice Requires="p14">
      <p:transition spd="slow" p14:dur="2000" advTm="21081"/>
    </mc:Choice>
    <mc:Fallback xmlns="">
      <p:transition spd="slow" advTm="21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9CF26-AEAC-FD8F-8A8E-3CBFF2132DAC}"/>
              </a:ext>
            </a:extLst>
          </p:cNvPr>
          <p:cNvSpPr>
            <a:spLocks noGrp="1"/>
          </p:cNvSpPr>
          <p:nvPr>
            <p:ph type="title"/>
          </p:nvPr>
        </p:nvSpPr>
        <p:spPr>
          <a:xfrm>
            <a:off x="141302" y="476067"/>
            <a:ext cx="8266973" cy="827896"/>
          </a:xfrm>
          <a:solidFill>
            <a:srgbClr val="8D42C6"/>
          </a:solidFill>
        </p:spPr>
        <p:txBody>
          <a:bodyPr>
            <a:normAutofit fontScale="90000"/>
          </a:bodyPr>
          <a:lstStyle/>
          <a:p>
            <a:r>
              <a:rPr lang="en-US" b="1" dirty="0"/>
              <a:t>Accompaniments – what about Bread?</a:t>
            </a:r>
            <a:endParaRPr lang="en-GB" b="1" dirty="0"/>
          </a:p>
        </p:txBody>
      </p:sp>
      <p:sp>
        <p:nvSpPr>
          <p:cNvPr id="3" name="Content Placeholder 2">
            <a:extLst>
              <a:ext uri="{FF2B5EF4-FFF2-40B4-BE49-F238E27FC236}">
                <a16:creationId xmlns:a16="http://schemas.microsoft.com/office/drawing/2014/main" id="{94BE7717-E71B-5984-669B-5A5073CA7308}"/>
              </a:ext>
            </a:extLst>
          </p:cNvPr>
          <p:cNvSpPr>
            <a:spLocks noGrp="1"/>
          </p:cNvSpPr>
          <p:nvPr>
            <p:ph idx="1"/>
          </p:nvPr>
        </p:nvSpPr>
        <p:spPr>
          <a:xfrm>
            <a:off x="141303" y="1912335"/>
            <a:ext cx="10515600" cy="1942945"/>
          </a:xfrm>
          <a:solidFill>
            <a:srgbClr val="8D42C6"/>
          </a:solidFill>
        </p:spPr>
        <p:txBody>
          <a:bodyPr>
            <a:noAutofit/>
          </a:bodyPr>
          <a:lstStyle/>
          <a:p>
            <a:pPr marL="0" indent="0">
              <a:buNone/>
            </a:pPr>
            <a:r>
              <a:rPr lang="en-US" sz="4000" dirty="0"/>
              <a:t>The candidates have 3½ hours to complete the task, more than enough time to make a bread dish as an accompaniment. </a:t>
            </a:r>
            <a:endParaRPr lang="en-GB" sz="4000" dirty="0"/>
          </a:p>
        </p:txBody>
      </p:sp>
      <p:sp>
        <p:nvSpPr>
          <p:cNvPr id="12" name="Star: 5 Points 11">
            <a:extLst>
              <a:ext uri="{FF2B5EF4-FFF2-40B4-BE49-F238E27FC236}">
                <a16:creationId xmlns:a16="http://schemas.microsoft.com/office/drawing/2014/main" id="{ED0EEABF-1E65-2C42-2EFB-7EE40F121137}"/>
              </a:ext>
            </a:extLst>
          </p:cNvPr>
          <p:cNvSpPr/>
          <p:nvPr/>
        </p:nvSpPr>
        <p:spPr>
          <a:xfrm>
            <a:off x="10417205" y="3768570"/>
            <a:ext cx="239698" cy="18747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B136FA1F-E0A5-A625-FC85-3545F0CADAD9}"/>
              </a:ext>
            </a:extLst>
          </p:cNvPr>
          <p:cNvPicPr>
            <a:picLocks noChangeAspect="1"/>
          </p:cNvPicPr>
          <p:nvPr/>
        </p:nvPicPr>
        <p:blipFill rotWithShape="1">
          <a:blip r:embed="rId5"/>
          <a:srcRect l="44739" t="52039" r="41020" b="23107"/>
          <a:stretch/>
        </p:blipFill>
        <p:spPr>
          <a:xfrm>
            <a:off x="106533" y="4162742"/>
            <a:ext cx="2334826" cy="1704513"/>
          </a:xfrm>
          <a:prstGeom prst="rect">
            <a:avLst/>
          </a:prstGeom>
        </p:spPr>
      </p:pic>
      <p:sp>
        <p:nvSpPr>
          <p:cNvPr id="15" name="TextBox 14">
            <a:extLst>
              <a:ext uri="{FF2B5EF4-FFF2-40B4-BE49-F238E27FC236}">
                <a16:creationId xmlns:a16="http://schemas.microsoft.com/office/drawing/2014/main" id="{79DB749D-7066-C969-1648-A840967F5662}"/>
              </a:ext>
            </a:extLst>
          </p:cNvPr>
          <p:cNvSpPr txBox="1"/>
          <p:nvPr/>
        </p:nvSpPr>
        <p:spPr>
          <a:xfrm>
            <a:off x="106532" y="5853528"/>
            <a:ext cx="2246051" cy="646331"/>
          </a:xfrm>
          <a:prstGeom prst="rect">
            <a:avLst/>
          </a:prstGeom>
          <a:solidFill>
            <a:srgbClr val="8D42C6"/>
          </a:solidFill>
        </p:spPr>
        <p:txBody>
          <a:bodyPr wrap="square" rtlCol="0">
            <a:spAutoFit/>
          </a:bodyPr>
          <a:lstStyle/>
          <a:p>
            <a:r>
              <a:rPr lang="en-US" dirty="0">
                <a:solidFill>
                  <a:schemeClr val="bg1"/>
                </a:solidFill>
              </a:rPr>
              <a:t>Homemade buns for burgers</a:t>
            </a:r>
            <a:endParaRPr lang="en-GB" dirty="0">
              <a:solidFill>
                <a:schemeClr val="bg1"/>
              </a:solidFill>
            </a:endParaRPr>
          </a:p>
        </p:txBody>
      </p:sp>
      <p:pic>
        <p:nvPicPr>
          <p:cNvPr id="16" name="Picture 15">
            <a:extLst>
              <a:ext uri="{FF2B5EF4-FFF2-40B4-BE49-F238E27FC236}">
                <a16:creationId xmlns:a16="http://schemas.microsoft.com/office/drawing/2014/main" id="{F826B8A3-DF2A-69B9-69CD-80E5CC10C973}"/>
              </a:ext>
            </a:extLst>
          </p:cNvPr>
          <p:cNvPicPr>
            <a:picLocks noChangeAspect="1"/>
          </p:cNvPicPr>
          <p:nvPr/>
        </p:nvPicPr>
        <p:blipFill rotWithShape="1">
          <a:blip r:embed="rId6"/>
          <a:srcRect l="60851" t="27904" r="15257" b="41269"/>
          <a:stretch/>
        </p:blipFill>
        <p:spPr>
          <a:xfrm>
            <a:off x="2582945" y="4162742"/>
            <a:ext cx="2912882" cy="1615889"/>
          </a:xfrm>
          <a:prstGeom prst="rect">
            <a:avLst/>
          </a:prstGeom>
        </p:spPr>
      </p:pic>
      <p:sp>
        <p:nvSpPr>
          <p:cNvPr id="17" name="TextBox 16">
            <a:extLst>
              <a:ext uri="{FF2B5EF4-FFF2-40B4-BE49-F238E27FC236}">
                <a16:creationId xmlns:a16="http://schemas.microsoft.com/office/drawing/2014/main" id="{DC57F4D8-84A5-934A-4660-3D39CEE6FAC2}"/>
              </a:ext>
            </a:extLst>
          </p:cNvPr>
          <p:cNvSpPr txBox="1"/>
          <p:nvPr/>
        </p:nvSpPr>
        <p:spPr>
          <a:xfrm>
            <a:off x="2582945" y="5875861"/>
            <a:ext cx="2912882" cy="646331"/>
          </a:xfrm>
          <a:prstGeom prst="rect">
            <a:avLst/>
          </a:prstGeom>
          <a:solidFill>
            <a:srgbClr val="8D42C6"/>
          </a:solidFill>
        </p:spPr>
        <p:txBody>
          <a:bodyPr wrap="square" rtlCol="0">
            <a:spAutoFit/>
          </a:bodyPr>
          <a:lstStyle/>
          <a:p>
            <a:r>
              <a:rPr lang="en-US" dirty="0">
                <a:solidFill>
                  <a:schemeClr val="bg1"/>
                </a:solidFill>
              </a:rPr>
              <a:t>Cheesy garlic bread for any Italian dish</a:t>
            </a:r>
            <a:endParaRPr lang="en-GB" dirty="0">
              <a:solidFill>
                <a:schemeClr val="bg1"/>
              </a:solidFill>
            </a:endParaRPr>
          </a:p>
        </p:txBody>
      </p:sp>
      <p:pic>
        <p:nvPicPr>
          <p:cNvPr id="19" name="Picture 18">
            <a:extLst>
              <a:ext uri="{FF2B5EF4-FFF2-40B4-BE49-F238E27FC236}">
                <a16:creationId xmlns:a16="http://schemas.microsoft.com/office/drawing/2014/main" id="{A4E59DB9-93BF-6FAA-E5D2-2C26AD7964A0}"/>
              </a:ext>
            </a:extLst>
          </p:cNvPr>
          <p:cNvPicPr>
            <a:picLocks noChangeAspect="1"/>
          </p:cNvPicPr>
          <p:nvPr/>
        </p:nvPicPr>
        <p:blipFill rotWithShape="1">
          <a:blip r:embed="rId7"/>
          <a:srcRect l="8351" t="43162" r="64046" b="36220"/>
          <a:stretch/>
        </p:blipFill>
        <p:spPr>
          <a:xfrm>
            <a:off x="5547070" y="4132310"/>
            <a:ext cx="3365370" cy="1646321"/>
          </a:xfrm>
          <a:prstGeom prst="rect">
            <a:avLst/>
          </a:prstGeom>
        </p:spPr>
      </p:pic>
      <p:sp>
        <p:nvSpPr>
          <p:cNvPr id="20" name="TextBox 19">
            <a:extLst>
              <a:ext uri="{FF2B5EF4-FFF2-40B4-BE49-F238E27FC236}">
                <a16:creationId xmlns:a16="http://schemas.microsoft.com/office/drawing/2014/main" id="{98A9BBF5-DFF5-93E1-E5AE-DCAE03AD65BC}"/>
              </a:ext>
            </a:extLst>
          </p:cNvPr>
          <p:cNvSpPr txBox="1"/>
          <p:nvPr/>
        </p:nvSpPr>
        <p:spPr>
          <a:xfrm>
            <a:off x="5646656" y="5875861"/>
            <a:ext cx="3252247" cy="646331"/>
          </a:xfrm>
          <a:prstGeom prst="rect">
            <a:avLst/>
          </a:prstGeom>
          <a:solidFill>
            <a:srgbClr val="8D42C6"/>
          </a:solidFill>
        </p:spPr>
        <p:txBody>
          <a:bodyPr wrap="square" rtlCol="0">
            <a:spAutoFit/>
          </a:bodyPr>
          <a:lstStyle/>
          <a:p>
            <a:r>
              <a:rPr lang="en-US" dirty="0">
                <a:solidFill>
                  <a:schemeClr val="bg1"/>
                </a:solidFill>
              </a:rPr>
              <a:t>Making flat breads</a:t>
            </a:r>
          </a:p>
          <a:p>
            <a:endParaRPr lang="en-GB" dirty="0"/>
          </a:p>
        </p:txBody>
      </p:sp>
      <p:pic>
        <p:nvPicPr>
          <p:cNvPr id="21" name="Picture 20">
            <a:extLst>
              <a:ext uri="{FF2B5EF4-FFF2-40B4-BE49-F238E27FC236}">
                <a16:creationId xmlns:a16="http://schemas.microsoft.com/office/drawing/2014/main" id="{46E52A16-79B3-8FD5-776B-B63A2BEC14B2}"/>
              </a:ext>
            </a:extLst>
          </p:cNvPr>
          <p:cNvPicPr>
            <a:picLocks noChangeAspect="1"/>
          </p:cNvPicPr>
          <p:nvPr/>
        </p:nvPicPr>
        <p:blipFill>
          <a:blip r:embed="rId8"/>
          <a:stretch>
            <a:fillRect/>
          </a:stretch>
        </p:blipFill>
        <p:spPr>
          <a:xfrm>
            <a:off x="9032289" y="4293342"/>
            <a:ext cx="2978206" cy="1485289"/>
          </a:xfrm>
          <a:prstGeom prst="rect">
            <a:avLst/>
          </a:prstGeom>
        </p:spPr>
      </p:pic>
      <p:sp>
        <p:nvSpPr>
          <p:cNvPr id="22" name="TextBox 21">
            <a:extLst>
              <a:ext uri="{FF2B5EF4-FFF2-40B4-BE49-F238E27FC236}">
                <a16:creationId xmlns:a16="http://schemas.microsoft.com/office/drawing/2014/main" id="{80A9F82E-C8D4-6DAE-1506-4A5DF3E48E8E}"/>
              </a:ext>
            </a:extLst>
          </p:cNvPr>
          <p:cNvSpPr txBox="1"/>
          <p:nvPr/>
        </p:nvSpPr>
        <p:spPr>
          <a:xfrm>
            <a:off x="9049731" y="5875861"/>
            <a:ext cx="2969443" cy="646331"/>
          </a:xfrm>
          <a:prstGeom prst="rect">
            <a:avLst/>
          </a:prstGeom>
          <a:solidFill>
            <a:srgbClr val="8D42C6"/>
          </a:solidFill>
        </p:spPr>
        <p:txBody>
          <a:bodyPr wrap="square" rtlCol="0">
            <a:spAutoFit/>
          </a:bodyPr>
          <a:lstStyle/>
          <a:p>
            <a:r>
              <a:rPr lang="en-US" dirty="0">
                <a:solidFill>
                  <a:schemeClr val="bg1"/>
                </a:solidFill>
              </a:rPr>
              <a:t>Soup will always need a bread roll</a:t>
            </a:r>
          </a:p>
        </p:txBody>
      </p:sp>
      <p:pic>
        <p:nvPicPr>
          <p:cNvPr id="7" name="Audio 6">
            <a:hlinkClick r:id="" action="ppaction://media"/>
            <a:extLst>
              <a:ext uri="{FF2B5EF4-FFF2-40B4-BE49-F238E27FC236}">
                <a16:creationId xmlns:a16="http://schemas.microsoft.com/office/drawing/2014/main" id="{F9C3561A-7EB6-8F8B-46B9-2703DA86C71F}"/>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12514731"/>
      </p:ext>
    </p:extLst>
  </p:cSld>
  <p:clrMapOvr>
    <a:masterClrMapping/>
  </p:clrMapOvr>
  <mc:AlternateContent xmlns:mc="http://schemas.openxmlformats.org/markup-compatibility/2006" xmlns:p14="http://schemas.microsoft.com/office/powerpoint/2010/main">
    <mc:Choice Requires="p14">
      <p:transition spd="slow" p14:dur="2000" advTm="35714"/>
    </mc:Choice>
    <mc:Fallback xmlns="">
      <p:transition spd="slow" advTm="35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CEE3A-EEF8-E0E7-C332-22DDF252137C}"/>
              </a:ext>
            </a:extLst>
          </p:cNvPr>
          <p:cNvSpPr>
            <a:spLocks noGrp="1"/>
          </p:cNvSpPr>
          <p:nvPr>
            <p:ph type="title"/>
          </p:nvPr>
        </p:nvSpPr>
        <p:spPr>
          <a:xfrm>
            <a:off x="838200" y="365126"/>
            <a:ext cx="4601066" cy="813226"/>
          </a:xfrm>
          <a:solidFill>
            <a:srgbClr val="8D42C6"/>
          </a:solidFill>
        </p:spPr>
        <p:txBody>
          <a:bodyPr/>
          <a:lstStyle/>
          <a:p>
            <a:r>
              <a:rPr lang="en-US" dirty="0"/>
              <a:t>Use of equipment</a:t>
            </a:r>
            <a:endParaRPr lang="en-GB" dirty="0"/>
          </a:p>
        </p:txBody>
      </p:sp>
      <p:sp>
        <p:nvSpPr>
          <p:cNvPr id="6" name="TextBox 5">
            <a:extLst>
              <a:ext uri="{FF2B5EF4-FFF2-40B4-BE49-F238E27FC236}">
                <a16:creationId xmlns:a16="http://schemas.microsoft.com/office/drawing/2014/main" id="{F0CD12B6-F6CA-A912-9A67-C808998EF42A}"/>
              </a:ext>
            </a:extLst>
          </p:cNvPr>
          <p:cNvSpPr txBox="1"/>
          <p:nvPr/>
        </p:nvSpPr>
        <p:spPr>
          <a:xfrm>
            <a:off x="335539" y="1341440"/>
            <a:ext cx="5409155" cy="3139321"/>
          </a:xfrm>
          <a:prstGeom prst="rect">
            <a:avLst/>
          </a:prstGeom>
          <a:solidFill>
            <a:srgbClr val="8D42C6"/>
          </a:solidFill>
        </p:spPr>
        <p:txBody>
          <a:bodyPr wrap="square" rtlCol="0">
            <a:spAutoFit/>
          </a:bodyPr>
          <a:lstStyle/>
          <a:p>
            <a:r>
              <a:rPr lang="en-US" dirty="0"/>
              <a:t>Using </a:t>
            </a:r>
            <a:r>
              <a:rPr lang="en-US" dirty="0" err="1"/>
              <a:t>labour</a:t>
            </a:r>
            <a:r>
              <a:rPr lang="en-US" dirty="0"/>
              <a:t> saving equipment should </a:t>
            </a:r>
            <a:r>
              <a:rPr lang="en-US" b="1" dirty="0"/>
              <a:t>not</a:t>
            </a:r>
            <a:r>
              <a:rPr lang="en-US" dirty="0"/>
              <a:t> be avoided:</a:t>
            </a:r>
          </a:p>
          <a:p>
            <a:pPr marL="285750" indent="-285750">
              <a:buFont typeface="Arial" panose="020B0604020202020204" pitchFamily="34" charset="0"/>
              <a:buChar char="•"/>
            </a:pPr>
            <a:r>
              <a:rPr lang="en-US" dirty="0"/>
              <a:t>Make short crust pastry/pasta/biscuit dough in a food processor</a:t>
            </a:r>
          </a:p>
          <a:p>
            <a:pPr marL="285750" indent="-285750">
              <a:buFont typeface="Arial" panose="020B0604020202020204" pitchFamily="34" charset="0"/>
              <a:buChar char="•"/>
            </a:pPr>
            <a:r>
              <a:rPr lang="en-US" dirty="0"/>
              <a:t>Whisk eggs into choux pastry with a hand mixer</a:t>
            </a:r>
          </a:p>
          <a:p>
            <a:pPr marL="285750" indent="-285750">
              <a:buFont typeface="Arial" panose="020B0604020202020204" pitchFamily="34" charset="0"/>
              <a:buChar char="•"/>
            </a:pPr>
            <a:r>
              <a:rPr lang="en-US" dirty="0"/>
              <a:t>Use a pasta machine for rolling &amp; cutting pasta dough</a:t>
            </a:r>
          </a:p>
          <a:p>
            <a:pPr marL="285750" indent="-285750">
              <a:buFont typeface="Arial" panose="020B0604020202020204" pitchFamily="34" charset="0"/>
              <a:buChar char="•"/>
            </a:pPr>
            <a:r>
              <a:rPr lang="en-US" dirty="0"/>
              <a:t>Use a large stand mixer to knead dough</a:t>
            </a:r>
          </a:p>
          <a:p>
            <a:pPr marL="285750" indent="-285750">
              <a:buFont typeface="Arial" panose="020B0604020202020204" pitchFamily="34" charset="0"/>
              <a:buChar char="•"/>
            </a:pPr>
            <a:r>
              <a:rPr lang="en-US" dirty="0"/>
              <a:t>Blend soups with a hand blended or food processor</a:t>
            </a:r>
          </a:p>
          <a:p>
            <a:pPr marL="285750" indent="-285750">
              <a:buFont typeface="Arial" panose="020B0604020202020204" pitchFamily="34" charset="0"/>
              <a:buChar char="•"/>
            </a:pPr>
            <a:r>
              <a:rPr lang="en-US" dirty="0"/>
              <a:t>Pressure cookers for making stews</a:t>
            </a:r>
          </a:p>
          <a:p>
            <a:pPr marL="285750" indent="-285750">
              <a:buFont typeface="Arial" panose="020B0604020202020204" pitchFamily="34" charset="0"/>
              <a:buChar char="•"/>
            </a:pPr>
            <a:r>
              <a:rPr lang="en-US" dirty="0"/>
              <a:t>Bread makers</a:t>
            </a:r>
          </a:p>
          <a:p>
            <a:pPr marL="285750" indent="-285750">
              <a:buFont typeface="Arial" panose="020B0604020202020204" pitchFamily="34" charset="0"/>
              <a:buChar char="•"/>
            </a:pPr>
            <a:endParaRPr lang="en-GB" dirty="0"/>
          </a:p>
        </p:txBody>
      </p:sp>
      <p:sp>
        <p:nvSpPr>
          <p:cNvPr id="7" name="Thought Bubble: Cloud 6">
            <a:extLst>
              <a:ext uri="{FF2B5EF4-FFF2-40B4-BE49-F238E27FC236}">
                <a16:creationId xmlns:a16="http://schemas.microsoft.com/office/drawing/2014/main" id="{F3C797D4-31C0-EA48-A816-79F8C4A78CF8}"/>
              </a:ext>
            </a:extLst>
          </p:cNvPr>
          <p:cNvSpPr/>
          <p:nvPr/>
        </p:nvSpPr>
        <p:spPr>
          <a:xfrm>
            <a:off x="6205491" y="435006"/>
            <a:ext cx="3710866" cy="2405848"/>
          </a:xfrm>
          <a:prstGeom prst="cloudCallout">
            <a:avLst>
              <a:gd name="adj1" fmla="val -79685"/>
              <a:gd name="adj2" fmla="val 62500"/>
            </a:avLst>
          </a:prstGeom>
          <a:solidFill>
            <a:srgbClr val="8D42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Ask your staff in your school for “cast offs”.</a:t>
            </a:r>
          </a:p>
          <a:p>
            <a:pPr algn="ctr"/>
            <a:r>
              <a:rPr lang="en-US" dirty="0"/>
              <a:t>You will be inundated with unwanted gifts of pasta machines and ice cream makers!</a:t>
            </a:r>
            <a:endParaRPr lang="en-GB" dirty="0"/>
          </a:p>
        </p:txBody>
      </p:sp>
      <p:pic>
        <p:nvPicPr>
          <p:cNvPr id="3" name="Picture 2">
            <a:extLst>
              <a:ext uri="{FF2B5EF4-FFF2-40B4-BE49-F238E27FC236}">
                <a16:creationId xmlns:a16="http://schemas.microsoft.com/office/drawing/2014/main" id="{0C548EB9-7B41-9A77-A82A-2088FA8EAA58}"/>
              </a:ext>
            </a:extLst>
          </p:cNvPr>
          <p:cNvPicPr>
            <a:picLocks noChangeAspect="1"/>
          </p:cNvPicPr>
          <p:nvPr/>
        </p:nvPicPr>
        <p:blipFill>
          <a:blip r:embed="rId5"/>
          <a:stretch>
            <a:fillRect/>
          </a:stretch>
        </p:blipFill>
        <p:spPr>
          <a:xfrm>
            <a:off x="10018795" y="1580482"/>
            <a:ext cx="1654601" cy="1848517"/>
          </a:xfrm>
          <a:prstGeom prst="rect">
            <a:avLst/>
          </a:prstGeom>
        </p:spPr>
      </p:pic>
      <p:pic>
        <p:nvPicPr>
          <p:cNvPr id="4" name="Picture 3">
            <a:extLst>
              <a:ext uri="{FF2B5EF4-FFF2-40B4-BE49-F238E27FC236}">
                <a16:creationId xmlns:a16="http://schemas.microsoft.com/office/drawing/2014/main" id="{CC1D0BE3-59B3-260B-79FC-D69B9C4EDC44}"/>
              </a:ext>
            </a:extLst>
          </p:cNvPr>
          <p:cNvPicPr>
            <a:picLocks noChangeAspect="1"/>
          </p:cNvPicPr>
          <p:nvPr/>
        </p:nvPicPr>
        <p:blipFill>
          <a:blip r:embed="rId6"/>
          <a:stretch>
            <a:fillRect/>
          </a:stretch>
        </p:blipFill>
        <p:spPr>
          <a:xfrm>
            <a:off x="6064290" y="2911101"/>
            <a:ext cx="2735014" cy="1736313"/>
          </a:xfrm>
          <a:prstGeom prst="rect">
            <a:avLst/>
          </a:prstGeom>
        </p:spPr>
      </p:pic>
      <p:pic>
        <p:nvPicPr>
          <p:cNvPr id="8" name="Picture 7">
            <a:extLst>
              <a:ext uri="{FF2B5EF4-FFF2-40B4-BE49-F238E27FC236}">
                <a16:creationId xmlns:a16="http://schemas.microsoft.com/office/drawing/2014/main" id="{C9A4B2E6-307F-AA4D-8193-9859FEA0A64D}"/>
              </a:ext>
            </a:extLst>
          </p:cNvPr>
          <p:cNvPicPr>
            <a:picLocks noChangeAspect="1"/>
          </p:cNvPicPr>
          <p:nvPr/>
        </p:nvPicPr>
        <p:blipFill rotWithShape="1">
          <a:blip r:embed="rId7"/>
          <a:srcRect l="43592" t="16993" r="11620" b="9704"/>
          <a:stretch/>
        </p:blipFill>
        <p:spPr>
          <a:xfrm>
            <a:off x="8983460" y="3640123"/>
            <a:ext cx="1288543" cy="2852752"/>
          </a:xfrm>
          <a:prstGeom prst="rect">
            <a:avLst/>
          </a:prstGeom>
        </p:spPr>
      </p:pic>
      <p:pic>
        <p:nvPicPr>
          <p:cNvPr id="9" name="Picture 8">
            <a:extLst>
              <a:ext uri="{FF2B5EF4-FFF2-40B4-BE49-F238E27FC236}">
                <a16:creationId xmlns:a16="http://schemas.microsoft.com/office/drawing/2014/main" id="{41B5D6BB-ED44-96D4-24CE-29DB10FA111B}"/>
              </a:ext>
            </a:extLst>
          </p:cNvPr>
          <p:cNvPicPr>
            <a:picLocks noChangeAspect="1"/>
          </p:cNvPicPr>
          <p:nvPr/>
        </p:nvPicPr>
        <p:blipFill>
          <a:blip r:embed="rId8"/>
          <a:stretch>
            <a:fillRect/>
          </a:stretch>
        </p:blipFill>
        <p:spPr>
          <a:xfrm>
            <a:off x="6188435" y="4752296"/>
            <a:ext cx="2610869" cy="1740579"/>
          </a:xfrm>
          <a:prstGeom prst="rect">
            <a:avLst/>
          </a:prstGeom>
        </p:spPr>
      </p:pic>
      <p:pic>
        <p:nvPicPr>
          <p:cNvPr id="10" name="Picture 9">
            <a:extLst>
              <a:ext uri="{FF2B5EF4-FFF2-40B4-BE49-F238E27FC236}">
                <a16:creationId xmlns:a16="http://schemas.microsoft.com/office/drawing/2014/main" id="{39A0BE57-7F55-625F-8079-5EA5F213F397}"/>
              </a:ext>
            </a:extLst>
          </p:cNvPr>
          <p:cNvPicPr>
            <a:picLocks noChangeAspect="1"/>
          </p:cNvPicPr>
          <p:nvPr/>
        </p:nvPicPr>
        <p:blipFill rotWithShape="1">
          <a:blip r:embed="rId9"/>
          <a:srcRect l="29839" t="19613" r="27791" b="7214"/>
          <a:stretch/>
        </p:blipFill>
        <p:spPr>
          <a:xfrm>
            <a:off x="10456159" y="3698801"/>
            <a:ext cx="1573920" cy="2869519"/>
          </a:xfrm>
          <a:prstGeom prst="rect">
            <a:avLst/>
          </a:prstGeom>
        </p:spPr>
      </p:pic>
      <p:pic>
        <p:nvPicPr>
          <p:cNvPr id="14" name="Picture 13">
            <a:extLst>
              <a:ext uri="{FF2B5EF4-FFF2-40B4-BE49-F238E27FC236}">
                <a16:creationId xmlns:a16="http://schemas.microsoft.com/office/drawing/2014/main" id="{904ED8AC-3207-9251-5EB1-1FBEE7571E5C}"/>
              </a:ext>
            </a:extLst>
          </p:cNvPr>
          <p:cNvPicPr>
            <a:picLocks noChangeAspect="1"/>
          </p:cNvPicPr>
          <p:nvPr/>
        </p:nvPicPr>
        <p:blipFill>
          <a:blip r:embed="rId10"/>
          <a:stretch>
            <a:fillRect/>
          </a:stretch>
        </p:blipFill>
        <p:spPr>
          <a:xfrm>
            <a:off x="408562" y="4643849"/>
            <a:ext cx="5336132" cy="1849025"/>
          </a:xfrm>
          <a:prstGeom prst="rect">
            <a:avLst/>
          </a:prstGeom>
        </p:spPr>
      </p:pic>
      <p:pic>
        <p:nvPicPr>
          <p:cNvPr id="13" name="Audio 12">
            <a:hlinkClick r:id="" action="ppaction://media"/>
            <a:extLst>
              <a:ext uri="{FF2B5EF4-FFF2-40B4-BE49-F238E27FC236}">
                <a16:creationId xmlns:a16="http://schemas.microsoft.com/office/drawing/2014/main" id="{5AB1A569-60A9-85DE-E6E1-1EED5363F5DC}"/>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33502199"/>
      </p:ext>
    </p:extLst>
  </p:cSld>
  <p:clrMapOvr>
    <a:masterClrMapping/>
  </p:clrMapOvr>
  <mc:AlternateContent xmlns:mc="http://schemas.openxmlformats.org/markup-compatibility/2006" xmlns:p14="http://schemas.microsoft.com/office/powerpoint/2010/main">
    <mc:Choice Requires="p14">
      <p:transition spd="slow" p14:dur="2000" advTm="50858"/>
    </mc:Choice>
    <mc:Fallback xmlns="">
      <p:transition spd="slow" advTm="50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02E233BCF3B4439937791014C43B31" ma:contentTypeVersion="69" ma:contentTypeDescription="Create a new document." ma:contentTypeScope="" ma:versionID="a72815c887ac009ef9ee7ba7e85d33c8">
  <xsd:schema xmlns:xsd="http://www.w3.org/2001/XMLSchema" xmlns:xs="http://www.w3.org/2001/XMLSchema" xmlns:p="http://schemas.microsoft.com/office/2006/metadata/properties" xmlns:ns1="http://schemas.microsoft.com/sharepoint/v3" xmlns:ns2="e3a6d8c0-ef40-4695-9941-c9fc2513bc54" xmlns:ns3="36f98b4f-ba65-4a7d-9a34-48b23de556cb" targetNamespace="http://schemas.microsoft.com/office/2006/metadata/properties" ma:root="true" ma:fieldsID="cb1f6e35aec4e5eb043d7dda545b6cd4" ns1:_="" ns2:_="" ns3:_="">
    <xsd:import namespace="http://schemas.microsoft.com/sharepoint/v3"/>
    <xsd:import namespace="e3a6d8c0-ef40-4695-9941-c9fc2513bc54"/>
    <xsd:import namespace="36f98b4f-ba65-4a7d-9a34-48b23de556cb"/>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3a6d8c0-ef40-4695-9941-c9fc2513bc54"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fd004107-dac0-45af-83fb-11757b2c8399"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f98b4f-ba65-4a7d-9a34-48b23de556c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5744F02-290D-4606-BAE6-5898991004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a6d8c0-ef40-4695-9941-c9fc2513bc54"/>
    <ds:schemaRef ds:uri="36f98b4f-ba65-4a7d-9a34-48b23de556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FD05FD4-81B5-42D1-A4E5-C40B30E26FA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2050</TotalTime>
  <Words>2027</Words>
  <Application>Microsoft Office PowerPoint</Application>
  <PresentationFormat>Widescreen</PresentationFormat>
  <Paragraphs>124</Paragraphs>
  <Slides>17</Slides>
  <Notes>17</Notes>
  <HiddenSlides>0</HiddenSlides>
  <MMClips>17</MMClips>
  <ScaleCrop>false</ScaleCrop>
  <HeadingPairs>
    <vt:vector size="4" baseType="variant">
      <vt:variant>
        <vt:lpstr>Theme</vt:lpstr>
      </vt:variant>
      <vt:variant>
        <vt:i4>2</vt:i4>
      </vt:variant>
      <vt:variant>
        <vt:lpstr>Slide Titles</vt:lpstr>
      </vt:variant>
      <vt:variant>
        <vt:i4>17</vt:i4>
      </vt:variant>
    </vt:vector>
  </HeadingPairs>
  <TitlesOfParts>
    <vt:vector size="19" baseType="lpstr">
      <vt:lpstr>office theme</vt:lpstr>
      <vt:lpstr>Office Theme</vt:lpstr>
      <vt:lpstr>WJEC Level 3 Food Science and Nutrition WORK SMARTER NOT HARDER – UNIT 1 INTERNAL – THE PRACTICAL Pre-recorded Professional Learning: January 2024</vt:lpstr>
      <vt:lpstr>PowerPoint Presentation</vt:lpstr>
      <vt:lpstr>Skills &amp; Techniques – page 20-22 Specification</vt:lpstr>
      <vt:lpstr>List of high skilled dishes – open website</vt:lpstr>
      <vt:lpstr>Build up a portfolio of recipes with evaluations</vt:lpstr>
      <vt:lpstr>Upskilling recipes -  pasta dishes</vt:lpstr>
      <vt:lpstr>Upskilling recipes – using chicken</vt:lpstr>
      <vt:lpstr>Accompaniments – what about Bread?</vt:lpstr>
      <vt:lpstr>Use of equipment</vt:lpstr>
      <vt:lpstr>Add extra skills when presenting finished dishes</vt:lpstr>
      <vt:lpstr>Think garnishes and accompaniments…</vt:lpstr>
      <vt:lpstr>Smaller portions and individual dishes</vt:lpstr>
      <vt:lpstr>Presenting – appetizing, colour, portioning, decoration, garnishing, table laying, choice of dishes</vt:lpstr>
      <vt:lpstr>Make use of Professionals</vt:lpstr>
      <vt:lpstr>Including a few photographs of each stage of their practical work.</vt:lpstr>
      <vt:lpstr>Sometimes “less is more”</vt:lpstr>
      <vt:lpstr>GOOD LUCK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Williams, Sian (BHICT)</cp:lastModifiedBy>
  <cp:revision>18</cp:revision>
  <dcterms:created xsi:type="dcterms:W3CDTF">2023-09-19T10:55:34Z</dcterms:created>
  <dcterms:modified xsi:type="dcterms:W3CDTF">2024-02-14T15:00:53Z</dcterms:modified>
</cp:coreProperties>
</file>