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332" r:id="rId6"/>
    <p:sldId id="358" r:id="rId7"/>
    <p:sldId id="370" r:id="rId8"/>
    <p:sldId id="371" r:id="rId9"/>
    <p:sldId id="359" r:id="rId10"/>
    <p:sldId id="366" r:id="rId11"/>
    <p:sldId id="368" r:id="rId12"/>
    <p:sldId id="348" r:id="rId13"/>
    <p:sldId id="350" r:id="rId14"/>
    <p:sldId id="356" r:id="rId15"/>
    <p:sldId id="357" r:id="rId16"/>
    <p:sldId id="372" r:id="rId17"/>
    <p:sldId id="385" r:id="rId18"/>
    <p:sldId id="367" r:id="rId19"/>
    <p:sldId id="386" r:id="rId20"/>
    <p:sldId id="378" r:id="rId21"/>
    <p:sldId id="408" r:id="rId22"/>
    <p:sldId id="373" r:id="rId23"/>
    <p:sldId id="387" r:id="rId24"/>
    <p:sldId id="388" r:id="rId25"/>
    <p:sldId id="409" r:id="rId26"/>
    <p:sldId id="389" r:id="rId27"/>
    <p:sldId id="390" r:id="rId28"/>
    <p:sldId id="391" r:id="rId29"/>
    <p:sldId id="392" r:id="rId30"/>
    <p:sldId id="393" r:id="rId31"/>
    <p:sldId id="394" r:id="rId32"/>
    <p:sldId id="396" r:id="rId33"/>
    <p:sldId id="397" r:id="rId34"/>
    <p:sldId id="398" r:id="rId35"/>
    <p:sldId id="399" r:id="rId36"/>
    <p:sldId id="400" r:id="rId37"/>
    <p:sldId id="410" r:id="rId38"/>
    <p:sldId id="401" r:id="rId39"/>
    <p:sldId id="402" r:id="rId40"/>
    <p:sldId id="403" r:id="rId41"/>
    <p:sldId id="404" r:id="rId42"/>
    <p:sldId id="405" r:id="rId43"/>
    <p:sldId id="406" r:id="rId44"/>
    <p:sldId id="407" r:id="rId45"/>
    <p:sldId id="30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Nia" initials="JN" lastIdx="1" clrIdx="0"/>
  <p:cmAuthor id="2" name="Webster, Catherine" initials="WC" lastIdx="4" clrIdx="1">
    <p:extLst>
      <p:ext uri="{19B8F6BF-5375-455C-9EA6-DF929625EA0E}">
        <p15:presenceInfo xmlns:p15="http://schemas.microsoft.com/office/powerpoint/2012/main" userId="S::webstc@wjec.co.uk::2eca30f4-2322-48a0-a047-898e0e29b71e" providerId="AD"/>
      </p:ext>
    </p:extLst>
  </p:cmAuthor>
  <p:cmAuthor id="3" name="Sarah" initials="S" lastIdx="1" clrIdx="2">
    <p:extLst>
      <p:ext uri="{19B8F6BF-5375-455C-9EA6-DF929625EA0E}">
        <p15:presenceInfo xmlns:p15="http://schemas.microsoft.com/office/powerpoint/2012/main" userId="Sarah" providerId="None"/>
      </p:ext>
    </p:extLst>
  </p:cmAuthor>
  <p:cmAuthor id="4" name="Carlile, Elaine" initials="CE" lastIdx="17" clrIdx="3">
    <p:extLst>
      <p:ext uri="{19B8F6BF-5375-455C-9EA6-DF929625EA0E}">
        <p15:presenceInfo xmlns:p15="http://schemas.microsoft.com/office/powerpoint/2012/main" userId="S::carlie@wjec.co.uk::c0231411-37c3-431a-b511-6f1dc9b758d3" providerId="AD"/>
      </p:ext>
    </p:extLst>
  </p:cmAuthor>
  <p:cmAuthor id="5" name="Wilcock, Kirsten" initials="WK" lastIdx="15" clrIdx="4">
    <p:extLst>
      <p:ext uri="{19B8F6BF-5375-455C-9EA6-DF929625EA0E}">
        <p15:presenceInfo xmlns:p15="http://schemas.microsoft.com/office/powerpoint/2012/main" userId="S::wilcok@wjec.co.uk::aca797bc-42d0-4455-ac3c-3baca35f62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CE6F2"/>
    <a:srgbClr val="E55A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2E9B5-0CA8-4E08-B2F9-564F0B596128}" v="10" dt="2022-01-06T11:59:54.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43" autoAdjust="0"/>
    <p:restoredTop sz="94663" autoAdjust="0"/>
  </p:normalViewPr>
  <p:slideViewPr>
    <p:cSldViewPr snapToGrid="0">
      <p:cViewPr varScale="1">
        <p:scale>
          <a:sx n="81" d="100"/>
          <a:sy n="81" d="100"/>
        </p:scale>
        <p:origin x="18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70FBE1-B2BE-4644-9A79-8E234D21AC4A}" type="datetimeFigureOut">
              <a:rPr lang="en-GB" smtClean="0"/>
              <a:t>21/01/2022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36931-8A55-4E8B-8207-8C1889BB1345}" type="slidenum">
              <a:rPr lang="en-GB" smtClean="0"/>
              <a:t>‹#›</a:t>
            </a:fld>
            <a:endParaRPr lang="en-GB"/>
          </a:p>
        </p:txBody>
      </p:sp>
    </p:spTree>
    <p:extLst>
      <p:ext uri="{BB962C8B-B14F-4D97-AF65-F5344CB8AC3E}">
        <p14:creationId xmlns:p14="http://schemas.microsoft.com/office/powerpoint/2010/main" val="71339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236931-8A55-4E8B-8207-8C1889BB1345}" type="slidenum">
              <a:rPr lang="en-GB" smtClean="0"/>
              <a:t>1</a:t>
            </a:fld>
            <a:endParaRPr lang="en-GB"/>
          </a:p>
        </p:txBody>
      </p:sp>
    </p:spTree>
    <p:extLst>
      <p:ext uri="{BB962C8B-B14F-4D97-AF65-F5344CB8AC3E}">
        <p14:creationId xmlns:p14="http://schemas.microsoft.com/office/powerpoint/2010/main" val="56639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39</a:t>
            </a:fld>
            <a:endParaRPr lang="en-GB"/>
          </a:p>
        </p:txBody>
      </p:sp>
    </p:spTree>
    <p:extLst>
      <p:ext uri="{BB962C8B-B14F-4D97-AF65-F5344CB8AC3E}">
        <p14:creationId xmlns:p14="http://schemas.microsoft.com/office/powerpoint/2010/main" val="25963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236931-8A55-4E8B-8207-8C1889BB1345}" type="slidenum">
              <a:rPr lang="en-GB" smtClean="0"/>
              <a:t>2</a:t>
            </a:fld>
            <a:endParaRPr lang="en-GB"/>
          </a:p>
        </p:txBody>
      </p:sp>
    </p:spTree>
    <p:extLst>
      <p:ext uri="{BB962C8B-B14F-4D97-AF65-F5344CB8AC3E}">
        <p14:creationId xmlns:p14="http://schemas.microsoft.com/office/powerpoint/2010/main" val="26795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16</a:t>
            </a:fld>
            <a:endParaRPr lang="en-GB"/>
          </a:p>
        </p:txBody>
      </p:sp>
    </p:spTree>
    <p:extLst>
      <p:ext uri="{BB962C8B-B14F-4D97-AF65-F5344CB8AC3E}">
        <p14:creationId xmlns:p14="http://schemas.microsoft.com/office/powerpoint/2010/main" val="351137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20</a:t>
            </a:fld>
            <a:endParaRPr lang="en-GB"/>
          </a:p>
        </p:txBody>
      </p:sp>
    </p:spTree>
    <p:extLst>
      <p:ext uri="{BB962C8B-B14F-4D97-AF65-F5344CB8AC3E}">
        <p14:creationId xmlns:p14="http://schemas.microsoft.com/office/powerpoint/2010/main" val="169402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24</a:t>
            </a:fld>
            <a:endParaRPr lang="en-GB"/>
          </a:p>
        </p:txBody>
      </p:sp>
    </p:spTree>
    <p:extLst>
      <p:ext uri="{BB962C8B-B14F-4D97-AF65-F5344CB8AC3E}">
        <p14:creationId xmlns:p14="http://schemas.microsoft.com/office/powerpoint/2010/main" val="24627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27</a:t>
            </a:fld>
            <a:endParaRPr lang="en-GB"/>
          </a:p>
        </p:txBody>
      </p:sp>
    </p:spTree>
    <p:extLst>
      <p:ext uri="{BB962C8B-B14F-4D97-AF65-F5344CB8AC3E}">
        <p14:creationId xmlns:p14="http://schemas.microsoft.com/office/powerpoint/2010/main" val="320437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29</a:t>
            </a:fld>
            <a:endParaRPr lang="en-GB"/>
          </a:p>
        </p:txBody>
      </p:sp>
    </p:spTree>
    <p:extLst>
      <p:ext uri="{BB962C8B-B14F-4D97-AF65-F5344CB8AC3E}">
        <p14:creationId xmlns:p14="http://schemas.microsoft.com/office/powerpoint/2010/main" val="328907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32</a:t>
            </a:fld>
            <a:endParaRPr lang="en-GB"/>
          </a:p>
        </p:txBody>
      </p:sp>
    </p:spTree>
    <p:extLst>
      <p:ext uri="{BB962C8B-B14F-4D97-AF65-F5344CB8AC3E}">
        <p14:creationId xmlns:p14="http://schemas.microsoft.com/office/powerpoint/2010/main" val="101356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36</a:t>
            </a:fld>
            <a:endParaRPr lang="en-GB"/>
          </a:p>
        </p:txBody>
      </p:sp>
    </p:spTree>
    <p:extLst>
      <p:ext uri="{BB962C8B-B14F-4D97-AF65-F5344CB8AC3E}">
        <p14:creationId xmlns:p14="http://schemas.microsoft.com/office/powerpoint/2010/main" val="2178387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71" r="1279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5877272"/>
            <a:ext cx="792088" cy="791251"/>
          </a:xfrm>
          <a:prstGeom prst="rect">
            <a:avLst/>
          </a:prstGeom>
        </p:spPr>
      </p:pic>
    </p:spTree>
    <p:extLst>
      <p:ext uri="{BB962C8B-B14F-4D97-AF65-F5344CB8AC3E}">
        <p14:creationId xmlns:p14="http://schemas.microsoft.com/office/powerpoint/2010/main" val="73545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EC97-3610-4BC3-9863-84860970E407}" type="datetimeFigureOut">
              <a:rPr lang="en-GB" smtClean="0"/>
              <a:t>21/01/2022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29FF0E-3B88-4BA3-99B1-B148A18A82CB}" type="slidenum">
              <a:rPr lang="en-GB" smtClean="0"/>
              <a:t>‹#›</a:t>
            </a:fld>
            <a:endParaRPr lang="en-GB"/>
          </a:p>
        </p:txBody>
      </p:sp>
      <p:pic>
        <p:nvPicPr>
          <p:cNvPr id="6" name="Eduqas_Powerpoint_Templates_for PPT-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278740" y="569174"/>
            <a:ext cx="4769510" cy="634020"/>
          </a:xfrm>
          <a:prstGeom prst="rect">
            <a:avLst/>
          </a:prstGeom>
          <a:noFill/>
        </p:spPr>
        <p:txBody>
          <a:bodyPr wrap="square" rtlCol="0">
            <a:spAutoFit/>
          </a:bodyPr>
          <a:lstStyle/>
          <a:p>
            <a:pPr>
              <a:lnSpc>
                <a:spcPct val="80000"/>
              </a:lnSpc>
            </a:pPr>
            <a:r>
              <a:rPr lang="en-US" sz="4400" kern="1100" spc="-30">
                <a:solidFill>
                  <a:schemeClr val="bg1"/>
                </a:solidFill>
                <a:latin typeface="Gotham Rounded Book"/>
                <a:cs typeface="Gotham Rounded Book"/>
              </a:rPr>
              <a:t>Any Questions?</a:t>
            </a:r>
          </a:p>
        </p:txBody>
      </p:sp>
    </p:spTree>
    <p:extLst>
      <p:ext uri="{BB962C8B-B14F-4D97-AF65-F5344CB8AC3E}">
        <p14:creationId xmlns:p14="http://schemas.microsoft.com/office/powerpoint/2010/main" val="1001674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EC97-3610-4BC3-9863-84860970E407}"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248609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EC97-3610-4BC3-9863-84860970E407}"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62749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243828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42730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Y:\Tools and Systems\Educational Support\Marketing and Communications\Jay\Banners\Power Point\cbac-POWERPOINT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56278"/>
            <a:ext cx="9169400" cy="133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8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344"/>
          <a:stretch/>
        </p:blipFill>
        <p:spPr bwMode="auto">
          <a:xfrm>
            <a:off x="0" y="0"/>
            <a:ext cx="9144000" cy="58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6526" y="5928233"/>
            <a:ext cx="700998" cy="7009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216542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344"/>
          <a:stretch/>
        </p:blipFill>
        <p:spPr bwMode="auto">
          <a:xfrm>
            <a:off x="0" y="0"/>
            <a:ext cx="9144000" cy="58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Picture 8" descr="Z:\Pictures\logos\WJEC_Logo_RGB.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176892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4" descr="Y:\Tools and Systems\Educational Support\Marketing and Communications\Jay\Banners\Power Point\EDUQAS-POWERPOINT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308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50646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29966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416799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91CEC97-3610-4BC3-9863-84860970E407}"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19918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1CEC97-3610-4BC3-9863-84860970E407}" type="datetimeFigureOut">
              <a:rPr lang="en-GB" smtClean="0"/>
              <a:t>21/01/2022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189557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91CEC97-3610-4BC3-9863-84860970E407}" type="datetimeFigureOut">
              <a:rPr lang="en-GB" smtClean="0"/>
              <a:t>21/01/2022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245372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EC97-3610-4BC3-9863-84860970E407}" type="datetimeFigureOut">
              <a:rPr lang="en-GB" smtClean="0"/>
              <a:t>21/01/2022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29FF0E-3B88-4BA3-99B1-B148A18A82CB}" type="slidenum">
              <a:rPr lang="en-GB" smtClean="0"/>
              <a:t>‹#›</a:t>
            </a:fld>
            <a:endParaRPr lang="en-GB"/>
          </a:p>
        </p:txBody>
      </p:sp>
      <p:pic>
        <p:nvPicPr>
          <p:cNvPr id="6" name="Eduqas_Powerpoint_Templates_for PPT-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278740" y="569174"/>
            <a:ext cx="4769510" cy="634020"/>
          </a:xfrm>
          <a:prstGeom prst="rect">
            <a:avLst/>
          </a:prstGeom>
          <a:noFill/>
        </p:spPr>
        <p:txBody>
          <a:bodyPr wrap="square" rtlCol="0">
            <a:spAutoFit/>
          </a:bodyPr>
          <a:lstStyle/>
          <a:p>
            <a:pPr>
              <a:lnSpc>
                <a:spcPct val="80000"/>
              </a:lnSpc>
            </a:pPr>
            <a:r>
              <a:rPr lang="en-US" sz="4400" kern="1100" spc="-30">
                <a:solidFill>
                  <a:schemeClr val="bg1"/>
                </a:solidFill>
                <a:latin typeface="Gotham Rounded Book"/>
                <a:cs typeface="Gotham Rounded Book"/>
              </a:rPr>
              <a:t>Any Questions?</a:t>
            </a:r>
          </a:p>
        </p:txBody>
      </p:sp>
    </p:spTree>
    <p:extLst>
      <p:ext uri="{BB962C8B-B14F-4D97-AF65-F5344CB8AC3E}">
        <p14:creationId xmlns:p14="http://schemas.microsoft.com/office/powerpoint/2010/main" val="328950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EC97-3610-4BC3-9863-84860970E407}" type="datetimeFigureOut">
              <a:rPr lang="en-GB" smtClean="0"/>
              <a:t>21/01/2022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9FF0E-3B88-4BA3-99B1-B148A18A82CB}" type="slidenum">
              <a:rPr lang="en-GB" smtClean="0"/>
              <a:t>‹#›</a:t>
            </a:fld>
            <a:endParaRPr lang="en-GB"/>
          </a:p>
        </p:txBody>
      </p:sp>
    </p:spTree>
    <p:extLst>
      <p:ext uri="{BB962C8B-B14F-4D97-AF65-F5344CB8AC3E}">
        <p14:creationId xmlns:p14="http://schemas.microsoft.com/office/powerpoint/2010/main" val="3150130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51" r:id="rId5"/>
    <p:sldLayoutId id="2147483652" r:id="rId6"/>
    <p:sldLayoutId id="2147483653" r:id="rId7"/>
    <p:sldLayoutId id="2147483654" r:id="rId8"/>
    <p:sldLayoutId id="2147483655" r:id="rId9"/>
    <p:sldLayoutId id="2147483660" r:id="rId10"/>
    <p:sldLayoutId id="2147483656" r:id="rId11"/>
    <p:sldLayoutId id="2147483657" r:id="rId12"/>
    <p:sldLayoutId id="2147483658" r:id="rId13"/>
    <p:sldLayoutId id="2147483659"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Pa%20adnodd.pptx"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0.xml"/><Relationship Id="rId7" Type="http://schemas.openxmlformats.org/officeDocument/2006/relationships/slide" Target="slide32.xml"/><Relationship Id="rId2" Type="http://schemas.openxmlformats.org/officeDocument/2006/relationships/slide" Target="slide16.xml"/><Relationship Id="rId1" Type="http://schemas.openxmlformats.org/officeDocument/2006/relationships/slideLayout" Target="../slideLayouts/slideLayout15.xml"/><Relationship Id="rId6" Type="http://schemas.openxmlformats.org/officeDocument/2006/relationships/slide" Target="slide29.xml"/><Relationship Id="rId5" Type="http://schemas.openxmlformats.org/officeDocument/2006/relationships/slide" Target="slide27.xml"/><Relationship Id="rId10" Type="http://schemas.openxmlformats.org/officeDocument/2006/relationships/hyperlink" Target="https://oer.wjec.co.uk/Pages/ProjectByArgs.aspx?subid=57&amp;lvlid=1" TargetMode="External"/><Relationship Id="rId4" Type="http://schemas.openxmlformats.org/officeDocument/2006/relationships/slide" Target="slide24.xml"/><Relationship Id="rId9" Type="http://schemas.openxmlformats.org/officeDocument/2006/relationships/slide" Target="slide3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eduqas.co.uk/umbraco/surface/blobstorage/download?nodeId=13809"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eduqas.co.uk/qualifications/religious-studies-as-a-level/#tab_pastpap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5.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1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5.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slide" Target="slide1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5.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hyperlink" Target="mailto:GCEReligiousStudies@wjec.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wjec.co.uk/qualifications/religious-studies-as-a-level/#tab_pastpapers" TargetMode="External"/><Relationship Id="rId2" Type="http://schemas.openxmlformats.org/officeDocument/2006/relationships/hyperlink" Target="https://www.wjec.co.uk/umbraco/surface/blobstorage/download?nodeId=8873"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pres?slideindex=1&amp;slidetitl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6526" y="5928233"/>
            <a:ext cx="700998" cy="7009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8E4465-F1DC-460B-BC50-20BEB80F9902}"/>
              </a:ext>
            </a:extLst>
          </p:cNvPr>
          <p:cNvSpPr>
            <a:spLocks noGrp="1"/>
          </p:cNvSpPr>
          <p:nvPr>
            <p:ph type="ctrTitle"/>
          </p:nvPr>
        </p:nvSpPr>
        <p:spPr>
          <a:xfrm>
            <a:off x="516689" y="2656557"/>
            <a:ext cx="7772400" cy="52364"/>
          </a:xfrm>
        </p:spPr>
        <p:txBody>
          <a:bodyPr>
            <a:normAutofit fontScale="90000"/>
          </a:bodyPr>
          <a:lstStyle/>
          <a:p>
            <a:pPr algn="l"/>
            <a:br>
              <a:rPr lang="en-GB" dirty="0">
                <a:solidFill>
                  <a:schemeClr val="bg1"/>
                </a:solidFill>
                <a:latin typeface="Arial" panose="020B0604020202020204" pitchFamily="34" charset="0"/>
                <a:cs typeface="Arial" panose="020B0604020202020204" pitchFamily="34" charset="0"/>
              </a:rPr>
            </a:br>
            <a:r>
              <a:rPr lang="en-GB" dirty="0">
                <a:solidFill>
                  <a:srgbClr val="FFC000"/>
                </a:solidFill>
                <a:latin typeface="Arial" panose="020B0604020202020204" pitchFamily="34" charset="0"/>
                <a:cs typeface="Arial" panose="020B0604020202020204" pitchFamily="34" charset="0"/>
              </a:rPr>
              <a:t>Assessing your students’ work in </a:t>
            </a:r>
            <a:r>
              <a:rPr lang="en-GB" dirty="0">
                <a:solidFill>
                  <a:schemeClr val="bg1"/>
                </a:solidFill>
                <a:latin typeface="Arial" panose="020B0604020202020204" pitchFamily="34" charset="0"/>
                <a:cs typeface="Arial" panose="020B0604020202020204" pitchFamily="34" charset="0"/>
              </a:rPr>
              <a:t>WJEC </a:t>
            </a:r>
            <a:r>
              <a:rPr lang="en-GB" i="1" dirty="0">
                <a:solidFill>
                  <a:schemeClr val="bg1"/>
                </a:solidFill>
                <a:latin typeface="Arial" panose="020B0604020202020204" pitchFamily="34" charset="0"/>
                <a:cs typeface="Arial" panose="020B0604020202020204" pitchFamily="34" charset="0"/>
              </a:rPr>
              <a:t>A level Religious Studies</a:t>
            </a:r>
            <a:br>
              <a:rPr lang="en-GB" i="1" dirty="0">
                <a:solidFill>
                  <a:schemeClr val="bg1"/>
                </a:solidFill>
                <a:latin typeface="Arial" panose="020B0604020202020204" pitchFamily="34" charset="0"/>
                <a:cs typeface="Arial" panose="020B0604020202020204" pitchFamily="34" charset="0"/>
              </a:rPr>
            </a:br>
            <a:br>
              <a:rPr lang="en-GB" i="1" dirty="0">
                <a:solidFill>
                  <a:schemeClr val="bg1"/>
                </a:solidFill>
                <a:latin typeface="Arial" panose="020B0604020202020204" pitchFamily="34" charset="0"/>
                <a:cs typeface="Arial" panose="020B0604020202020204" pitchFamily="34" charset="0"/>
              </a:rPr>
            </a:br>
            <a:br>
              <a:rPr lang="en-GB" i="1" dirty="0">
                <a:solidFill>
                  <a:schemeClr val="bg1"/>
                </a:solidFill>
                <a:latin typeface="Arial" panose="020B0604020202020204" pitchFamily="34" charset="0"/>
                <a:cs typeface="Arial" panose="020B0604020202020204" pitchFamily="34" charset="0"/>
              </a:rPr>
            </a:br>
            <a:br>
              <a:rPr lang="en-GB" dirty="0"/>
            </a:br>
            <a:r>
              <a:rPr lang="en-GB" i="1" dirty="0"/>
              <a:t> </a:t>
            </a:r>
            <a:endParaRPr lang="en-GB" dirty="0">
              <a:solidFill>
                <a:schemeClr val="bg1"/>
              </a:solidFill>
            </a:endParaRPr>
          </a:p>
        </p:txBody>
      </p:sp>
    </p:spTree>
    <p:extLst>
      <p:ext uri="{BB962C8B-B14F-4D97-AF65-F5344CB8AC3E}">
        <p14:creationId xmlns:p14="http://schemas.microsoft.com/office/powerpoint/2010/main" val="50897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43237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Use of subject terminology</a:t>
            </a:r>
            <a:endParaRPr lang="en-GB" dirty="0"/>
          </a:p>
          <a:p>
            <a:pPr lvl="0"/>
            <a:endParaRPr lang="en-GB" dirty="0"/>
          </a:p>
          <a:p>
            <a:pPr marL="342900" lvl="0" indent="-342900">
              <a:buFont typeface="Arial" panose="020B0604020202020204" pitchFamily="34" charset="0"/>
              <a:buChar char="•"/>
            </a:pPr>
            <a:r>
              <a:rPr lang="en-GB" dirty="0"/>
              <a:t>Use of appropriate terminology is rewarded within the marking criteria. </a:t>
            </a:r>
          </a:p>
          <a:p>
            <a:pPr lvl="0"/>
            <a:endParaRPr lang="en-GB" dirty="0"/>
          </a:p>
          <a:p>
            <a:pPr marL="342900" lvl="0" indent="-342900">
              <a:buFont typeface="Arial" panose="020B0604020202020204" pitchFamily="34" charset="0"/>
              <a:buChar char="•"/>
            </a:pPr>
            <a:r>
              <a:rPr lang="en-GB" dirty="0"/>
              <a:t>Unless there is a specific requirement within a question, learners may also be awarded marks where the answer is accurate but expressed in their own words.</a:t>
            </a:r>
          </a:p>
          <a:p>
            <a:endParaRPr lang="en-GB" sz="2400" b="1" dirty="0"/>
          </a:p>
        </p:txBody>
      </p:sp>
    </p:spTree>
    <p:extLst>
      <p:ext uri="{BB962C8B-B14F-4D97-AF65-F5344CB8AC3E}">
        <p14:creationId xmlns:p14="http://schemas.microsoft.com/office/powerpoint/2010/main" val="1526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43237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r>
              <a:rPr lang="en-GB" dirty="0"/>
              <a:t>WJEC has a consistent way of addressing rubric infringements across all our qualifications. Below is a list of the possible infringements which sometimes occur for this qualification.</a:t>
            </a:r>
            <a:endParaRPr lang="en-GB" sz="1400"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2918140178"/>
              </p:ext>
            </p:extLst>
          </p:nvPr>
        </p:nvGraphicFramePr>
        <p:xfrm>
          <a:off x="558800" y="3429000"/>
          <a:ext cx="7901632" cy="2749481"/>
        </p:xfrm>
        <a:graphic>
          <a:graphicData uri="http://schemas.openxmlformats.org/drawingml/2006/table">
            <a:tbl>
              <a:tblPr firstRow="1" bandRow="1">
                <a:tableStyleId>{5C22544A-7EE6-4342-B048-85BDC9FD1C3A}</a:tableStyleId>
              </a:tblPr>
              <a:tblGrid>
                <a:gridCol w="2501032">
                  <a:extLst>
                    <a:ext uri="{9D8B030D-6E8A-4147-A177-3AD203B41FA5}">
                      <a16:colId xmlns:a16="http://schemas.microsoft.com/office/drawing/2014/main" val="3119963982"/>
                    </a:ext>
                  </a:extLst>
                </a:gridCol>
                <a:gridCol w="5400600">
                  <a:extLst>
                    <a:ext uri="{9D8B030D-6E8A-4147-A177-3AD203B41FA5}">
                      <a16:colId xmlns:a16="http://schemas.microsoft.com/office/drawing/2014/main" val="1991654297"/>
                    </a:ext>
                  </a:extLst>
                </a:gridCol>
              </a:tblGrid>
              <a:tr h="372041">
                <a:tc>
                  <a:txBody>
                    <a:bodyPr/>
                    <a:lstStyle/>
                    <a:p>
                      <a:pPr algn="ctr"/>
                      <a:r>
                        <a:rPr lang="en-GB"/>
                        <a:t>Type of infringement</a:t>
                      </a:r>
                    </a:p>
                  </a:txBody>
                  <a:tcPr/>
                </a:tc>
                <a:tc>
                  <a:txBody>
                    <a:bodyPr/>
                    <a:lstStyle/>
                    <a:p>
                      <a:pPr algn="ctr"/>
                      <a:r>
                        <a:rPr lang="en-GB"/>
                        <a:t>Action</a:t>
                      </a:r>
                    </a:p>
                  </a:txBody>
                  <a:tcPr/>
                </a:tc>
                <a:extLst>
                  <a:ext uri="{0D108BD9-81ED-4DB2-BD59-A6C34878D82A}">
                    <a16:rowId xmlns:a16="http://schemas.microsoft.com/office/drawing/2014/main" val="2455063329"/>
                  </a:ext>
                </a:extLst>
              </a:tr>
              <a:tr h="372041">
                <a:tc>
                  <a:txBody>
                    <a:bodyPr/>
                    <a:lstStyle/>
                    <a:p>
                      <a:r>
                        <a:rPr lang="en-GB"/>
                        <a:t>Answering more than the stipulated number of questions</a:t>
                      </a:r>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Mark all optional questions that the learner has attempted.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Determine which of the attempted routes through the rubric elicits the highest mark.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Award highest mark.</a:t>
                      </a:r>
                      <a:endParaRPr lang="en-GB" dirty="0"/>
                    </a:p>
                  </a:txBody>
                  <a:tcPr/>
                </a:tc>
                <a:extLst>
                  <a:ext uri="{0D108BD9-81ED-4DB2-BD59-A6C34878D82A}">
                    <a16:rowId xmlns:a16="http://schemas.microsoft.com/office/drawing/2014/main" val="1646666690"/>
                  </a:ext>
                </a:extLst>
              </a:tr>
              <a:tr h="372041">
                <a:tc>
                  <a:txBody>
                    <a:bodyPr/>
                    <a:lstStyle/>
                    <a:p>
                      <a:r>
                        <a:rPr lang="en-GB" sz="1800" kern="1200" dirty="0">
                          <a:solidFill>
                            <a:schemeClr val="dk1"/>
                          </a:solidFill>
                          <a:effectLst/>
                          <a:latin typeface="+mn-lt"/>
                          <a:ea typeface="+mn-ea"/>
                          <a:cs typeface="+mn-cs"/>
                        </a:rPr>
                        <a:t>Where the correct answer has been clearly crossed out.</a:t>
                      </a:r>
                      <a:endParaRPr lang="en-GB" dirty="0"/>
                    </a:p>
                  </a:txBody>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If the learner writes and then crosses out the correct answer, do not award the mark, even if no other answer is offered.</a:t>
                      </a:r>
                      <a:endParaRPr lang="en-GB" dirty="0"/>
                    </a:p>
                  </a:txBody>
                  <a:tcPr/>
                </a:tc>
                <a:extLst>
                  <a:ext uri="{0D108BD9-81ED-4DB2-BD59-A6C34878D82A}">
                    <a16:rowId xmlns:a16="http://schemas.microsoft.com/office/drawing/2014/main" val="3946545713"/>
                  </a:ext>
                </a:extLst>
              </a:tr>
            </a:tbl>
          </a:graphicData>
        </a:graphic>
      </p:graphicFrame>
    </p:spTree>
    <p:extLst>
      <p:ext uri="{BB962C8B-B14F-4D97-AF65-F5344CB8AC3E}">
        <p14:creationId xmlns:p14="http://schemas.microsoft.com/office/powerpoint/2010/main" val="190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394816" y="1340768"/>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44053264"/>
              </p:ext>
            </p:extLst>
          </p:nvPr>
        </p:nvGraphicFramePr>
        <p:xfrm>
          <a:off x="755576" y="2276872"/>
          <a:ext cx="7704856" cy="3401811"/>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3119963982"/>
                    </a:ext>
                  </a:extLst>
                </a:gridCol>
                <a:gridCol w="5472608">
                  <a:extLst>
                    <a:ext uri="{9D8B030D-6E8A-4147-A177-3AD203B41FA5}">
                      <a16:colId xmlns:a16="http://schemas.microsoft.com/office/drawing/2014/main" val="1991654297"/>
                    </a:ext>
                  </a:extLst>
                </a:gridCol>
              </a:tblGrid>
              <a:tr h="438712">
                <a:tc>
                  <a:txBody>
                    <a:bodyPr/>
                    <a:lstStyle/>
                    <a:p>
                      <a:pPr algn="ctr"/>
                      <a:r>
                        <a:rPr lang="en-GB"/>
                        <a:t>Type of infringement</a:t>
                      </a:r>
                    </a:p>
                  </a:txBody>
                  <a:tcPr/>
                </a:tc>
                <a:tc>
                  <a:txBody>
                    <a:bodyPr/>
                    <a:lstStyle/>
                    <a:p>
                      <a:pPr algn="ctr"/>
                      <a:r>
                        <a:rPr lang="en-GB"/>
                        <a:t>Action</a:t>
                      </a:r>
                    </a:p>
                  </a:txBody>
                  <a:tcPr/>
                </a:tc>
                <a:extLst>
                  <a:ext uri="{0D108BD9-81ED-4DB2-BD59-A6C34878D82A}">
                    <a16:rowId xmlns:a16="http://schemas.microsoft.com/office/drawing/2014/main" val="2455063329"/>
                  </a:ext>
                </a:extLst>
              </a:tr>
              <a:tr h="2048699">
                <a:tc>
                  <a:txBody>
                    <a:bodyPr/>
                    <a:lstStyle/>
                    <a:p>
                      <a:r>
                        <a:rPr lang="en-GB" sz="1800" kern="1200">
                          <a:solidFill>
                            <a:schemeClr val="dk1"/>
                          </a:solidFill>
                          <a:effectLst/>
                          <a:latin typeface="+mn-lt"/>
                          <a:ea typeface="+mn-ea"/>
                          <a:cs typeface="+mn-cs"/>
                        </a:rPr>
                        <a:t>Incorrect numbering of an answer (unconstrained papers)</a:t>
                      </a:r>
                      <a:endParaRPr lang="en-GB"/>
                    </a:p>
                  </a:txBody>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If it is obvious which question is being answered, award marks as per the marking scheme for the question focused on by the candidate.</a:t>
                      </a:r>
                    </a:p>
                  </a:txBody>
                  <a:tcPr/>
                </a:tc>
                <a:extLst>
                  <a:ext uri="{0D108BD9-81ED-4DB2-BD59-A6C34878D82A}">
                    <a16:rowId xmlns:a16="http://schemas.microsoft.com/office/drawing/2014/main" val="1646666690"/>
                  </a:ext>
                </a:extLst>
              </a:tr>
              <a:tr h="438712">
                <a:tc>
                  <a:txBody>
                    <a:bodyPr/>
                    <a:lstStyle/>
                    <a:p>
                      <a:r>
                        <a:rPr lang="en-GB" sz="1800" kern="1200">
                          <a:solidFill>
                            <a:schemeClr val="dk1"/>
                          </a:solidFill>
                          <a:effectLst/>
                          <a:latin typeface="+mn-lt"/>
                          <a:ea typeface="+mn-ea"/>
                          <a:cs typeface="+mn-cs"/>
                        </a:rPr>
                        <a:t>Writing answers in the wrong place (constrained papers)</a:t>
                      </a:r>
                      <a:endParaRPr lang="en-GB"/>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effectLst/>
                          <a:latin typeface="+mn-lt"/>
                          <a:ea typeface="+mn-ea"/>
                          <a:cs typeface="+mn-cs"/>
                        </a:rPr>
                        <a:t>If it is obvious to which question the response relates, award marks as per the marking scheme.</a:t>
                      </a:r>
                    </a:p>
                    <a:p>
                      <a:pPr marL="285750" lvl="0" indent="-285750">
                        <a:buFont typeface="Arial" panose="020B0604020202020204" pitchFamily="34" charset="0"/>
                        <a:buChar char="•"/>
                      </a:pPr>
                      <a:endParaRPr lang="en-GB" dirty="0"/>
                    </a:p>
                  </a:txBody>
                  <a:tcPr/>
                </a:tc>
                <a:extLst>
                  <a:ext uri="{0D108BD9-81ED-4DB2-BD59-A6C34878D82A}">
                    <a16:rowId xmlns:a16="http://schemas.microsoft.com/office/drawing/2014/main" val="947109016"/>
                  </a:ext>
                </a:extLst>
              </a:tr>
            </a:tbl>
          </a:graphicData>
        </a:graphic>
      </p:graphicFrame>
    </p:spTree>
    <p:extLst>
      <p:ext uri="{BB962C8B-B14F-4D97-AF65-F5344CB8AC3E}">
        <p14:creationId xmlns:p14="http://schemas.microsoft.com/office/powerpoint/2010/main" val="191763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81225" y="0"/>
            <a:ext cx="7577137" cy="1214682"/>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500" b="1" dirty="0">
                <a:solidFill>
                  <a:schemeClr val="bg1"/>
                </a:solidFill>
                <a:latin typeface="Arial" panose="020B0604020202020204" pitchFamily="34" charset="0"/>
                <a:cs typeface="Arial" panose="020B0604020202020204" pitchFamily="34" charset="0"/>
              </a:rPr>
              <a:t>Assessing evidence</a:t>
            </a:r>
          </a:p>
          <a:p>
            <a:endParaRPr lang="en-GB" sz="4500" b="1" dirty="0">
              <a:solidFill>
                <a:schemeClr val="bg1"/>
              </a:solidFill>
              <a:latin typeface="Arial" panose="020B0604020202020204" pitchFamily="34" charset="0"/>
              <a:cs typeface="Arial" panose="020B0604020202020204" pitchFamily="34" charset="0"/>
            </a:endParaRPr>
          </a:p>
          <a:p>
            <a:r>
              <a:rPr lang="en-GB" sz="4500" cap="all" dirty="0">
                <a:solidFill>
                  <a:schemeClr val="accent5">
                    <a:lumMod val="40000"/>
                    <a:lumOff val="60000"/>
                  </a:schemeClr>
                </a:solidFill>
                <a:latin typeface="Gotham Rounded Book" pitchFamily="2" charset="77"/>
                <a:ea typeface="Times New Roman"/>
                <a:cs typeface="Arial" panose="020B0604020202020204" pitchFamily="34" charset="0"/>
              </a:rPr>
              <a:t>Potential </a:t>
            </a:r>
            <a:r>
              <a:rPr lang="en-GB" sz="4500" cap="all">
                <a:solidFill>
                  <a:schemeClr val="accent5">
                    <a:lumMod val="40000"/>
                    <a:lumOff val="60000"/>
                  </a:schemeClr>
                </a:solidFill>
                <a:latin typeface="Gotham Rounded Book" pitchFamily="2" charset="77"/>
                <a:ea typeface="Times New Roman"/>
                <a:cs typeface="Arial" panose="020B0604020202020204" pitchFamily="34" charset="0"/>
              </a:rPr>
              <a:t>problem AO1 </a:t>
            </a:r>
            <a:r>
              <a:rPr lang="en-GB" sz="4500" cap="all" dirty="0">
                <a:solidFill>
                  <a:schemeClr val="accent5">
                    <a:lumMod val="40000"/>
                    <a:lumOff val="60000"/>
                  </a:schemeClr>
                </a:solidFill>
                <a:latin typeface="Gotham Rounded Book" pitchFamily="2" charset="77"/>
                <a:ea typeface="Times New Roman"/>
                <a:cs typeface="Arial" panose="020B0604020202020204" pitchFamily="34" charset="0"/>
              </a:rPr>
              <a:t>areas</a:t>
            </a:r>
          </a:p>
          <a:p>
            <a:endParaRPr lang="en-GB" sz="4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E6E631-33AE-4BF8-9811-2508E556599F}"/>
              </a:ext>
            </a:extLst>
          </p:cNvPr>
          <p:cNvSpPr txBox="1"/>
          <p:nvPr/>
        </p:nvSpPr>
        <p:spPr>
          <a:xfrm>
            <a:off x="79189" y="1365757"/>
            <a:ext cx="9071161" cy="5539978"/>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ea typeface="ＭＳ Ｐゴシック"/>
                <a:cs typeface="Arial" panose="020B0604020202020204" pitchFamily="34" charset="0"/>
              </a:rPr>
              <a:t>The candidate has not responded appropriately to the AO1 command word used </a:t>
            </a:r>
            <a:r>
              <a:rPr lang="en-US" sz="1600" dirty="0">
                <a:latin typeface="Arial" panose="020B0604020202020204" pitchFamily="34" charset="0"/>
                <a:ea typeface="ＭＳ Ｐゴシック"/>
                <a:cs typeface="Arial" panose="020B0604020202020204" pitchFamily="34" charset="0"/>
              </a:rPr>
              <a:t>– e.g.  </a:t>
            </a:r>
          </a:p>
          <a:p>
            <a:r>
              <a:rPr lang="en-US" sz="1600" dirty="0">
                <a:latin typeface="Arial" panose="020B0604020202020204" pitchFamily="34" charset="0"/>
                <a:ea typeface="ＭＳ Ｐゴシック"/>
                <a:cs typeface="Arial" panose="020B0604020202020204" pitchFamily="34" charset="0"/>
              </a:rPr>
              <a:t>      in Unit 4 2018  Q1 the command word ‘</a:t>
            </a:r>
            <a:r>
              <a:rPr lang="en-US" dirty="0">
                <a:latin typeface="Arial" panose="020B0604020202020204" pitchFamily="34" charset="0"/>
                <a:cs typeface="Arial" panose="020B0604020202020204" pitchFamily="34" charset="0"/>
              </a:rPr>
              <a:t>Compare’ was used,</a:t>
            </a:r>
            <a:endParaRPr lang="en-US" sz="1600" dirty="0">
              <a:latin typeface="Arial" panose="020B0604020202020204" pitchFamily="34" charset="0"/>
              <a:ea typeface="ＭＳ Ｐゴシック"/>
              <a:cs typeface="Arial" panose="020B0604020202020204" pitchFamily="34" charset="0"/>
            </a:endParaRPr>
          </a:p>
          <a:p>
            <a:r>
              <a:rPr lang="en-US" sz="1600" dirty="0">
                <a:latin typeface="Arial" panose="020B0604020202020204" pitchFamily="34" charset="0"/>
                <a:ea typeface="ＭＳ Ｐゴシック"/>
                <a:cs typeface="Arial" panose="020B0604020202020204" pitchFamily="34" charset="0"/>
              </a:rPr>
              <a:t>        </a:t>
            </a:r>
          </a:p>
          <a:p>
            <a:r>
              <a:rPr lang="en-US" sz="1600" b="1" dirty="0">
                <a:latin typeface="Arial" panose="020B0604020202020204" pitchFamily="34" charset="0"/>
                <a:ea typeface="ＭＳ Ｐゴシック"/>
                <a:cs typeface="Arial" panose="020B0604020202020204" pitchFamily="34" charset="0"/>
              </a:rPr>
              <a:t>      Q1. “</a:t>
            </a:r>
            <a:r>
              <a:rPr lang="en-US" sz="1600" b="1" dirty="0">
                <a:latin typeface="Arial" panose="020B0604020202020204" pitchFamily="34" charset="0"/>
                <a:cs typeface="Arial" panose="020B0604020202020204" pitchFamily="34" charset="0"/>
              </a:rPr>
              <a:t>Compare the meta-ethical approaches of Intuitionism and Emotivism.</a:t>
            </a:r>
            <a:r>
              <a:rPr lang="en-US" sz="1600" b="1" dirty="0">
                <a:latin typeface="Arial" panose="020B0604020202020204" pitchFamily="34" charset="0"/>
                <a:ea typeface="ＭＳ Ｐゴシック"/>
                <a:cs typeface="Arial" panose="020B0604020202020204" pitchFamily="34" charset="0"/>
              </a:rPr>
              <a:t>” </a:t>
            </a:r>
          </a:p>
          <a:p>
            <a:endParaRPr lang="en-US" sz="1600" dirty="0">
              <a:latin typeface="Arial" panose="020B0604020202020204" pitchFamily="34" charset="0"/>
              <a:ea typeface="ＭＳ Ｐゴシック"/>
              <a:cs typeface="Arial" panose="020B0604020202020204" pitchFamily="34" charset="0"/>
            </a:endParaRPr>
          </a:p>
          <a:p>
            <a:pPr algn="just"/>
            <a:r>
              <a:rPr lang="en-US" sz="1600" dirty="0">
                <a:latin typeface="Arial" panose="020B0604020202020204" pitchFamily="34" charset="0"/>
                <a:ea typeface="ＭＳ Ｐゴシック"/>
                <a:cs typeface="Arial" panose="020B0604020202020204" pitchFamily="34" charset="0"/>
              </a:rPr>
              <a:t>This command word means explain  “</a:t>
            </a:r>
            <a:r>
              <a:rPr lang="en-US" sz="1600" dirty="0">
                <a:latin typeface="Arial" panose="020B0604020202020204" pitchFamily="34" charset="0"/>
                <a:cs typeface="Arial" panose="020B0604020202020204" pitchFamily="34" charset="0"/>
              </a:rPr>
              <a:t>the similarities and/or differences between things or scholarly views, e.g. ideas, key findings.” </a:t>
            </a:r>
            <a:r>
              <a:rPr lang="en-GB" sz="1600" dirty="0">
                <a:latin typeface="Arial" panose="020B0604020202020204" pitchFamily="34" charset="0"/>
                <a:cs typeface="Arial" panose="020B0604020202020204" pitchFamily="34" charset="0"/>
              </a:rPr>
              <a:t>However, </a:t>
            </a:r>
            <a:r>
              <a:rPr lang="en-US" sz="1600" dirty="0">
                <a:latin typeface="Arial" panose="020B0604020202020204" pitchFamily="34" charset="0"/>
                <a:ea typeface="ＭＳ Ｐゴシック"/>
                <a:cs typeface="Arial" panose="020B0604020202020204" pitchFamily="34" charset="0"/>
              </a:rPr>
              <a:t>a candidate may have responded to the question as it were simply an “Explain” question – this means “Write a systematic and comprehensive account of a topic, exploring underlying reasons, focusing upon the aspect highlighted n the question”. Therefore, by simply </a:t>
            </a:r>
            <a:r>
              <a:rPr lang="en-GB" sz="1600" dirty="0">
                <a:latin typeface="Arial" panose="020B0604020202020204" pitchFamily="34" charset="0"/>
                <a:cs typeface="Arial" panose="020B0604020202020204" pitchFamily="34" charset="0"/>
              </a:rPr>
              <a:t>‘explaining’ Intuitionism and Emotivism, a candidate has not actually ‘compared’ them. </a:t>
            </a:r>
            <a:r>
              <a:rPr lang="en-US" sz="1600" dirty="0">
                <a:latin typeface="Arial" panose="020B0604020202020204" pitchFamily="34" charset="0"/>
                <a:cs typeface="Arial" panose="020B0604020202020204" pitchFamily="34" charset="0"/>
              </a:rPr>
              <a:t>As a result of this they have </a:t>
            </a:r>
            <a:r>
              <a:rPr lang="en-GB" sz="1600" dirty="0">
                <a:latin typeface="Arial" panose="020B0604020202020204" pitchFamily="34" charset="0"/>
                <a:cs typeface="Arial" panose="020B0604020202020204" pitchFamily="34" charset="0"/>
              </a:rPr>
              <a:t>limited  the quality of their response and so a ‘best fit’ band would need to be applied to the response.</a:t>
            </a:r>
          </a:p>
          <a:p>
            <a:endParaRPr lang="en-US" sz="1600" dirty="0">
              <a:latin typeface="Arial" panose="020B0604020202020204" pitchFamily="34" charset="0"/>
              <a:ea typeface="ＭＳ Ｐゴシック"/>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ea typeface="ＭＳ Ｐゴシック"/>
                <a:cs typeface="Arial" panose="020B0604020202020204" pitchFamily="34" charset="0"/>
              </a:rPr>
              <a:t>A candidate may see  a word or phrase in the question e.g. “hard determinism” and simply write all they know about a topic rather than the focus of the question set</a:t>
            </a:r>
            <a:r>
              <a:rPr lang="en-US" sz="1600" dirty="0">
                <a:latin typeface="Arial" panose="020B0604020202020204" pitchFamily="34" charset="0"/>
                <a:ea typeface="ＭＳ Ｐゴシック"/>
                <a:cs typeface="Arial" panose="020B0604020202020204" pitchFamily="34" charset="0"/>
              </a:rPr>
              <a:t>.</a:t>
            </a:r>
          </a:p>
          <a:p>
            <a:endParaRPr lang="en-US" sz="1600" dirty="0">
              <a:latin typeface="Arial" panose="020B0604020202020204" pitchFamily="34" charset="0"/>
              <a:ea typeface="ＭＳ Ｐゴシック"/>
              <a:cs typeface="Arial" panose="020B0604020202020204" pitchFamily="34" charset="0"/>
            </a:endParaRPr>
          </a:p>
          <a:p>
            <a:pPr algn="just"/>
            <a:r>
              <a:rPr lang="en-US" sz="1600" dirty="0">
                <a:latin typeface="Arial" panose="020B0604020202020204" pitchFamily="34" charset="0"/>
                <a:ea typeface="ＭＳ Ｐゴシック"/>
                <a:cs typeface="Arial" panose="020B0604020202020204" pitchFamily="34" charset="0"/>
              </a:rPr>
              <a:t>For example, Q2 in 2019 was “Explain the arguments of the philosopher John Locke and the psychologist Ivan Pavlov in support of hard determinism.” Some candidates may include information about the scientific concept (biological determinism) of hard determinism in their response despite it not being asked for in the question. In this case you would ignore any material not directly related to the question and mark the remainder using a ‘best-fit’ approach using the band descriptors.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214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E6E631-33AE-4BF8-9811-2508E556599F}"/>
              </a:ext>
            </a:extLst>
          </p:cNvPr>
          <p:cNvSpPr txBox="1"/>
          <p:nvPr/>
        </p:nvSpPr>
        <p:spPr>
          <a:xfrm>
            <a:off x="287524" y="1214682"/>
            <a:ext cx="8568952" cy="4893647"/>
          </a:xfrm>
          <a:prstGeom prst="rect">
            <a:avLst/>
          </a:prstGeom>
          <a:noFill/>
        </p:spPr>
        <p:txBody>
          <a:bodyPr wrap="square" rtlCol="0">
            <a:spAutoFit/>
          </a:bodyPr>
          <a:lstStyle/>
          <a:p>
            <a:pPr algn="ctr">
              <a:spcAft>
                <a:spcPts val="0"/>
              </a:spcAft>
            </a:pPr>
            <a:endParaRPr lang="en-GB" sz="2400" cap="all" dirty="0">
              <a:solidFill>
                <a:srgbClr val="009FE3"/>
              </a:solidFill>
              <a:latin typeface="Gotham Rounded Book" pitchFamily="2" charset="77"/>
              <a:ea typeface="Times New Roman"/>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ea typeface="ＭＳ Ｐゴシック"/>
                <a:cs typeface="Arial" panose="020B0604020202020204" pitchFamily="34" charset="0"/>
              </a:rPr>
              <a:t>The candidate has failed to treat the question as an AO2 question providing almost entirely descriptive information</a:t>
            </a:r>
            <a:r>
              <a:rPr lang="en-US" sz="1600" dirty="0">
                <a:latin typeface="Arial" panose="020B0604020202020204" pitchFamily="34" charset="0"/>
                <a:ea typeface="ＭＳ Ｐゴシック"/>
                <a:cs typeface="Arial" panose="020B0604020202020204" pitchFamily="34" charset="0"/>
              </a:rPr>
              <a:t>. This </a:t>
            </a:r>
            <a:r>
              <a:rPr lang="en-US" sz="1600" b="1" dirty="0">
                <a:latin typeface="Arial" panose="020B0604020202020204" pitchFamily="34" charset="0"/>
                <a:ea typeface="ＭＳ Ｐゴシック"/>
                <a:cs typeface="Arial" panose="020B0604020202020204" pitchFamily="34" charset="0"/>
              </a:rPr>
              <a:t>information</a:t>
            </a:r>
            <a:r>
              <a:rPr lang="en-US" sz="1600" dirty="0">
                <a:latin typeface="Arial" panose="020B0604020202020204" pitchFamily="34" charset="0"/>
                <a:ea typeface="ＭＳ Ｐゴシック"/>
                <a:cs typeface="Arial" panose="020B0604020202020204" pitchFamily="34" charset="0"/>
              </a:rPr>
              <a:t> could be relevant, but </a:t>
            </a:r>
            <a:r>
              <a:rPr lang="en-US" sz="1600" b="1" dirty="0">
                <a:latin typeface="Arial" panose="020B0604020202020204" pitchFamily="34" charset="0"/>
                <a:ea typeface="ＭＳ Ｐゴシック"/>
                <a:cs typeface="Arial" panose="020B0604020202020204" pitchFamily="34" charset="0"/>
              </a:rPr>
              <a:t>is presented mainly as AO1 information </a:t>
            </a:r>
            <a:r>
              <a:rPr lang="en-US" sz="1600" dirty="0">
                <a:latin typeface="Arial" panose="020B0604020202020204" pitchFamily="34" charset="0"/>
                <a:ea typeface="ＭＳ Ｐゴシック"/>
                <a:cs typeface="Arial" panose="020B0604020202020204" pitchFamily="34" charset="0"/>
              </a:rPr>
              <a:t>with little reasoning and/or evidence to support the points made.  Depending on the quality of the analysis and evaluation made (if any) a ‘best fit’ band should be applied to the response.</a:t>
            </a:r>
          </a:p>
          <a:p>
            <a:pPr marL="285750" indent="-285750">
              <a:buFont typeface="Arial" panose="020B0604020202020204" pitchFamily="34" charset="0"/>
              <a:buChar char="•"/>
            </a:pPr>
            <a:endParaRPr lang="en-US" sz="1600" dirty="0">
              <a:latin typeface="Arial" panose="020B0604020202020204" pitchFamily="34" charset="0"/>
              <a:ea typeface="ＭＳ Ｐゴシック"/>
              <a:cs typeface="Arial" panose="020B0604020202020204" pitchFamily="34" charset="0"/>
            </a:endParaRPr>
          </a:p>
          <a:p>
            <a:pPr marL="285750" indent="-285750">
              <a:buFont typeface="Arial" panose="020B0604020202020204" pitchFamily="34" charset="0"/>
              <a:buChar char="•"/>
            </a:pPr>
            <a:endParaRPr lang="en-US" sz="1600" dirty="0">
              <a:highlight>
                <a:srgbClr val="FFFF00"/>
              </a:highlight>
              <a:latin typeface="Arial" panose="020B0604020202020204" pitchFamily="34" charset="0"/>
              <a:ea typeface="ＭＳ Ｐゴシック"/>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ea typeface="ＭＳ Ｐゴシック"/>
                <a:cs typeface="Arial" panose="020B0604020202020204" pitchFamily="34" charset="0"/>
              </a:rPr>
              <a:t>The candidate only provides a one-sided response to the issue raised</a:t>
            </a:r>
            <a:r>
              <a:rPr lang="en-US" sz="1600" dirty="0">
                <a:latin typeface="Arial" panose="020B0604020202020204" pitchFamily="34" charset="0"/>
                <a:ea typeface="ＭＳ Ｐゴシック"/>
                <a:cs typeface="Arial" panose="020B0604020202020204" pitchFamily="34" charset="0"/>
              </a:rPr>
              <a:t>. If the candidate demonstrates </a:t>
            </a:r>
            <a:r>
              <a:rPr lang="en-US" sz="1600" dirty="0">
                <a:solidFill>
                  <a:schemeClr val="tx1">
                    <a:lumMod val="95000"/>
                    <a:lumOff val="5000"/>
                  </a:schemeClr>
                </a:solidFill>
                <a:latin typeface="Arial" panose="020B0604020202020204" pitchFamily="34" charset="0"/>
                <a:ea typeface="ＭＳ Ｐゴシック"/>
                <a:cs typeface="Arial" panose="020B0604020202020204" pitchFamily="34" charset="0"/>
              </a:rPr>
              <a:t>diversity within a religion or via scholarly views in a one-sided approach</a:t>
            </a:r>
            <a:r>
              <a:rPr lang="en-US" sz="1600" dirty="0">
                <a:solidFill>
                  <a:srgbClr val="FF0000"/>
                </a:solidFill>
                <a:latin typeface="Arial" panose="020B0604020202020204" pitchFamily="34" charset="0"/>
                <a:ea typeface="ＭＳ Ｐゴシック"/>
                <a:cs typeface="Arial" panose="020B0604020202020204" pitchFamily="34" charset="0"/>
              </a:rPr>
              <a:t> </a:t>
            </a:r>
            <a:r>
              <a:rPr lang="en-US" sz="1600" dirty="0">
                <a:latin typeface="Arial" panose="020B0604020202020204" pitchFamily="34" charset="0"/>
                <a:ea typeface="ＭＳ Ｐゴシック"/>
                <a:cs typeface="Arial" panose="020B0604020202020204" pitchFamily="34" charset="0"/>
              </a:rPr>
              <a:t>the candidate may still achieve Band 3 or even Band 4, depending on the quality of the AO2 skills demonstrated – whether there was satisfactory analysis and relevant evaluation of the issue (Band 3) or purposeful analysis and effective evaluation (Band 4). However, if the response is just a basic or limited one-sided answer, it is only likely to achieve Band 2 (some valid analysis and inconsistent evaluation) or Band 1 (basic analysis and limited evaluation) depending on the quality of the AO2 skills demonstrated.</a:t>
            </a:r>
          </a:p>
          <a:p>
            <a:endParaRPr lang="en-US" sz="1600" dirty="0">
              <a:latin typeface="Arial" panose="020B0604020202020204" pitchFamily="34" charset="0"/>
              <a:ea typeface="ＭＳ Ｐゴシック"/>
              <a:cs typeface="Arial" panose="020B0604020202020204" pitchFamily="34" charset="0"/>
            </a:endParaRPr>
          </a:p>
          <a:p>
            <a:endParaRPr lang="en-US" sz="1600" dirty="0">
              <a:latin typeface="Arial" panose="020B0604020202020204" pitchFamily="34" charset="0"/>
              <a:ea typeface="ＭＳ Ｐゴシック"/>
              <a:cs typeface="Arial" panose="020B0604020202020204" pitchFamily="34" charset="0"/>
            </a:endParaRPr>
          </a:p>
        </p:txBody>
      </p:sp>
      <p:sp>
        <p:nvSpPr>
          <p:cNvPr id="7" name="Title 1">
            <a:extLst>
              <a:ext uri="{FF2B5EF4-FFF2-40B4-BE49-F238E27FC236}">
                <a16:creationId xmlns:a16="http://schemas.microsoft.com/office/drawing/2014/main" id="{2B9E1507-8C85-4046-8C2F-9BA4E3871D60}"/>
              </a:ext>
            </a:extLst>
          </p:cNvPr>
          <p:cNvSpPr txBox="1">
            <a:spLocks/>
          </p:cNvSpPr>
          <p:nvPr/>
        </p:nvSpPr>
        <p:spPr>
          <a:xfrm>
            <a:off x="1181225" y="0"/>
            <a:ext cx="7577137" cy="1214682"/>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500" b="1" dirty="0">
                <a:solidFill>
                  <a:schemeClr val="bg1"/>
                </a:solidFill>
                <a:latin typeface="Arial" panose="020B0604020202020204" pitchFamily="34" charset="0"/>
                <a:cs typeface="Arial" panose="020B0604020202020204" pitchFamily="34" charset="0"/>
              </a:rPr>
              <a:t>Assessing evidence</a:t>
            </a:r>
          </a:p>
          <a:p>
            <a:endParaRPr lang="en-GB" sz="4500" b="1" dirty="0">
              <a:solidFill>
                <a:schemeClr val="bg1"/>
              </a:solidFill>
              <a:latin typeface="Arial" panose="020B0604020202020204" pitchFamily="34" charset="0"/>
              <a:cs typeface="Arial" panose="020B0604020202020204" pitchFamily="34" charset="0"/>
            </a:endParaRPr>
          </a:p>
          <a:p>
            <a:r>
              <a:rPr lang="en-GB" sz="4500" cap="all" dirty="0">
                <a:solidFill>
                  <a:schemeClr val="accent5">
                    <a:lumMod val="40000"/>
                    <a:lumOff val="60000"/>
                  </a:schemeClr>
                </a:solidFill>
                <a:latin typeface="Gotham Rounded Book" pitchFamily="2" charset="77"/>
                <a:ea typeface="Times New Roman"/>
                <a:cs typeface="Arial" panose="020B0604020202020204" pitchFamily="34" charset="0"/>
              </a:rPr>
              <a:t>Potential problem AO2 areas</a:t>
            </a:r>
          </a:p>
          <a:p>
            <a:endParaRPr lang="en-GB"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201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058D-3AEE-4235-BDE4-0E904427167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Examples of scripts</a:t>
            </a:r>
          </a:p>
        </p:txBody>
      </p:sp>
      <p:sp>
        <p:nvSpPr>
          <p:cNvPr id="3" name="TextBox 2">
            <a:extLst>
              <a:ext uri="{FF2B5EF4-FFF2-40B4-BE49-F238E27FC236}">
                <a16:creationId xmlns:a16="http://schemas.microsoft.com/office/drawing/2014/main" id="{FE2CB86A-2A18-49A6-B322-8AB505BC04D1}"/>
              </a:ext>
            </a:extLst>
          </p:cNvPr>
          <p:cNvSpPr txBox="1"/>
          <p:nvPr/>
        </p:nvSpPr>
        <p:spPr>
          <a:xfrm>
            <a:off x="631030" y="1218468"/>
            <a:ext cx="8223701" cy="2154436"/>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  To access extract examples </a:t>
            </a:r>
            <a:r>
              <a:rPr lang="en-GB" sz="1600">
                <a:latin typeface="Arial" panose="020B0604020202020204" pitchFamily="34" charset="0"/>
                <a:cs typeface="Arial" panose="020B0604020202020204" pitchFamily="34" charset="0"/>
              </a:rPr>
              <a:t>of AO1 </a:t>
            </a:r>
            <a:r>
              <a:rPr lang="en-GB" sz="1600" dirty="0">
                <a:latin typeface="Arial" panose="020B0604020202020204" pitchFamily="34" charset="0"/>
                <a:cs typeface="Arial" panose="020B0604020202020204" pitchFamily="34" charset="0"/>
              </a:rPr>
              <a:t>and AO2 marking you can:</a:t>
            </a:r>
          </a:p>
          <a:p>
            <a:pPr algn="ctr"/>
            <a:r>
              <a:rPr lang="en-GB" sz="1600" dirty="0">
                <a:latin typeface="Arial" panose="020B0604020202020204" pitchFamily="34" charset="0"/>
                <a:cs typeface="Arial" panose="020B0604020202020204" pitchFamily="34" charset="0"/>
              </a:rPr>
              <a:t>  </a:t>
            </a:r>
          </a:p>
          <a:p>
            <a:pPr algn="ctr"/>
            <a:r>
              <a:rPr lang="en-GB" sz="1600" b="1" dirty="0">
                <a:latin typeface="Arial" panose="020B0604020202020204" pitchFamily="34" charset="0"/>
                <a:cs typeface="Arial" panose="020B0604020202020204" pitchFamily="34" charset="0"/>
              </a:rPr>
              <a:t>either </a:t>
            </a:r>
            <a:r>
              <a:rPr lang="en-GB" sz="1600" dirty="0">
                <a:latin typeface="Arial" panose="020B0604020202020204" pitchFamily="34" charset="0"/>
                <a:cs typeface="Arial" panose="020B0604020202020204" pitchFamily="34" charset="0"/>
              </a:rPr>
              <a:t>continue to click through to each slide </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or  </a:t>
            </a:r>
            <a:r>
              <a:rPr lang="en-GB" sz="1600" dirty="0">
                <a:latin typeface="Arial" panose="020B0604020202020204" pitchFamily="34" charset="0"/>
                <a:cs typeface="Arial" panose="020B0604020202020204" pitchFamily="34" charset="0"/>
              </a:rPr>
              <a:t>select a response  from the menu below:</a:t>
            </a:r>
          </a:p>
          <a:p>
            <a:endParaRPr lang="en-GB" dirty="0"/>
          </a:p>
          <a:p>
            <a:endParaRPr lang="en-GB" b="1" dirty="0"/>
          </a:p>
          <a:p>
            <a:r>
              <a:rPr lang="en-GB" b="1" dirty="0"/>
              <a:t> </a:t>
            </a:r>
          </a:p>
        </p:txBody>
      </p:sp>
      <p:graphicFrame>
        <p:nvGraphicFramePr>
          <p:cNvPr id="4" name="Table 4">
            <a:extLst>
              <a:ext uri="{FF2B5EF4-FFF2-40B4-BE49-F238E27FC236}">
                <a16:creationId xmlns:a16="http://schemas.microsoft.com/office/drawing/2014/main" id="{3959926D-E6D1-4C07-8514-0889A9340286}"/>
              </a:ext>
            </a:extLst>
          </p:cNvPr>
          <p:cNvGraphicFramePr>
            <a:graphicFrameLocks noGrp="1"/>
          </p:cNvGraphicFramePr>
          <p:nvPr/>
        </p:nvGraphicFramePr>
        <p:xfrm>
          <a:off x="759011" y="2956559"/>
          <a:ext cx="7625977" cy="2286000"/>
        </p:xfrm>
        <a:graphic>
          <a:graphicData uri="http://schemas.openxmlformats.org/drawingml/2006/table">
            <a:tbl>
              <a:tblPr firstRow="1" bandRow="1">
                <a:tableStyleId>{5940675A-B579-460E-94D1-54222C63F5DA}</a:tableStyleId>
              </a:tblPr>
              <a:tblGrid>
                <a:gridCol w="3721448">
                  <a:extLst>
                    <a:ext uri="{9D8B030D-6E8A-4147-A177-3AD203B41FA5}">
                      <a16:colId xmlns:a16="http://schemas.microsoft.com/office/drawing/2014/main" val="1965588101"/>
                    </a:ext>
                  </a:extLst>
                </a:gridCol>
                <a:gridCol w="3904529">
                  <a:extLst>
                    <a:ext uri="{9D8B030D-6E8A-4147-A177-3AD203B41FA5}">
                      <a16:colId xmlns:a16="http://schemas.microsoft.com/office/drawing/2014/main" val="55993105"/>
                    </a:ext>
                  </a:extLst>
                </a:gridCol>
              </a:tblGrid>
              <a:tr h="370840">
                <a:tc>
                  <a:txBody>
                    <a:bodyPr/>
                    <a:lstStyle/>
                    <a:p>
                      <a:pPr marL="0" lvl="1" indent="0" algn="ctr"/>
                      <a:endParaRPr lang="en-US" sz="1600" b="1" dirty="0">
                        <a:solidFill>
                          <a:srgbClr val="0000FF"/>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Band 5 AO1 </a:t>
                      </a:r>
                      <a:r>
                        <a:rPr lang="en-US" sz="1600" b="1" dirty="0">
                          <a:solidFill>
                            <a:srgbClr val="0000FF"/>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Band 4 AO1 </a:t>
                      </a:r>
                      <a:r>
                        <a:rPr lang="en-US" sz="1600" b="1" dirty="0">
                          <a:solidFill>
                            <a:srgbClr val="0000FF"/>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Band 3 AO1 </a:t>
                      </a:r>
                      <a:r>
                        <a:rPr lang="en-US" sz="1600" b="1" dirty="0">
                          <a:solidFill>
                            <a:srgbClr val="0000FF"/>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Band 2 AO1 </a:t>
                      </a:r>
                      <a:r>
                        <a:rPr lang="en-US" sz="1600" b="1" dirty="0">
                          <a:solidFill>
                            <a:srgbClr val="0000FF"/>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txBody>
                  <a:tcPr/>
                </a:tc>
                <a:tc>
                  <a:txBody>
                    <a:bodyPr/>
                    <a:lstStyle/>
                    <a:p>
                      <a:pPr marL="88900" lvl="1" indent="0" algn="ctr"/>
                      <a:endParaRPr lang="en-US" sz="1600" b="1" dirty="0">
                        <a:solidFill>
                          <a:srgbClr val="0000FF"/>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Band 5 AO2 </a:t>
                      </a:r>
                      <a:r>
                        <a:rPr lang="en-US" sz="1600" b="1" dirty="0">
                          <a:solidFill>
                            <a:srgbClr val="0000FF"/>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Band 4 AO2 </a:t>
                      </a:r>
                      <a:r>
                        <a:rPr lang="en-US" sz="1600" b="1" dirty="0">
                          <a:solidFill>
                            <a:srgbClr val="0000FF"/>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Band 3 AO2 </a:t>
                      </a:r>
                      <a:r>
                        <a:rPr lang="en-US" sz="1600" b="1" dirty="0">
                          <a:solidFill>
                            <a:srgbClr val="0000FF"/>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Band 2 AO2 </a:t>
                      </a:r>
                      <a:r>
                        <a:rPr lang="en-US" sz="1600" b="1" dirty="0">
                          <a:solidFill>
                            <a:srgbClr val="0000FF"/>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854171"/>
                  </a:ext>
                </a:extLst>
              </a:tr>
            </a:tbl>
          </a:graphicData>
        </a:graphic>
      </p:graphicFrame>
      <p:sp>
        <p:nvSpPr>
          <p:cNvPr id="5" name="TextBox 4">
            <a:extLst>
              <a:ext uri="{FF2B5EF4-FFF2-40B4-BE49-F238E27FC236}">
                <a16:creationId xmlns:a16="http://schemas.microsoft.com/office/drawing/2014/main" id="{C16F9088-F5B5-4D86-8C8D-13FE5D3C5C8E}"/>
              </a:ext>
            </a:extLst>
          </p:cNvPr>
          <p:cNvSpPr txBox="1"/>
          <p:nvPr/>
        </p:nvSpPr>
        <p:spPr>
          <a:xfrm>
            <a:off x="705224" y="5868894"/>
            <a:ext cx="7733552" cy="646331"/>
          </a:xfrm>
          <a:prstGeom prst="rect">
            <a:avLst/>
          </a:prstGeom>
          <a:noFill/>
        </p:spPr>
        <p:txBody>
          <a:bodyPr wrap="square" rtlCol="0">
            <a:spAutoFit/>
          </a:bodyPr>
          <a:lstStyle/>
          <a:p>
            <a:r>
              <a:rPr lang="en-GB" b="1" i="1" dirty="0"/>
              <a:t>Please download and view the complete OER script  </a:t>
            </a:r>
            <a:r>
              <a:rPr lang="en-GB" b="1" i="1" dirty="0">
                <a:solidFill>
                  <a:srgbClr val="FF0000"/>
                </a:solidFill>
                <a:hlinkClick r:id="rId10"/>
              </a:rPr>
              <a:t>from here</a:t>
            </a:r>
            <a:r>
              <a:rPr lang="en-GB" b="1" i="1" dirty="0">
                <a:solidFill>
                  <a:srgbClr val="FF0000"/>
                </a:solidFill>
              </a:rPr>
              <a:t> </a:t>
            </a:r>
            <a:r>
              <a:rPr lang="en-GB" b="1" i="1" dirty="0"/>
              <a:t>if you wish to see the entire response used for each extract given here.</a:t>
            </a:r>
          </a:p>
        </p:txBody>
      </p:sp>
    </p:spTree>
    <p:extLst>
      <p:ext uri="{BB962C8B-B14F-4D97-AF65-F5344CB8AC3E}">
        <p14:creationId xmlns:p14="http://schemas.microsoft.com/office/powerpoint/2010/main" val="3271266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062651"/>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Q2 – Example 1 Marked -  30 Marks Band 5</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Q2. </a:t>
            </a:r>
            <a:r>
              <a:rPr lang="en-US" sz="1600" b="1" i="1" dirty="0">
                <a:latin typeface="Arial" panose="020B0604020202020204" pitchFamily="34" charset="0"/>
                <a:cs typeface="Arial" panose="020B0604020202020204" pitchFamily="34" charset="0"/>
              </a:rPr>
              <a:t> 	Explain Bernard </a:t>
            </a:r>
            <a:r>
              <a:rPr lang="en-US" sz="1600" b="1" i="1" dirty="0" err="1">
                <a:latin typeface="Arial" panose="020B0604020202020204" pitchFamily="34" charset="0"/>
                <a:cs typeface="Arial" panose="020B0604020202020204" pitchFamily="34" charset="0"/>
              </a:rPr>
              <a:t>Hoose’s</a:t>
            </a:r>
            <a:r>
              <a:rPr lang="en-US" sz="1600" b="1" i="1" dirty="0">
                <a:latin typeface="Arial" panose="020B0604020202020204" pitchFamily="34" charset="0"/>
                <a:cs typeface="Arial" panose="020B0604020202020204" pitchFamily="34" charset="0"/>
              </a:rPr>
              <a:t> Proportionalism</a:t>
            </a:r>
            <a:r>
              <a:rPr lang="en-US" sz="1600" b="1" dirty="0">
                <a:latin typeface="Arial" panose="020B0604020202020204" pitchFamily="34" charset="0"/>
                <a:cs typeface="Arial" panose="020B0604020202020204" pitchFamily="34" charset="0"/>
              </a:rPr>
              <a:t>.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AO1 response was awarded a Band 5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657600"/>
        </p:xfrm>
        <a:graphic>
          <a:graphicData uri="http://schemas.openxmlformats.org/drawingml/2006/table">
            <a:tbl>
              <a:tblPr firstRow="1" bandRow="1">
                <a:tableStyleId>{2D5ABB26-0587-4C30-8999-92F81FD0307C}</a:tableStyleId>
              </a:tblPr>
              <a:tblGrid>
                <a:gridCol w="4968056">
                  <a:extLst>
                    <a:ext uri="{9D8B030D-6E8A-4147-A177-3AD203B41FA5}">
                      <a16:colId xmlns:a16="http://schemas.microsoft.com/office/drawing/2014/main" val="2366152907"/>
                    </a:ext>
                  </a:extLst>
                </a:gridCol>
                <a:gridCol w="4053114">
                  <a:extLst>
                    <a:ext uri="{9D8B030D-6E8A-4147-A177-3AD203B41FA5}">
                      <a16:colId xmlns:a16="http://schemas.microsoft.com/office/drawing/2014/main" val="1796176806"/>
                    </a:ext>
                  </a:extLst>
                </a:gridCol>
              </a:tblGrid>
              <a:tr h="347442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candidate immediately begins to address the specific demands of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noted by the opening OER comment </a:t>
                      </a:r>
                      <a:r>
                        <a:rPr lang="en-US" sz="1600" i="1" dirty="0">
                          <a:latin typeface="Arial" panose="020B0604020202020204" pitchFamily="34" charset="0"/>
                          <a:cs typeface="Arial" panose="020B0604020202020204" pitchFamily="34" charset="0"/>
                        </a:rPr>
                        <a:t>“Excellent introduction using specialist vocabulary in context, with accurate reference to scholarship.”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The response also makes accurate and specific reference to Catholic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A2928649-91E5-4922-9FE8-17B8E9DD5C7E}"/>
              </a:ext>
            </a:extLst>
          </p:cNvPr>
          <p:cNvPicPr>
            <a:picLocks noChangeAspect="1"/>
          </p:cNvPicPr>
          <p:nvPr/>
        </p:nvPicPr>
        <p:blipFill>
          <a:blip r:embed="rId3"/>
          <a:stretch>
            <a:fillRect/>
          </a:stretch>
        </p:blipFill>
        <p:spPr>
          <a:xfrm>
            <a:off x="146049" y="3376411"/>
            <a:ext cx="4667251" cy="3269463"/>
          </a:xfrm>
          <a:prstGeom prst="rect">
            <a:avLst/>
          </a:prstGeom>
        </p:spPr>
      </p:pic>
    </p:spTree>
    <p:extLst>
      <p:ext uri="{BB962C8B-B14F-4D97-AF65-F5344CB8AC3E}">
        <p14:creationId xmlns:p14="http://schemas.microsoft.com/office/powerpoint/2010/main" val="325137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Q2 – Example 1 Marked -  30 Marks Band 5</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733550"/>
          <a:ext cx="8618958" cy="4867032"/>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867032">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800" kern="1200" dirty="0">
                          <a:solidFill>
                            <a:schemeClr val="tx1"/>
                          </a:solidFill>
                          <a:latin typeface="+mn-lt"/>
                          <a:ea typeface="+mn-ea"/>
                          <a:cs typeface="+mn-cs"/>
                        </a:rPr>
                        <a:t>The candidate continues to demonstrate thorough knowledge and understanding here.</a:t>
                      </a:r>
                    </a:p>
                    <a:p>
                      <a:endParaRPr lang="en-US" sz="1800" kern="1200" dirty="0">
                        <a:solidFill>
                          <a:schemeClr val="tx1"/>
                        </a:solidFill>
                        <a:latin typeface="+mn-lt"/>
                        <a:ea typeface="+mn-ea"/>
                        <a:cs typeface="+mn-cs"/>
                      </a:endParaRPr>
                    </a:p>
                    <a:p>
                      <a:r>
                        <a:rPr lang="en-US" sz="1800" kern="1200" dirty="0">
                          <a:solidFill>
                            <a:schemeClr val="tx1"/>
                          </a:solidFill>
                          <a:latin typeface="+mn-lt"/>
                          <a:ea typeface="+mn-ea"/>
                          <a:cs typeface="+mn-cs"/>
                        </a:rPr>
                        <a:t>Thorough and accurate use of an example and specialist terminology.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7D4DDCD6-DD64-4299-A443-494E11A21985}"/>
              </a:ext>
            </a:extLst>
          </p:cNvPr>
          <p:cNvPicPr>
            <a:picLocks noChangeAspect="1"/>
          </p:cNvPicPr>
          <p:nvPr/>
        </p:nvPicPr>
        <p:blipFill>
          <a:blip r:embed="rId2"/>
          <a:stretch>
            <a:fillRect/>
          </a:stretch>
        </p:blipFill>
        <p:spPr>
          <a:xfrm>
            <a:off x="396385" y="1828886"/>
            <a:ext cx="5159865" cy="3083618"/>
          </a:xfrm>
          <a:prstGeom prst="rect">
            <a:avLst/>
          </a:prstGeom>
        </p:spPr>
      </p:pic>
      <p:pic>
        <p:nvPicPr>
          <p:cNvPr id="6" name="Picture 5">
            <a:extLst>
              <a:ext uri="{FF2B5EF4-FFF2-40B4-BE49-F238E27FC236}">
                <a16:creationId xmlns:a16="http://schemas.microsoft.com/office/drawing/2014/main" id="{932131E1-45FF-4372-9463-C19C143FC2EA}"/>
              </a:ext>
            </a:extLst>
          </p:cNvPr>
          <p:cNvPicPr>
            <a:picLocks noChangeAspect="1"/>
          </p:cNvPicPr>
          <p:nvPr/>
        </p:nvPicPr>
        <p:blipFill>
          <a:blip r:embed="rId3"/>
          <a:stretch>
            <a:fillRect/>
          </a:stretch>
        </p:blipFill>
        <p:spPr>
          <a:xfrm>
            <a:off x="459886" y="4832350"/>
            <a:ext cx="5156488" cy="1679768"/>
          </a:xfrm>
          <a:prstGeom prst="rect">
            <a:avLst/>
          </a:prstGeom>
        </p:spPr>
      </p:pic>
    </p:spTree>
    <p:extLst>
      <p:ext uri="{BB962C8B-B14F-4D97-AF65-F5344CB8AC3E}">
        <p14:creationId xmlns:p14="http://schemas.microsoft.com/office/powerpoint/2010/main" val="1559649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Q2 – Example 1 Marked -  30 Marks Band 5</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88555" y="1707685"/>
          <a:ext cx="8618958" cy="4867032"/>
        </p:xfrm>
        <a:graphic>
          <a:graphicData uri="http://schemas.openxmlformats.org/drawingml/2006/table">
            <a:tbl>
              <a:tblPr firstRow="1" bandRow="1">
                <a:tableStyleId>{2D5ABB26-0587-4C30-8999-92F81FD0307C}</a:tableStyleId>
              </a:tblPr>
              <a:tblGrid>
                <a:gridCol w="6056586">
                  <a:extLst>
                    <a:ext uri="{9D8B030D-6E8A-4147-A177-3AD203B41FA5}">
                      <a16:colId xmlns:a16="http://schemas.microsoft.com/office/drawing/2014/main" val="2366152907"/>
                    </a:ext>
                  </a:extLst>
                </a:gridCol>
                <a:gridCol w="2562372">
                  <a:extLst>
                    <a:ext uri="{9D8B030D-6E8A-4147-A177-3AD203B41FA5}">
                      <a16:colId xmlns:a16="http://schemas.microsoft.com/office/drawing/2014/main" val="1796176806"/>
                    </a:ext>
                  </a:extLst>
                </a:gridCol>
              </a:tblGrid>
              <a:tr h="4867032">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Throughout the answer the candidate continually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demonstrates thorough knowledge and understanding, using excellent examples, as shown opposite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7" name="Picture 6">
            <a:extLst>
              <a:ext uri="{FF2B5EF4-FFF2-40B4-BE49-F238E27FC236}">
                <a16:creationId xmlns:a16="http://schemas.microsoft.com/office/drawing/2014/main" id="{B976DF7F-52BE-433E-8CB0-43123DBE411A}"/>
              </a:ext>
            </a:extLst>
          </p:cNvPr>
          <p:cNvPicPr>
            <a:picLocks noChangeAspect="1"/>
          </p:cNvPicPr>
          <p:nvPr/>
        </p:nvPicPr>
        <p:blipFill>
          <a:blip r:embed="rId2"/>
          <a:stretch>
            <a:fillRect/>
          </a:stretch>
        </p:blipFill>
        <p:spPr>
          <a:xfrm>
            <a:off x="336263" y="1779466"/>
            <a:ext cx="5849852" cy="2951560"/>
          </a:xfrm>
          <a:prstGeom prst="rect">
            <a:avLst/>
          </a:prstGeom>
        </p:spPr>
      </p:pic>
      <p:pic>
        <p:nvPicPr>
          <p:cNvPr id="8" name="Picture 7">
            <a:extLst>
              <a:ext uri="{FF2B5EF4-FFF2-40B4-BE49-F238E27FC236}">
                <a16:creationId xmlns:a16="http://schemas.microsoft.com/office/drawing/2014/main" id="{CFE03D1C-6588-4F52-9745-5E1D575DEFAC}"/>
              </a:ext>
            </a:extLst>
          </p:cNvPr>
          <p:cNvPicPr>
            <a:picLocks noChangeAspect="1"/>
          </p:cNvPicPr>
          <p:nvPr/>
        </p:nvPicPr>
        <p:blipFill>
          <a:blip r:embed="rId3"/>
          <a:stretch>
            <a:fillRect/>
          </a:stretch>
        </p:blipFill>
        <p:spPr>
          <a:xfrm>
            <a:off x="336263" y="4731026"/>
            <a:ext cx="5905511" cy="1524000"/>
          </a:xfrm>
          <a:prstGeom prst="rect">
            <a:avLst/>
          </a:prstGeom>
        </p:spPr>
      </p:pic>
    </p:spTree>
    <p:extLst>
      <p:ext uri="{BB962C8B-B14F-4D97-AF65-F5344CB8AC3E}">
        <p14:creationId xmlns:p14="http://schemas.microsoft.com/office/powerpoint/2010/main" val="366832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 Unit 4 OER – Q – Example  Marked -  Marks Band 5</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4408734"/>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4408734">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The response remains relevant, extensive and answers the specific demands of the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Insightful connections are made to Aquinas’ Natural 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Overall, the  whole response  demonstrates thorough, accurate and relevant knowledge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r>
                        <a:rPr lang="en-GB" sz="1600" b="1" dirty="0">
                          <a:latin typeface="Arial" panose="020B0604020202020204" pitchFamily="34" charset="0"/>
                          <a:cs typeface="Arial" panose="020B0604020202020204" pitchFamily="34" charset="0"/>
                        </a:rPr>
                        <a:t>Awarded 30 marks, Band 5.</a:t>
                      </a:r>
                    </a:p>
                    <a:p>
                      <a:endParaRPr lang="en-GB"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149412" y="6327986"/>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BF8DD398-EB6C-45B8-A564-312A82E72EAC}"/>
              </a:ext>
            </a:extLst>
          </p:cNvPr>
          <p:cNvPicPr>
            <a:picLocks noChangeAspect="1"/>
          </p:cNvPicPr>
          <p:nvPr/>
        </p:nvPicPr>
        <p:blipFill>
          <a:blip r:embed="rId3"/>
          <a:stretch>
            <a:fillRect/>
          </a:stretch>
        </p:blipFill>
        <p:spPr>
          <a:xfrm>
            <a:off x="421418" y="1918253"/>
            <a:ext cx="4381169" cy="4172446"/>
          </a:xfrm>
          <a:prstGeom prst="rect">
            <a:avLst/>
          </a:prstGeom>
        </p:spPr>
      </p:pic>
    </p:spTree>
    <p:extLst>
      <p:ext uri="{BB962C8B-B14F-4D97-AF65-F5344CB8AC3E}">
        <p14:creationId xmlns:p14="http://schemas.microsoft.com/office/powerpoint/2010/main" val="240341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19" y="1412776"/>
            <a:ext cx="8640960" cy="4339650"/>
          </a:xfrm>
          <a:prstGeom prst="rect">
            <a:avLst/>
          </a:prstGeom>
          <a:noFill/>
        </p:spPr>
        <p:txBody>
          <a:bodyPr wrap="square" rtlCol="0">
            <a:spAutoFit/>
          </a:bodyPr>
          <a:lstStyle/>
          <a:p>
            <a:pPr fontAlgn="base">
              <a:spcBef>
                <a:spcPct val="0"/>
              </a:spcBef>
              <a:spcAft>
                <a:spcPct val="0"/>
              </a:spcAft>
            </a:pPr>
            <a:endParaRPr lang="en-GB" sz="2200"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GB" sz="2200" dirty="0">
                <a:solidFill>
                  <a:prstClr val="black"/>
                </a:solidFill>
                <a:latin typeface="Arial" panose="020B0604020202020204" pitchFamily="34" charset="0"/>
                <a:cs typeface="Arial" panose="020B0604020202020204" pitchFamily="34" charset="0"/>
              </a:rPr>
              <a:t>Whilst you undertake this training, we advise you have the following additional documentation to hand:</a:t>
            </a:r>
          </a:p>
          <a:p>
            <a:pPr fontAlgn="base">
              <a:spcBef>
                <a:spcPct val="0"/>
              </a:spcBef>
              <a:spcAft>
                <a:spcPct val="0"/>
              </a:spcAft>
            </a:pPr>
            <a:r>
              <a:rPr lang="en-GB" sz="2000" dirty="0">
                <a:solidFill>
                  <a:prstClr val="black"/>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SAMs, 2018 &amp; 2019 Unit 4 Question papers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SAMs, 2018 &amp; 2019 Unit 4 Mark schemes</a:t>
            </a:r>
          </a:p>
          <a:p>
            <a:endParaRPr lang="en-US" sz="12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hlinkClick r:id="rId3"/>
              </a:rPr>
              <a:t>SAMs</a:t>
            </a:r>
            <a:r>
              <a:rPr lang="en-GB" sz="2000" dirty="0">
                <a:latin typeface="Arial" panose="020B0604020202020204" pitchFamily="34" charset="0"/>
                <a:cs typeface="Arial" panose="020B0604020202020204" pitchFamily="34" charset="0"/>
              </a:rPr>
              <a:t> can be found here and past papers and </a:t>
            </a:r>
            <a:r>
              <a:rPr lang="en-GB" sz="2000" dirty="0">
                <a:latin typeface="Arial" panose="020B0604020202020204" pitchFamily="34" charset="0"/>
                <a:cs typeface="Arial" panose="020B0604020202020204" pitchFamily="34" charset="0"/>
                <a:hlinkClick r:id="rId4"/>
              </a:rPr>
              <a:t>mark schemes here.</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Whilst Unit 4 A Study of Religion and Ethics has been used in this exemplar material, the same marking principles referred to here can be equally applied to Units 3, 5 and 6.</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dirty="0"/>
          </a:p>
        </p:txBody>
      </p:sp>
      <p:sp>
        <p:nvSpPr>
          <p:cNvPr id="6" name="Title 1">
            <a:extLst>
              <a:ext uri="{FF2B5EF4-FFF2-40B4-BE49-F238E27FC236}">
                <a16:creationId xmlns:a16="http://schemas.microsoft.com/office/drawing/2014/main" id="{6798F4A4-050D-40AC-9967-D4B3E3ADC59C}"/>
              </a:ext>
            </a:extLst>
          </p:cNvPr>
          <p:cNvSpPr txBox="1">
            <a:spLocks/>
          </p:cNvSpPr>
          <p:nvPr/>
        </p:nvSpPr>
        <p:spPr>
          <a:xfrm>
            <a:off x="783431" y="25796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a:solidFill>
                  <a:schemeClr val="bg1"/>
                </a:solidFill>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357169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3 Marked -  24 Marks Band 4</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Explain the arguments of the philosopher John Locke </a:t>
            </a:r>
          </a:p>
          <a:p>
            <a:r>
              <a:rPr lang="en-US" sz="1600" b="1" dirty="0">
                <a:latin typeface="Arial" panose="020B0604020202020204" pitchFamily="34" charset="0"/>
                <a:cs typeface="Arial" panose="020B0604020202020204" pitchFamily="34" charset="0"/>
              </a:rPr>
              <a:t>	and the psychologist Ivan Pavlov in support of hard determinism.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AO1 response was awarded a Band 4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657600"/>
        </p:xfrm>
        <a:graphic>
          <a:graphicData uri="http://schemas.openxmlformats.org/drawingml/2006/table">
            <a:tbl>
              <a:tblPr firstRow="1" bandRow="1">
                <a:tableStyleId>{2D5ABB26-0587-4C30-8999-92F81FD0307C}</a:tableStyleId>
              </a:tblPr>
              <a:tblGrid>
                <a:gridCol w="4968056">
                  <a:extLst>
                    <a:ext uri="{9D8B030D-6E8A-4147-A177-3AD203B41FA5}">
                      <a16:colId xmlns:a16="http://schemas.microsoft.com/office/drawing/2014/main" val="2366152907"/>
                    </a:ext>
                  </a:extLst>
                </a:gridCol>
                <a:gridCol w="4053114">
                  <a:extLst>
                    <a:ext uri="{9D8B030D-6E8A-4147-A177-3AD203B41FA5}">
                      <a16:colId xmlns:a16="http://schemas.microsoft.com/office/drawing/2014/main" val="1796176806"/>
                    </a:ext>
                  </a:extLst>
                </a:gridCol>
              </a:tblGrid>
              <a:tr h="347442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noted in the first OER comment “</a:t>
                      </a:r>
                      <a:r>
                        <a:rPr lang="en-US" sz="1600" i="1" dirty="0">
                          <a:latin typeface="Arial" panose="020B0604020202020204" pitchFamily="34" charset="0"/>
                          <a:cs typeface="Arial" panose="020B0604020202020204" pitchFamily="34" charset="0"/>
                        </a:rPr>
                        <a:t>the beginning shows that the candidate is thinking about how to express their points clearly, which is positive.  The short introduction shows a focus on the question before moving on to more detailed explanation</a:t>
                      </a:r>
                      <a:r>
                        <a:rPr lang="en-US" sz="16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E6959056-49D2-47C8-9F44-2425F9A1AFCC}"/>
              </a:ext>
            </a:extLst>
          </p:cNvPr>
          <p:cNvPicPr>
            <a:picLocks noChangeAspect="1"/>
          </p:cNvPicPr>
          <p:nvPr/>
        </p:nvPicPr>
        <p:blipFill>
          <a:blip r:embed="rId3"/>
          <a:stretch>
            <a:fillRect/>
          </a:stretch>
        </p:blipFill>
        <p:spPr>
          <a:xfrm>
            <a:off x="148809" y="3429000"/>
            <a:ext cx="4749422" cy="2774905"/>
          </a:xfrm>
          <a:prstGeom prst="rect">
            <a:avLst/>
          </a:prstGeom>
        </p:spPr>
      </p:pic>
    </p:spTree>
    <p:extLst>
      <p:ext uri="{BB962C8B-B14F-4D97-AF65-F5344CB8AC3E}">
        <p14:creationId xmlns:p14="http://schemas.microsoft.com/office/powerpoint/2010/main" val="2318903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3 Marked -  24 Marks Band 4</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candidate continues to demonstrate relevant knowledge and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OER comment states “</a:t>
                      </a:r>
                      <a:r>
                        <a:rPr lang="en-US" i="1" dirty="0"/>
                        <a:t>detailed example used accurately to illustrate universal causation.  The candidate clearly explains how this example illustrates the theory.</a:t>
                      </a:r>
                      <a:r>
                        <a:rPr lang="en-US" i="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275360F1-C00F-4629-9B34-B1B6A7AB5928}"/>
              </a:ext>
            </a:extLst>
          </p:cNvPr>
          <p:cNvPicPr>
            <a:picLocks noChangeAspect="1"/>
          </p:cNvPicPr>
          <p:nvPr/>
        </p:nvPicPr>
        <p:blipFill>
          <a:blip r:embed="rId2"/>
          <a:stretch>
            <a:fillRect/>
          </a:stretch>
        </p:blipFill>
        <p:spPr>
          <a:xfrm>
            <a:off x="518615" y="2242697"/>
            <a:ext cx="4776716" cy="4103511"/>
          </a:xfrm>
          <a:prstGeom prst="rect">
            <a:avLst/>
          </a:prstGeom>
        </p:spPr>
      </p:pic>
    </p:spTree>
    <p:extLst>
      <p:ext uri="{BB962C8B-B14F-4D97-AF65-F5344CB8AC3E}">
        <p14:creationId xmlns:p14="http://schemas.microsoft.com/office/powerpoint/2010/main" val="75549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3 Marked -  24 Marks Band 4</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910687"/>
          <a:ext cx="8618958" cy="4754880"/>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689895">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800" kern="1200" dirty="0">
                          <a:solidFill>
                            <a:schemeClr val="tx1"/>
                          </a:solidFill>
                          <a:latin typeface="+mn-lt"/>
                          <a:ea typeface="+mn-ea"/>
                          <a:cs typeface="+mn-cs"/>
                        </a:rPr>
                        <a:t>The OER comments notes the use of a </a:t>
                      </a:r>
                      <a:r>
                        <a:rPr lang="en-US" sz="1800" i="1" kern="1200" dirty="0">
                          <a:solidFill>
                            <a:schemeClr val="tx1"/>
                          </a:solidFill>
                          <a:latin typeface="+mn-lt"/>
                          <a:ea typeface="+mn-ea"/>
                          <a:cs typeface="+mn-cs"/>
                        </a:rPr>
                        <a:t>“detailed example used accurately to illustrate universal causation.  The candidate clearly explains how this example illustrates the theory.”</a:t>
                      </a:r>
                    </a:p>
                    <a:p>
                      <a:endParaRPr lang="en-US" sz="1800" i="0" kern="1200" dirty="0">
                        <a:solidFill>
                          <a:schemeClr val="tx1"/>
                        </a:solidFill>
                        <a:latin typeface="+mn-lt"/>
                        <a:ea typeface="+mn-ea"/>
                        <a:cs typeface="+mn-cs"/>
                      </a:endParaRPr>
                    </a:p>
                    <a:p>
                      <a:r>
                        <a:rPr lang="en-US" sz="1800" i="0" kern="1200" dirty="0">
                          <a:solidFill>
                            <a:schemeClr val="tx1"/>
                          </a:solidFill>
                          <a:latin typeface="+mn-lt"/>
                          <a:ea typeface="+mn-ea"/>
                          <a:cs typeface="+mn-cs"/>
                        </a:rPr>
                        <a:t>Defining terms such as ‘universal causation’  and ‘façade’ would move this response into Band 5 criteria - ‘thorough’ understanding.</a:t>
                      </a:r>
                    </a:p>
                    <a:p>
                      <a:endParaRPr lang="en-US" sz="1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BC80E60B-DDDA-46E3-B555-DED376C210E8}"/>
              </a:ext>
            </a:extLst>
          </p:cNvPr>
          <p:cNvPicPr>
            <a:picLocks noChangeAspect="1"/>
          </p:cNvPicPr>
          <p:nvPr/>
        </p:nvPicPr>
        <p:blipFill>
          <a:blip r:embed="rId2"/>
          <a:stretch>
            <a:fillRect/>
          </a:stretch>
        </p:blipFill>
        <p:spPr>
          <a:xfrm>
            <a:off x="423081" y="2305497"/>
            <a:ext cx="5022376" cy="2353266"/>
          </a:xfrm>
          <a:prstGeom prst="rect">
            <a:avLst/>
          </a:prstGeom>
        </p:spPr>
      </p:pic>
      <p:pic>
        <p:nvPicPr>
          <p:cNvPr id="6" name="Picture 5">
            <a:extLst>
              <a:ext uri="{FF2B5EF4-FFF2-40B4-BE49-F238E27FC236}">
                <a16:creationId xmlns:a16="http://schemas.microsoft.com/office/drawing/2014/main" id="{80C4C808-7D88-42D3-BD75-987D0952BBE2}"/>
              </a:ext>
            </a:extLst>
          </p:cNvPr>
          <p:cNvPicPr>
            <a:picLocks noChangeAspect="1"/>
          </p:cNvPicPr>
          <p:nvPr/>
        </p:nvPicPr>
        <p:blipFill>
          <a:blip r:embed="rId3"/>
          <a:stretch>
            <a:fillRect/>
          </a:stretch>
        </p:blipFill>
        <p:spPr>
          <a:xfrm>
            <a:off x="484495" y="4552503"/>
            <a:ext cx="4960962" cy="1502924"/>
          </a:xfrm>
          <a:prstGeom prst="rect">
            <a:avLst/>
          </a:prstGeom>
        </p:spPr>
      </p:pic>
    </p:spTree>
    <p:extLst>
      <p:ext uri="{BB962C8B-B14F-4D97-AF65-F5344CB8AC3E}">
        <p14:creationId xmlns:p14="http://schemas.microsoft.com/office/powerpoint/2010/main" val="3541118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3 Marked -  24 Marks Band 4</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4359920"/>
        </p:xfrm>
        <a:graphic>
          <a:graphicData uri="http://schemas.openxmlformats.org/drawingml/2006/table">
            <a:tbl>
              <a:tblPr firstRow="1" bandRow="1">
                <a:tableStyleId>{2D5ABB26-0587-4C30-8999-92F81FD0307C}</a:tableStyleId>
              </a:tblPr>
              <a:tblGrid>
                <a:gridCol w="4228914">
                  <a:extLst>
                    <a:ext uri="{9D8B030D-6E8A-4147-A177-3AD203B41FA5}">
                      <a16:colId xmlns:a16="http://schemas.microsoft.com/office/drawing/2014/main" val="2366152907"/>
                    </a:ext>
                  </a:extLst>
                </a:gridCol>
                <a:gridCol w="4429412">
                  <a:extLst>
                    <a:ext uri="{9D8B030D-6E8A-4147-A177-3AD203B41FA5}">
                      <a16:colId xmlns:a16="http://schemas.microsoft.com/office/drawing/2014/main" val="1796176806"/>
                    </a:ext>
                  </a:extLst>
                </a:gridCol>
              </a:tblGrid>
              <a:tr h="435992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The candidate’s response then moves on to Pavlov.  As the OER comment states “A fairly successful explanation of Pavlov's experiment with accurate use of specialist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Defining terms like ‘</a:t>
                      </a:r>
                      <a:r>
                        <a:rPr lang="en-US" sz="1600" kern="1200" dirty="0" err="1">
                          <a:solidFill>
                            <a:schemeClr val="tx1"/>
                          </a:solidFill>
                          <a:latin typeface="Arial" panose="020B0604020202020204" pitchFamily="34" charset="0"/>
                          <a:ea typeface="+mn-ea"/>
                          <a:cs typeface="Arial" panose="020B0604020202020204" pitchFamily="34" charset="0"/>
                        </a:rPr>
                        <a:t>behaviourism</a:t>
                      </a:r>
                      <a:r>
                        <a:rPr lang="en-US" sz="1600" kern="1200" dirty="0">
                          <a:solidFill>
                            <a:schemeClr val="tx1"/>
                          </a:solidFill>
                          <a:latin typeface="Arial" panose="020B0604020202020204" pitchFamily="34" charset="0"/>
                          <a:ea typeface="+mn-ea"/>
                          <a:cs typeface="Arial" panose="020B0604020202020204" pitchFamily="34" charset="0"/>
                        </a:rPr>
                        <a:t>’ and ‘classical conditioning’ would again help this response move into Band 5.</a:t>
                      </a:r>
                    </a:p>
                    <a:p>
                      <a:endParaRPr lang="en-GB" sz="1600" b="1" dirty="0">
                        <a:latin typeface="Arial" panose="020B0604020202020204" pitchFamily="34" charset="0"/>
                        <a:cs typeface="Arial" panose="020B0604020202020204" pitchFamily="34" charset="0"/>
                      </a:endParaRPr>
                    </a:p>
                    <a:p>
                      <a:r>
                        <a:rPr lang="en-GB" sz="1600" b="0" dirty="0">
                          <a:latin typeface="Arial" panose="020B0604020202020204" pitchFamily="34" charset="0"/>
                          <a:cs typeface="Arial" panose="020B0604020202020204" pitchFamily="34" charset="0"/>
                        </a:rPr>
                        <a:t>This response goes on to use further examples, but not in such an effective way.</a:t>
                      </a:r>
                    </a:p>
                    <a:p>
                      <a:endParaRPr lang="en-GB" sz="1600" b="0" dirty="0">
                        <a:latin typeface="Arial" panose="020B0604020202020204" pitchFamily="34" charset="0"/>
                        <a:cs typeface="Arial" panose="020B0604020202020204" pitchFamily="34" charset="0"/>
                      </a:endParaRPr>
                    </a:p>
                    <a:p>
                      <a:r>
                        <a:rPr lang="en-GB" sz="1600" b="0" dirty="0">
                          <a:latin typeface="Arial" panose="020B0604020202020204" pitchFamily="34" charset="0"/>
                          <a:cs typeface="Arial" panose="020B0604020202020204" pitchFamily="34" charset="0"/>
                        </a:rPr>
                        <a:t>Overall this response was</a:t>
                      </a:r>
                      <a:r>
                        <a:rPr lang="en-GB" sz="1600" b="1" dirty="0">
                          <a:latin typeface="Arial" panose="020B0604020202020204" pitchFamily="34" charset="0"/>
                          <a:cs typeface="Arial" panose="020B0604020202020204" pitchFamily="34" charset="0"/>
                        </a:rPr>
                        <a:t> awarded</a:t>
                      </a:r>
                      <a:r>
                        <a:rPr lang="en-GB" sz="1600" b="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24 marks, Band 4.</a:t>
                      </a:r>
                    </a:p>
                    <a:p>
                      <a:endParaRPr lang="en-GB" sz="1600" b="1" dirty="0">
                        <a:latin typeface="Arial" panose="020B0604020202020204" pitchFamily="34" charset="0"/>
                        <a:cs typeface="Arial" panose="020B0604020202020204" pitchFamily="34" charset="0"/>
                      </a:endParaRPr>
                    </a:p>
                    <a:p>
                      <a:r>
                        <a:rPr lang="en-GB" sz="1600" b="0" dirty="0">
                          <a:latin typeface="Arial" panose="020B0604020202020204" pitchFamily="34" charset="0"/>
                          <a:cs typeface="Arial" panose="020B0604020202020204" pitchFamily="34" charset="0"/>
                        </a:rPr>
                        <a:t>Accurate and relevant knowledge and understanding shown.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114072" y="6231250"/>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1D5ED828-DB1F-4D7C-B7AD-B2EADF10EB96}"/>
              </a:ext>
            </a:extLst>
          </p:cNvPr>
          <p:cNvPicPr>
            <a:picLocks noChangeAspect="1"/>
          </p:cNvPicPr>
          <p:nvPr/>
        </p:nvPicPr>
        <p:blipFill>
          <a:blip r:embed="rId3"/>
          <a:stretch>
            <a:fillRect/>
          </a:stretch>
        </p:blipFill>
        <p:spPr>
          <a:xfrm>
            <a:off x="429904" y="1876568"/>
            <a:ext cx="3923732" cy="4230806"/>
          </a:xfrm>
          <a:prstGeom prst="rect">
            <a:avLst/>
          </a:prstGeom>
        </p:spPr>
      </p:pic>
    </p:spTree>
    <p:extLst>
      <p:ext uri="{BB962C8B-B14F-4D97-AF65-F5344CB8AC3E}">
        <p14:creationId xmlns:p14="http://schemas.microsoft.com/office/powerpoint/2010/main" val="108015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1 Marked - 14 Marks Band 3</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Explain the arguments of the philosopher John Locke </a:t>
            </a:r>
          </a:p>
          <a:p>
            <a:r>
              <a:rPr lang="en-US" sz="1600" b="1" dirty="0">
                <a:latin typeface="Arial" panose="020B0604020202020204" pitchFamily="34" charset="0"/>
                <a:cs typeface="Arial" panose="020B0604020202020204" pitchFamily="34" charset="0"/>
              </a:rPr>
              <a:t>	and the psychologist Ivan Pavlov in support of hard determinism.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AO1 response was awarded a Band 3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191161"/>
        </p:xfrm>
        <a:graphic>
          <a:graphicData uri="http://schemas.openxmlformats.org/drawingml/2006/table">
            <a:tbl>
              <a:tblPr firstRow="1" bandRow="1">
                <a:tableStyleId>{2D5ABB26-0587-4C30-8999-92F81FD0307C}</a:tableStyleId>
              </a:tblPr>
              <a:tblGrid>
                <a:gridCol w="4674183">
                  <a:extLst>
                    <a:ext uri="{9D8B030D-6E8A-4147-A177-3AD203B41FA5}">
                      <a16:colId xmlns:a16="http://schemas.microsoft.com/office/drawing/2014/main" val="2366152907"/>
                    </a:ext>
                  </a:extLst>
                </a:gridCol>
                <a:gridCol w="4346987">
                  <a:extLst>
                    <a:ext uri="{9D8B030D-6E8A-4147-A177-3AD203B41FA5}">
                      <a16:colId xmlns:a16="http://schemas.microsoft.com/office/drawing/2014/main" val="1796176806"/>
                    </a:ext>
                  </a:extLst>
                </a:gridCol>
              </a:tblGrid>
              <a:tr h="3191161">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stated in the first OER comment, “</a:t>
                      </a:r>
                      <a:r>
                        <a:rPr lang="en-US" sz="1600" i="1" dirty="0">
                          <a:latin typeface="Arial" panose="020B0604020202020204" pitchFamily="34" charset="0"/>
                          <a:cs typeface="Arial" panose="020B0604020202020204" pitchFamily="34" charset="0"/>
                        </a:rPr>
                        <a:t>a definition of terms is useful in the opening statement, but it is better to be clearly focused on the precise question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Arial" panose="020B0604020202020204" pitchFamily="34" charset="0"/>
                          <a:cs typeface="Arial" panose="020B0604020202020204" pitchFamily="34" charset="0"/>
                        </a:rPr>
                        <a:t>The second half of the paragraph is not needed to address the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962EA23A-A46E-4056-B591-7AC642529FB8}"/>
              </a:ext>
            </a:extLst>
          </p:cNvPr>
          <p:cNvPicPr>
            <a:picLocks noChangeAspect="1"/>
          </p:cNvPicPr>
          <p:nvPr/>
        </p:nvPicPr>
        <p:blipFill>
          <a:blip r:embed="rId3"/>
          <a:stretch>
            <a:fillRect/>
          </a:stretch>
        </p:blipFill>
        <p:spPr>
          <a:xfrm>
            <a:off x="287079" y="3275463"/>
            <a:ext cx="4396563" cy="2990662"/>
          </a:xfrm>
          <a:prstGeom prst="rect">
            <a:avLst/>
          </a:prstGeom>
        </p:spPr>
      </p:pic>
    </p:spTree>
    <p:extLst>
      <p:ext uri="{BB962C8B-B14F-4D97-AF65-F5344CB8AC3E}">
        <p14:creationId xmlns:p14="http://schemas.microsoft.com/office/powerpoint/2010/main" val="837208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1 Marked - 14 Marks Band 3</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480560"/>
        </p:xfrm>
        <a:graphic>
          <a:graphicData uri="http://schemas.openxmlformats.org/drawingml/2006/table">
            <a:tbl>
              <a:tblPr firstRow="1" bandRow="1">
                <a:tableStyleId>{2D5ABB26-0587-4C30-8999-92F81FD0307C}</a:tableStyleId>
              </a:tblPr>
              <a:tblGrid>
                <a:gridCol w="4638347">
                  <a:extLst>
                    <a:ext uri="{9D8B030D-6E8A-4147-A177-3AD203B41FA5}">
                      <a16:colId xmlns:a16="http://schemas.microsoft.com/office/drawing/2014/main" val="2366152907"/>
                    </a:ext>
                  </a:extLst>
                </a:gridCol>
                <a:gridCol w="3980611">
                  <a:extLst>
                    <a:ext uri="{9D8B030D-6E8A-4147-A177-3AD203B41FA5}">
                      <a16:colId xmlns:a16="http://schemas.microsoft.com/office/drawing/2014/main" val="1796176806"/>
                    </a:ext>
                  </a:extLst>
                </a:gridCol>
              </a:tblGrid>
              <a:tr h="4349449">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the candidate demonstrates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mainly accurate and relevant knowledge and understanding. As noted in the OER comment “</a:t>
                      </a:r>
                      <a:r>
                        <a:rPr lang="en-US" i="1" dirty="0"/>
                        <a:t>a fairly accurate summary of the example used by Locke, but the explanation of the example shows a lack of understanding of the implications of  the analogy.”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response demonstrates mainly accurate use of specialist 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next section of the candidate’s response (not shown) refers entirely to biological determinism which is not relevant to the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7A2A28DF-99BD-4221-B2D2-444B8E2E6782}"/>
              </a:ext>
            </a:extLst>
          </p:cNvPr>
          <p:cNvPicPr>
            <a:picLocks noChangeAspect="1"/>
          </p:cNvPicPr>
          <p:nvPr/>
        </p:nvPicPr>
        <p:blipFill>
          <a:blip r:embed="rId2"/>
          <a:stretch>
            <a:fillRect/>
          </a:stretch>
        </p:blipFill>
        <p:spPr>
          <a:xfrm>
            <a:off x="336263" y="2138158"/>
            <a:ext cx="4481397" cy="4289938"/>
          </a:xfrm>
          <a:prstGeom prst="rect">
            <a:avLst/>
          </a:prstGeom>
        </p:spPr>
      </p:pic>
    </p:spTree>
    <p:extLst>
      <p:ext uri="{BB962C8B-B14F-4D97-AF65-F5344CB8AC3E}">
        <p14:creationId xmlns:p14="http://schemas.microsoft.com/office/powerpoint/2010/main" val="97954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1 Marked - 14 Marks Band 3</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114072" y="1737236"/>
          <a:ext cx="8880516" cy="4434840"/>
        </p:xfrm>
        <a:graphic>
          <a:graphicData uri="http://schemas.openxmlformats.org/drawingml/2006/table">
            <a:tbl>
              <a:tblPr firstRow="1" bandRow="1">
                <a:tableStyleId>{2D5ABB26-0587-4C30-8999-92F81FD0307C}</a:tableStyleId>
              </a:tblPr>
              <a:tblGrid>
                <a:gridCol w="4680496">
                  <a:extLst>
                    <a:ext uri="{9D8B030D-6E8A-4147-A177-3AD203B41FA5}">
                      <a16:colId xmlns:a16="http://schemas.microsoft.com/office/drawing/2014/main" val="2366152907"/>
                    </a:ext>
                  </a:extLst>
                </a:gridCol>
                <a:gridCol w="4200020">
                  <a:extLst>
                    <a:ext uri="{9D8B030D-6E8A-4147-A177-3AD203B41FA5}">
                      <a16:colId xmlns:a16="http://schemas.microsoft.com/office/drawing/2014/main" val="1796176806"/>
                    </a:ext>
                  </a:extLst>
                </a:gridCol>
              </a:tblGrid>
              <a:tr h="4408734">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As noted in the OER comment “</a:t>
                      </a:r>
                      <a:r>
                        <a:rPr lang="en-US" sz="1500" i="1" kern="1200" dirty="0">
                          <a:solidFill>
                            <a:schemeClr val="tx1"/>
                          </a:solidFill>
                          <a:latin typeface="Arial" panose="020B0604020202020204" pitchFamily="34" charset="0"/>
                          <a:ea typeface="+mn-ea"/>
                          <a:cs typeface="Arial" panose="020B0604020202020204" pitchFamily="34" charset="0"/>
                        </a:rPr>
                        <a:t>Accurate summaries of the experiments used by Pavlov and Watson.  Key vocabulary is used accurately and the implications of the experiments are explained. </a:t>
                      </a:r>
                      <a:r>
                        <a:rPr lang="en-US" sz="1500" kern="1200" dirty="0">
                          <a:solidFill>
                            <a:schemeClr val="tx1"/>
                          </a:solidFill>
                          <a:latin typeface="Arial" panose="020B0604020202020204" pitchFamily="34" charset="0"/>
                          <a:ea typeface="+mn-ea"/>
                          <a:cs typeface="Arial" panose="020B0604020202020204" pitchFamily="34" charset="0"/>
                        </a:rPr>
                        <a:t> </a:t>
                      </a:r>
                      <a:r>
                        <a:rPr lang="en-US" sz="1500" i="1" u="none" kern="1200" dirty="0">
                          <a:solidFill>
                            <a:schemeClr val="tx1"/>
                          </a:solidFill>
                          <a:latin typeface="Arial" panose="020B0604020202020204" pitchFamily="34" charset="0"/>
                          <a:ea typeface="+mn-ea"/>
                          <a:cs typeface="Arial" panose="020B0604020202020204" pitchFamily="34" charset="0"/>
                        </a:rPr>
                        <a:t>The use of the waiter analogy is not relevant here as this is used by Sartre to illustrate Libertarianism</a:t>
                      </a:r>
                      <a:r>
                        <a:rPr lang="en-US" sz="1500" u="none" kern="1200" dirty="0">
                          <a:solidFill>
                            <a:schemeClr val="tx1"/>
                          </a:solidFill>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u="sng"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kern="1200" dirty="0">
                          <a:solidFill>
                            <a:schemeClr val="tx1"/>
                          </a:solidFill>
                          <a:latin typeface="Arial" panose="020B0604020202020204" pitchFamily="34" charset="0"/>
                          <a:ea typeface="+mn-ea"/>
                          <a:cs typeface="Arial" panose="020B0604020202020204" pitchFamily="34" charset="0"/>
                        </a:rPr>
                        <a:t>The next paragraph of the response (not shown here) is also irrelevant as it refers to biological determinism.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u="none"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As noted in the OER comment overall, “</a:t>
                      </a:r>
                      <a:r>
                        <a:rPr lang="en-US" sz="1500" i="1" kern="1200" dirty="0">
                          <a:solidFill>
                            <a:schemeClr val="tx1"/>
                          </a:solidFill>
                          <a:latin typeface="Arial" panose="020B0604020202020204" pitchFamily="34" charset="0"/>
                          <a:ea typeface="+mn-ea"/>
                          <a:cs typeface="Arial" panose="020B0604020202020204" pitchFamily="34" charset="0"/>
                        </a:rPr>
                        <a:t>there is enough relevant and accurate material in this answer to fall into Band 3, however the irrelevant and slightly inaccurate sections leave it closer to the bottom of the band.”</a:t>
                      </a:r>
                      <a:endParaRPr lang="en-US" sz="15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kern="1200" dirty="0">
                        <a:solidFill>
                          <a:schemeClr val="tx1"/>
                        </a:solidFill>
                        <a:latin typeface="Arial" panose="020B0604020202020204" pitchFamily="34" charset="0"/>
                        <a:ea typeface="+mn-ea"/>
                        <a:cs typeface="Arial" panose="020B0604020202020204" pitchFamily="34" charset="0"/>
                      </a:endParaRPr>
                    </a:p>
                    <a:p>
                      <a:r>
                        <a:rPr lang="en-GB" sz="1500" b="1" dirty="0">
                          <a:latin typeface="Arial" panose="020B0604020202020204" pitchFamily="34" charset="0"/>
                          <a:cs typeface="Arial" panose="020B0604020202020204" pitchFamily="34" charset="0"/>
                        </a:rPr>
                        <a:t>Awarded 14 marks, Band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149412" y="6325964"/>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E53AE4D0-2929-44F6-8B96-EF350B6CFA45}"/>
              </a:ext>
            </a:extLst>
          </p:cNvPr>
          <p:cNvPicPr>
            <a:picLocks noChangeAspect="1"/>
          </p:cNvPicPr>
          <p:nvPr/>
        </p:nvPicPr>
        <p:blipFill>
          <a:blip r:embed="rId3"/>
          <a:stretch>
            <a:fillRect/>
          </a:stretch>
        </p:blipFill>
        <p:spPr>
          <a:xfrm>
            <a:off x="149412" y="1780882"/>
            <a:ext cx="4600009" cy="944547"/>
          </a:xfrm>
          <a:prstGeom prst="rect">
            <a:avLst/>
          </a:prstGeom>
        </p:spPr>
      </p:pic>
      <p:pic>
        <p:nvPicPr>
          <p:cNvPr id="7" name="Picture 6">
            <a:extLst>
              <a:ext uri="{FF2B5EF4-FFF2-40B4-BE49-F238E27FC236}">
                <a16:creationId xmlns:a16="http://schemas.microsoft.com/office/drawing/2014/main" id="{BF56EE78-BD5E-4FAD-9C8C-94C6D3967EBC}"/>
              </a:ext>
            </a:extLst>
          </p:cNvPr>
          <p:cNvPicPr>
            <a:picLocks noChangeAspect="1"/>
          </p:cNvPicPr>
          <p:nvPr/>
        </p:nvPicPr>
        <p:blipFill>
          <a:blip r:embed="rId4"/>
          <a:stretch>
            <a:fillRect/>
          </a:stretch>
        </p:blipFill>
        <p:spPr>
          <a:xfrm>
            <a:off x="197893" y="2475886"/>
            <a:ext cx="4551529" cy="3619008"/>
          </a:xfrm>
          <a:prstGeom prst="rect">
            <a:avLst/>
          </a:prstGeom>
        </p:spPr>
      </p:pic>
    </p:spTree>
    <p:extLst>
      <p:ext uri="{BB962C8B-B14F-4D97-AF65-F5344CB8AC3E}">
        <p14:creationId xmlns:p14="http://schemas.microsoft.com/office/powerpoint/2010/main" val="3126580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2  Marked -  9 Marks Band 2</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Explain the arguments of the philosopher John Locke </a:t>
            </a:r>
          </a:p>
          <a:p>
            <a:r>
              <a:rPr lang="en-US" sz="1600" b="1" dirty="0">
                <a:latin typeface="Arial" panose="020B0604020202020204" pitchFamily="34" charset="0"/>
                <a:cs typeface="Arial" panose="020B0604020202020204" pitchFamily="34" charset="0"/>
              </a:rPr>
              <a:t>	and the psychologist Ivan Pavlov in support of hard determinism.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AO1 response was awarded a Band 2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489587"/>
        </p:xfrm>
        <a:graphic>
          <a:graphicData uri="http://schemas.openxmlformats.org/drawingml/2006/table">
            <a:tbl>
              <a:tblPr firstRow="1" bandRow="1">
                <a:tableStyleId>{2D5ABB26-0587-4C30-8999-92F81FD0307C}</a:tableStyleId>
              </a:tblPr>
              <a:tblGrid>
                <a:gridCol w="4968056">
                  <a:extLst>
                    <a:ext uri="{9D8B030D-6E8A-4147-A177-3AD203B41FA5}">
                      <a16:colId xmlns:a16="http://schemas.microsoft.com/office/drawing/2014/main" val="2366152907"/>
                    </a:ext>
                  </a:extLst>
                </a:gridCol>
                <a:gridCol w="4053114">
                  <a:extLst>
                    <a:ext uri="{9D8B030D-6E8A-4147-A177-3AD203B41FA5}">
                      <a16:colId xmlns:a16="http://schemas.microsoft.com/office/drawing/2014/main" val="1796176806"/>
                    </a:ext>
                  </a:extLst>
                </a:gridCol>
              </a:tblGrid>
              <a:tr h="348958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noted in OER comment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this answer gives an accurate basic summary of Pavlov's experiment and is able to explain simply how this relates to determinism using specialist vocabulary</a:t>
                      </a:r>
                      <a:r>
                        <a:rPr lang="en-US" sz="16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0AA8B048-9282-408A-B1C9-DA028278315F}"/>
              </a:ext>
            </a:extLst>
          </p:cNvPr>
          <p:cNvPicPr>
            <a:picLocks noChangeAspect="1"/>
          </p:cNvPicPr>
          <p:nvPr/>
        </p:nvPicPr>
        <p:blipFill>
          <a:blip r:embed="rId3"/>
          <a:stretch>
            <a:fillRect/>
          </a:stretch>
        </p:blipFill>
        <p:spPr>
          <a:xfrm>
            <a:off x="238539" y="3340982"/>
            <a:ext cx="4774711" cy="3259600"/>
          </a:xfrm>
          <a:prstGeom prst="rect">
            <a:avLst/>
          </a:prstGeom>
        </p:spPr>
      </p:pic>
    </p:spTree>
    <p:extLst>
      <p:ext uri="{BB962C8B-B14F-4D97-AF65-F5344CB8AC3E}">
        <p14:creationId xmlns:p14="http://schemas.microsoft.com/office/powerpoint/2010/main" val="786233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a:t>
            </a:r>
            <a:r>
              <a:rPr lang="en-GB" sz="4000" b="1">
                <a:solidFill>
                  <a:schemeClr val="bg1"/>
                </a:solidFill>
                <a:latin typeface="Arial" panose="020B0604020202020204" pitchFamily="34" charset="0"/>
                <a:cs typeface="Arial" panose="020B0604020202020204" pitchFamily="34" charset="0"/>
              </a:rPr>
              <a:t>evidence AO1 </a:t>
            </a:r>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4 OER – Q1 – Example 2  Marked -  9 Marks Band 2</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83168" y="179646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kern="1200" dirty="0">
                          <a:solidFill>
                            <a:schemeClr val="tx1"/>
                          </a:solidFill>
                          <a:latin typeface="+mn-lt"/>
                          <a:ea typeface="+mn-ea"/>
                          <a:cs typeface="+mn-cs"/>
                        </a:rPr>
                        <a:t>The candidate continues to demonstrate limited knowledge and understanding, with some accurate use of specialist vocabulary in context.</a:t>
                      </a:r>
                    </a:p>
                    <a:p>
                      <a:endParaRPr lang="en-US" sz="1800" kern="1200" dirty="0">
                        <a:solidFill>
                          <a:schemeClr val="tx1"/>
                        </a:solidFill>
                        <a:latin typeface="+mn-lt"/>
                        <a:ea typeface="+mn-ea"/>
                        <a:cs typeface="+mn-cs"/>
                      </a:endParaRPr>
                    </a:p>
                    <a:p>
                      <a:r>
                        <a:rPr lang="en-US" sz="1800" kern="1200" dirty="0">
                          <a:solidFill>
                            <a:schemeClr val="tx1"/>
                          </a:solidFill>
                          <a:latin typeface="+mn-lt"/>
                          <a:ea typeface="+mn-ea"/>
                          <a:cs typeface="+mn-cs"/>
                        </a:rPr>
                        <a:t>As noted in the OER comment the response </a:t>
                      </a:r>
                      <a:r>
                        <a:rPr lang="en-US" sz="1800" i="1" kern="1200" dirty="0">
                          <a:solidFill>
                            <a:schemeClr val="tx1"/>
                          </a:solidFill>
                          <a:latin typeface="+mn-lt"/>
                          <a:ea typeface="+mn-ea"/>
                          <a:cs typeface="+mn-cs"/>
                        </a:rPr>
                        <a:t>“does not mention John Locke at all, it only addresses some of the demands of the question.”</a:t>
                      </a:r>
                    </a:p>
                    <a:p>
                      <a:endParaRPr lang="en-US" sz="1800" kern="1200" dirty="0">
                        <a:solidFill>
                          <a:schemeClr val="tx1"/>
                        </a:solidFill>
                        <a:latin typeface="+mn-lt"/>
                        <a:ea typeface="+mn-ea"/>
                        <a:cs typeface="+mn-cs"/>
                      </a:endParaRPr>
                    </a:p>
                    <a:p>
                      <a:r>
                        <a:rPr lang="en-US" sz="1800" kern="1200" dirty="0">
                          <a:solidFill>
                            <a:schemeClr val="tx1"/>
                          </a:solidFill>
                          <a:latin typeface="+mn-lt"/>
                          <a:ea typeface="+mn-ea"/>
                          <a:cs typeface="+mn-cs"/>
                        </a:rPr>
                        <a:t>Overall, the candidate was</a:t>
                      </a:r>
                      <a:r>
                        <a:rPr lang="en-US" sz="1800" b="1" kern="1200" dirty="0">
                          <a:solidFill>
                            <a:schemeClr val="tx1"/>
                          </a:solidFill>
                          <a:latin typeface="+mn-lt"/>
                          <a:ea typeface="+mn-ea"/>
                          <a:cs typeface="+mn-cs"/>
                        </a:rPr>
                        <a:t> awarded Band 2 9 marks</a:t>
                      </a:r>
                      <a:r>
                        <a:rPr lang="en-US" sz="1800" kern="1200" dirty="0">
                          <a:solidFill>
                            <a:schemeClr val="tx1"/>
                          </a:solidFill>
                          <a:latin typeface="+mn-lt"/>
                          <a:ea typeface="+mn-ea"/>
                          <a:cs typeface="+mn-cs"/>
                        </a:rPr>
                        <a:t>.</a:t>
                      </a:r>
                    </a:p>
                    <a:p>
                      <a:r>
                        <a:rPr lang="en-US" sz="1800" kern="1200" dirty="0">
                          <a:solidFill>
                            <a:schemeClr val="tx1"/>
                          </a:solidFill>
                          <a:latin typeface="+mn-lt"/>
                          <a:ea typeface="+mn-ea"/>
                          <a:cs typeface="+mn-cs"/>
                        </a:rPr>
                        <a:t>Demonstrating limited knowledge and understanding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2D2212A0-ABAF-48B6-BC5A-2E6F8790B46C}"/>
              </a:ext>
            </a:extLst>
          </p:cNvPr>
          <p:cNvPicPr>
            <a:picLocks noChangeAspect="1"/>
          </p:cNvPicPr>
          <p:nvPr/>
        </p:nvPicPr>
        <p:blipFill>
          <a:blip r:embed="rId2"/>
          <a:stretch>
            <a:fillRect/>
          </a:stretch>
        </p:blipFill>
        <p:spPr>
          <a:xfrm>
            <a:off x="417032" y="1896381"/>
            <a:ext cx="4981353" cy="4175991"/>
          </a:xfrm>
          <a:prstGeom prst="rect">
            <a:avLst/>
          </a:prstGeom>
        </p:spPr>
      </p:pic>
      <p:sp>
        <p:nvSpPr>
          <p:cNvPr id="7" name="TextBox 6">
            <a:extLst>
              <a:ext uri="{FF2B5EF4-FFF2-40B4-BE49-F238E27FC236}">
                <a16:creationId xmlns:a16="http://schemas.microsoft.com/office/drawing/2014/main" id="{728B597E-D733-4019-B37C-D4FA0F10237C}"/>
              </a:ext>
            </a:extLst>
          </p:cNvPr>
          <p:cNvSpPr txBox="1"/>
          <p:nvPr/>
        </p:nvSpPr>
        <p:spPr>
          <a:xfrm>
            <a:off x="149412" y="6325964"/>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3666344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3  Marked -  30 Marks Band 5</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Q4.  	‘The whole of a person’s life is predestined by God.’ </a:t>
            </a:r>
          </a:p>
          <a:p>
            <a:r>
              <a:rPr lang="en-US" sz="1600" b="1" dirty="0">
                <a:latin typeface="Arial" panose="020B0604020202020204" pitchFamily="34" charset="0"/>
                <a:cs typeface="Arial" panose="020B0604020202020204" pitchFamily="34" charset="0"/>
              </a:rPr>
              <a:t>	Evaluate this view.   					(30)</a:t>
            </a:r>
            <a:endParaRPr lang="en-US" sz="1600" b="1" dirty="0">
              <a:highlight>
                <a:srgbClr val="FFFF00"/>
              </a:highlight>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AO2 response was awarded a Band 5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410487"/>
        </p:xfrm>
        <a:graphic>
          <a:graphicData uri="http://schemas.openxmlformats.org/drawingml/2006/table">
            <a:tbl>
              <a:tblPr firstRow="1" bandRow="1">
                <a:tableStyleId>{2D5ABB26-0587-4C30-8999-92F81FD0307C}</a:tableStyleId>
              </a:tblPr>
              <a:tblGrid>
                <a:gridCol w="4968056">
                  <a:extLst>
                    <a:ext uri="{9D8B030D-6E8A-4147-A177-3AD203B41FA5}">
                      <a16:colId xmlns:a16="http://schemas.microsoft.com/office/drawing/2014/main" val="2366152907"/>
                    </a:ext>
                  </a:extLst>
                </a:gridCol>
                <a:gridCol w="4053114">
                  <a:extLst>
                    <a:ext uri="{9D8B030D-6E8A-4147-A177-3AD203B41FA5}">
                      <a16:colId xmlns:a16="http://schemas.microsoft.com/office/drawing/2014/main" val="1796176806"/>
                    </a:ext>
                  </a:extLst>
                </a:gridCol>
              </a:tblGrid>
              <a:tr h="341048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candidate begins confidently, successfully identifying key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candidate </a:t>
                      </a:r>
                      <a:r>
                        <a:rPr lang="en-US" sz="1600" dirty="0" err="1">
                          <a:latin typeface="Arial" panose="020B0604020202020204" pitchFamily="34" charset="0"/>
                          <a:cs typeface="Arial" panose="020B0604020202020204" pitchFamily="34" charset="0"/>
                        </a:rPr>
                        <a:t>recognises</a:t>
                      </a:r>
                      <a:r>
                        <a:rPr lang="en-US" sz="1600" dirty="0">
                          <a:latin typeface="Arial" panose="020B0604020202020204" pitchFamily="34" charset="0"/>
                          <a:cs typeface="Arial" panose="020B0604020202020204" pitchFamily="34" charset="0"/>
                        </a:rPr>
                        <a:t> the subtle difference between determinism and  the theological concept of predestination.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8939BE31-78A4-419C-AD5C-E19780F6CA04}"/>
              </a:ext>
            </a:extLst>
          </p:cNvPr>
          <p:cNvPicPr>
            <a:picLocks noChangeAspect="1"/>
          </p:cNvPicPr>
          <p:nvPr/>
        </p:nvPicPr>
        <p:blipFill>
          <a:blip r:embed="rId3"/>
          <a:stretch>
            <a:fillRect/>
          </a:stretch>
        </p:blipFill>
        <p:spPr>
          <a:xfrm>
            <a:off x="285750" y="3371313"/>
            <a:ext cx="4622800" cy="3118388"/>
          </a:xfrm>
          <a:prstGeom prst="rect">
            <a:avLst/>
          </a:prstGeom>
        </p:spPr>
      </p:pic>
    </p:spTree>
    <p:extLst>
      <p:ext uri="{BB962C8B-B14F-4D97-AF65-F5344CB8AC3E}">
        <p14:creationId xmlns:p14="http://schemas.microsoft.com/office/powerpoint/2010/main" val="3400955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1339850" y="44686"/>
            <a:ext cx="74485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2400" b="1" dirty="0"/>
              <a:t>Assessment Objectives and </a:t>
            </a:r>
          </a:p>
          <a:p>
            <a:r>
              <a:rPr lang="en-GB" sz="2400" b="1" dirty="0"/>
              <a:t>their weightings at A leve</a:t>
            </a:r>
            <a:r>
              <a:rPr lang="en-GB" sz="2400" dirty="0"/>
              <a:t>l.</a:t>
            </a:r>
            <a:endParaRPr lang="en-GB" sz="2400" b="1" dirty="0"/>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139700" y="1634953"/>
            <a:ext cx="85471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There are 2 assessment objectives used in A level Religious Studies:</a:t>
            </a:r>
            <a:endParaRPr lang="en-GB" dirty="0"/>
          </a:p>
          <a:p>
            <a:endParaRPr lang="en-GB" b="1" dirty="0"/>
          </a:p>
          <a:p>
            <a:endParaRPr lang="en-GB" b="1" dirty="0"/>
          </a:p>
          <a:p>
            <a:endParaRPr lang="en-GB" b="1" dirty="0"/>
          </a:p>
          <a:p>
            <a:endParaRPr lang="en-GB" dirty="0"/>
          </a:p>
        </p:txBody>
      </p:sp>
      <p:graphicFrame>
        <p:nvGraphicFramePr>
          <p:cNvPr id="5" name="Table 6">
            <a:extLst>
              <a:ext uri="{FF2B5EF4-FFF2-40B4-BE49-F238E27FC236}">
                <a16:creationId xmlns:a16="http://schemas.microsoft.com/office/drawing/2014/main" id="{B44E765B-E959-4B68-8143-7740FCBF282C}"/>
              </a:ext>
            </a:extLst>
          </p:cNvPr>
          <p:cNvGraphicFramePr>
            <a:graphicFrameLocks noGrp="1"/>
          </p:cNvGraphicFramePr>
          <p:nvPr>
            <p:extLst>
              <p:ext uri="{D42A27DB-BD31-4B8C-83A1-F6EECF244321}">
                <p14:modId xmlns:p14="http://schemas.microsoft.com/office/powerpoint/2010/main" val="1367376566"/>
              </p:ext>
            </p:extLst>
          </p:nvPr>
        </p:nvGraphicFramePr>
        <p:xfrm>
          <a:off x="344170" y="2350046"/>
          <a:ext cx="8595360" cy="3175000"/>
        </p:xfrm>
        <a:graphic>
          <a:graphicData uri="http://schemas.openxmlformats.org/drawingml/2006/table">
            <a:tbl>
              <a:tblPr firstRow="1" bandRow="1">
                <a:tableStyleId>{5940675A-B579-460E-94D1-54222C63F5DA}</a:tableStyleId>
              </a:tblPr>
              <a:tblGrid>
                <a:gridCol w="4436315">
                  <a:extLst>
                    <a:ext uri="{9D8B030D-6E8A-4147-A177-3AD203B41FA5}">
                      <a16:colId xmlns:a16="http://schemas.microsoft.com/office/drawing/2014/main" val="2657426392"/>
                    </a:ext>
                  </a:extLst>
                </a:gridCol>
                <a:gridCol w="4159045">
                  <a:extLst>
                    <a:ext uri="{9D8B030D-6E8A-4147-A177-3AD203B41FA5}">
                      <a16:colId xmlns:a16="http://schemas.microsoft.com/office/drawing/2014/main" val="287816275"/>
                    </a:ext>
                  </a:extLst>
                </a:gridCol>
              </a:tblGrid>
              <a:tr h="370840">
                <a:tc>
                  <a:txBody>
                    <a:bodyPr/>
                    <a:lstStyle/>
                    <a:p>
                      <a:pPr algn="ctr"/>
                      <a:r>
                        <a:rPr lang="en-GB" b="1" dirty="0"/>
                        <a:t>AO1 (33.3%)</a:t>
                      </a:r>
                    </a:p>
                  </a:txBody>
                  <a:tcPr/>
                </a:tc>
                <a:tc>
                  <a:txBody>
                    <a:bodyPr/>
                    <a:lstStyle/>
                    <a:p>
                      <a:pPr algn="ctr"/>
                      <a:r>
                        <a:rPr lang="en-GB" b="1" dirty="0"/>
                        <a:t>AO2 (66.6%)</a:t>
                      </a:r>
                    </a:p>
                  </a:txBody>
                  <a:tcPr/>
                </a:tc>
                <a:extLst>
                  <a:ext uri="{0D108BD9-81ED-4DB2-BD59-A6C34878D82A}">
                    <a16:rowId xmlns:a16="http://schemas.microsoft.com/office/drawing/2014/main" val="1720644332"/>
                  </a:ext>
                </a:extLst>
              </a:tr>
              <a:tr h="370840">
                <a:tc>
                  <a:txBody>
                    <a:body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Demonstrate knowledge and understanding of religion and belief, including: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religious, philosophical and/or ethical thought and teaching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influence of beliefs, teachings and practices on individuals, communities and societies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cause and significance of similarities and differences in belief, teaching and practice approaches to the study of religion and belief</a:t>
                      </a:r>
                    </a:p>
                    <a:p>
                      <a:endParaRPr lang="en-GB" dirty="0"/>
                    </a:p>
                  </a:txBody>
                  <a:tcPr/>
                </a:tc>
                <a:tc>
                  <a:txBody>
                    <a:bodyPr/>
                    <a:lstStyle/>
                    <a:p>
                      <a:r>
                        <a:rPr lang="en-GB" sz="1600" i="0" kern="1200" dirty="0">
                          <a:solidFill>
                            <a:schemeClr val="tx1"/>
                          </a:solidFill>
                          <a:effectLst/>
                          <a:latin typeface="Arial" panose="020B0604020202020204" pitchFamily="34" charset="0"/>
                          <a:ea typeface="+mn-ea"/>
                          <a:cs typeface="Arial" panose="020B0604020202020204" pitchFamily="34" charset="0"/>
                        </a:rPr>
                        <a:t>Analyse and evaluate aspects of, and approaches to, religion and belief, including their significance, influence and study.</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32997358"/>
                  </a:ext>
                </a:extLst>
              </a:tr>
            </a:tbl>
          </a:graphicData>
        </a:graphic>
      </p:graphicFrame>
    </p:spTree>
    <p:extLst>
      <p:ext uri="{BB962C8B-B14F-4D97-AF65-F5344CB8AC3E}">
        <p14:creationId xmlns:p14="http://schemas.microsoft.com/office/powerpoint/2010/main" val="884364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3  Marked -  30 Marks Band 5</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sustained evidence of critical analysis and preceptive evaluation can be seen as the response continues (please see the OER for full script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7" name="Picture 6">
            <a:extLst>
              <a:ext uri="{FF2B5EF4-FFF2-40B4-BE49-F238E27FC236}">
                <a16:creationId xmlns:a16="http://schemas.microsoft.com/office/drawing/2014/main" id="{854E6CD3-4987-4D2A-A033-27144F2228DB}"/>
              </a:ext>
            </a:extLst>
          </p:cNvPr>
          <p:cNvPicPr>
            <a:picLocks noChangeAspect="1"/>
          </p:cNvPicPr>
          <p:nvPr/>
        </p:nvPicPr>
        <p:blipFill>
          <a:blip r:embed="rId2"/>
          <a:stretch>
            <a:fillRect/>
          </a:stretch>
        </p:blipFill>
        <p:spPr>
          <a:xfrm>
            <a:off x="425449" y="2128654"/>
            <a:ext cx="5086351" cy="4386445"/>
          </a:xfrm>
          <a:prstGeom prst="rect">
            <a:avLst/>
          </a:prstGeom>
        </p:spPr>
      </p:pic>
    </p:spTree>
    <p:extLst>
      <p:ext uri="{BB962C8B-B14F-4D97-AF65-F5344CB8AC3E}">
        <p14:creationId xmlns:p14="http://schemas.microsoft.com/office/powerpoint/2010/main" val="257222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3  Marked -  30 Marks Band 5</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3992880"/>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367583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In the extracts shown, the candidate demonstrates “</a:t>
                      </a:r>
                      <a:r>
                        <a:rPr lang="en-US" sz="1600" i="1" kern="1200" dirty="0">
                          <a:solidFill>
                            <a:schemeClr val="tx1"/>
                          </a:solidFill>
                          <a:latin typeface="Arial" panose="020B0604020202020204" pitchFamily="34" charset="0"/>
                          <a:ea typeface="+mn-ea"/>
                          <a:cs typeface="Arial" panose="020B0604020202020204" pitchFamily="34" charset="0"/>
                        </a:rPr>
                        <a:t>confident analysis of connections between different elements of the course with appropriate use of the views of scholars</a:t>
                      </a:r>
                      <a:r>
                        <a:rPr lang="en-US" sz="1600" kern="1200" dirty="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The candidate concludes (not shown here) with a perceptive evaluation of the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Overall, this is  “</a:t>
                      </a:r>
                      <a:r>
                        <a:rPr lang="en-US" sz="1600" i="1" kern="1200" dirty="0">
                          <a:solidFill>
                            <a:schemeClr val="tx1"/>
                          </a:solidFill>
                          <a:latin typeface="Arial" panose="020B0604020202020204" pitchFamily="34" charset="0"/>
                          <a:ea typeface="+mn-ea"/>
                          <a:cs typeface="Arial" panose="020B0604020202020204" pitchFamily="34" charset="0"/>
                        </a:rPr>
                        <a:t>a thorough response showing confident and perceptive critical analysis and evaluation.</a:t>
                      </a:r>
                      <a:r>
                        <a:rPr lang="en-US" sz="1600" kern="1200" dirty="0">
                          <a:solidFill>
                            <a:schemeClr val="tx1"/>
                          </a:solidFill>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r>
                        <a:rPr lang="en-GB" sz="1600" b="1" dirty="0">
                          <a:latin typeface="Arial" panose="020B0604020202020204" pitchFamily="34" charset="0"/>
                          <a:cs typeface="Arial" panose="020B0604020202020204" pitchFamily="34" charset="0"/>
                        </a:rPr>
                        <a:t>Awarded</a:t>
                      </a:r>
                      <a:r>
                        <a:rPr lang="en-GB" sz="1600" b="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30 marks, Band 5.</a:t>
                      </a:r>
                    </a:p>
                    <a:p>
                      <a:endParaRPr lang="en-GB"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114072" y="6231250"/>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5CC09481-DC75-4211-A52F-407D8C86AACE}"/>
              </a:ext>
            </a:extLst>
          </p:cNvPr>
          <p:cNvPicPr>
            <a:picLocks noChangeAspect="1"/>
          </p:cNvPicPr>
          <p:nvPr/>
        </p:nvPicPr>
        <p:blipFill>
          <a:blip r:embed="rId3"/>
          <a:stretch>
            <a:fillRect/>
          </a:stretch>
        </p:blipFill>
        <p:spPr>
          <a:xfrm>
            <a:off x="412463" y="2599025"/>
            <a:ext cx="4324638" cy="2493436"/>
          </a:xfrm>
          <a:prstGeom prst="rect">
            <a:avLst/>
          </a:prstGeom>
        </p:spPr>
      </p:pic>
      <p:pic>
        <p:nvPicPr>
          <p:cNvPr id="7" name="Picture 6">
            <a:extLst>
              <a:ext uri="{FF2B5EF4-FFF2-40B4-BE49-F238E27FC236}">
                <a16:creationId xmlns:a16="http://schemas.microsoft.com/office/drawing/2014/main" id="{D0DA0A90-3A19-4119-8D46-7D7682F0CE11}"/>
              </a:ext>
            </a:extLst>
          </p:cNvPr>
          <p:cNvPicPr>
            <a:picLocks noChangeAspect="1"/>
          </p:cNvPicPr>
          <p:nvPr/>
        </p:nvPicPr>
        <p:blipFill>
          <a:blip r:embed="rId4"/>
          <a:stretch>
            <a:fillRect/>
          </a:stretch>
        </p:blipFill>
        <p:spPr>
          <a:xfrm>
            <a:off x="449119" y="2138918"/>
            <a:ext cx="4251326" cy="586511"/>
          </a:xfrm>
          <a:prstGeom prst="rect">
            <a:avLst/>
          </a:prstGeom>
        </p:spPr>
      </p:pic>
    </p:spTree>
    <p:extLst>
      <p:ext uri="{BB962C8B-B14F-4D97-AF65-F5344CB8AC3E}">
        <p14:creationId xmlns:p14="http://schemas.microsoft.com/office/powerpoint/2010/main" val="305153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03187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SAMs Unit 4 OER – Q3 – Example 2 Marked -  24 Marks Band 4</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Q3.  	‘Intuitionism is the best way to understand moral language.’ </a:t>
            </a:r>
          </a:p>
          <a:p>
            <a:r>
              <a:rPr lang="en-US" sz="1600" b="1" dirty="0">
                <a:latin typeface="Arial" panose="020B0604020202020204" pitchFamily="34" charset="0"/>
                <a:cs typeface="Arial" panose="020B0604020202020204" pitchFamily="34" charset="0"/>
              </a:rPr>
              <a:t>	Evaluate this view.   					(30)</a:t>
            </a:r>
            <a:endParaRPr lang="en-US" sz="1600" b="1" dirty="0">
              <a:highlight>
                <a:srgbClr val="FFFF00"/>
              </a:highlight>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AO2 response was awarded a Band 4 can be seen in the comments 	contained within the marked version of the script, such as:</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8934938" cy="3418239"/>
        </p:xfrm>
        <a:graphic>
          <a:graphicData uri="http://schemas.openxmlformats.org/drawingml/2006/table">
            <a:tbl>
              <a:tblPr firstRow="1" bandRow="1">
                <a:tableStyleId>{2D5ABB26-0587-4C30-8999-92F81FD0307C}</a:tableStyleId>
              </a:tblPr>
              <a:tblGrid>
                <a:gridCol w="4920567">
                  <a:extLst>
                    <a:ext uri="{9D8B030D-6E8A-4147-A177-3AD203B41FA5}">
                      <a16:colId xmlns:a16="http://schemas.microsoft.com/office/drawing/2014/main" val="2366152907"/>
                    </a:ext>
                  </a:extLst>
                </a:gridCol>
                <a:gridCol w="4014371">
                  <a:extLst>
                    <a:ext uri="{9D8B030D-6E8A-4147-A177-3AD203B41FA5}">
                      <a16:colId xmlns:a16="http://schemas.microsoft.com/office/drawing/2014/main" val="1796176806"/>
                    </a:ext>
                  </a:extLst>
                </a:gridCol>
              </a:tblGrid>
              <a:tr h="3418239">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This response immediately begins to address the question set and as stated in the OER makes  “</a:t>
                      </a:r>
                      <a:r>
                        <a:rPr lang="en-US" sz="1600" i="1" dirty="0">
                          <a:latin typeface="Arial" panose="020B0604020202020204" pitchFamily="34" charset="0"/>
                          <a:cs typeface="Arial" panose="020B0604020202020204" pitchFamily="34" charset="0"/>
                        </a:rPr>
                        <a:t>good use of technical terms</a:t>
                      </a:r>
                      <a:r>
                        <a:rPr lang="en-US" sz="1600" dirty="0">
                          <a:latin typeface="Arial" panose="020B0604020202020204" pitchFamily="34" charset="0"/>
                          <a:cs typeface="Arial" panose="020B0604020202020204" pitchFamily="34" charset="0"/>
                        </a:rPr>
                        <a:t>” the point made is supported by reasoning or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39E26B22-AF37-4DA5-8445-A78218850508}"/>
              </a:ext>
            </a:extLst>
          </p:cNvPr>
          <p:cNvPicPr>
            <a:picLocks noChangeAspect="1"/>
          </p:cNvPicPr>
          <p:nvPr/>
        </p:nvPicPr>
        <p:blipFill>
          <a:blip r:embed="rId3"/>
          <a:stretch>
            <a:fillRect/>
          </a:stretch>
        </p:blipFill>
        <p:spPr>
          <a:xfrm>
            <a:off x="127000" y="3182342"/>
            <a:ext cx="4787900" cy="3294657"/>
          </a:xfrm>
          <a:prstGeom prst="rect">
            <a:avLst/>
          </a:prstGeom>
        </p:spPr>
      </p:pic>
    </p:spTree>
    <p:extLst>
      <p:ext uri="{BB962C8B-B14F-4D97-AF65-F5344CB8AC3E}">
        <p14:creationId xmlns:p14="http://schemas.microsoft.com/office/powerpoint/2010/main" val="670474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SAMs Unit 4 OER – Q3 – Example 2 Marked - 24 Marks Band 4</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kern="1200" dirty="0">
                          <a:solidFill>
                            <a:schemeClr val="tx1"/>
                          </a:solidFill>
                          <a:latin typeface="+mn-lt"/>
                          <a:ea typeface="+mn-ea"/>
                          <a:cs typeface="+mn-cs"/>
                        </a:rPr>
                        <a:t>As noted in the OER comments this response demonstrates purposeful analysis and effective evaluation, the “</a:t>
                      </a:r>
                      <a:r>
                        <a:rPr lang="en-US" sz="1800" i="1" kern="1200" dirty="0">
                          <a:solidFill>
                            <a:schemeClr val="tx1"/>
                          </a:solidFill>
                          <a:latin typeface="+mn-lt"/>
                          <a:ea typeface="+mn-ea"/>
                          <a:cs typeface="+mn-cs"/>
                        </a:rPr>
                        <a:t>candidate has wrapped up the strengths of Intuitionism by looking at the criticisms of another meta-ethical theory.”</a:t>
                      </a:r>
                      <a:endParaRPr lang="en-US" sz="1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a:p>
                      <a:r>
                        <a:rPr lang="en-US" sz="1800" kern="1200" dirty="0">
                          <a:solidFill>
                            <a:schemeClr val="tx1"/>
                          </a:solidFill>
                          <a:latin typeface="+mn-lt"/>
                          <a:ea typeface="+mn-ea"/>
                          <a:cs typeface="+mn-cs"/>
                        </a:rPr>
                        <a:t>In terms of the Naturalistic fallacy it has been noted that  “</a:t>
                      </a:r>
                      <a:r>
                        <a:rPr lang="en-US" sz="1800" i="1" kern="1200" dirty="0">
                          <a:solidFill>
                            <a:schemeClr val="tx1"/>
                          </a:solidFill>
                          <a:latin typeface="+mn-lt"/>
                          <a:ea typeface="+mn-ea"/>
                          <a:cs typeface="+mn-cs"/>
                        </a:rPr>
                        <a:t>although this is implied in the paragraph above, the candidate could have made this more explicit here.</a:t>
                      </a:r>
                      <a:r>
                        <a:rPr lang="en-US" sz="1800"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47CC1DAB-6883-4B9F-AC15-5883C2CF86B6}"/>
              </a:ext>
            </a:extLst>
          </p:cNvPr>
          <p:cNvPicPr>
            <a:picLocks noChangeAspect="1"/>
          </p:cNvPicPr>
          <p:nvPr/>
        </p:nvPicPr>
        <p:blipFill>
          <a:blip r:embed="rId2"/>
          <a:stretch>
            <a:fillRect/>
          </a:stretch>
        </p:blipFill>
        <p:spPr>
          <a:xfrm>
            <a:off x="431800" y="2366321"/>
            <a:ext cx="4908550" cy="3549759"/>
          </a:xfrm>
          <a:prstGeom prst="rect">
            <a:avLst/>
          </a:prstGeom>
        </p:spPr>
      </p:pic>
    </p:spTree>
    <p:extLst>
      <p:ext uri="{BB962C8B-B14F-4D97-AF65-F5344CB8AC3E}">
        <p14:creationId xmlns:p14="http://schemas.microsoft.com/office/powerpoint/2010/main" val="1397877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SAMs Unit 4 OER – Q3 – Example 2 Marked - 24 Marks Band 4</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purposeful and effective evaluation  ensues with a “</a:t>
                      </a:r>
                      <a:r>
                        <a:rPr lang="en-US" sz="1800" i="1" kern="1200" dirty="0">
                          <a:solidFill>
                            <a:schemeClr val="tx1"/>
                          </a:solidFill>
                          <a:latin typeface="+mn-lt"/>
                          <a:ea typeface="+mn-ea"/>
                          <a:cs typeface="+mn-cs"/>
                        </a:rPr>
                        <a:t>good link to the question and secondly clear use of other meta-ethical theories to </a:t>
                      </a:r>
                      <a:r>
                        <a:rPr lang="en-US" sz="1800" i="1" kern="1200" dirty="0" err="1">
                          <a:solidFill>
                            <a:schemeClr val="tx1"/>
                          </a:solidFill>
                          <a:latin typeface="+mn-lt"/>
                          <a:ea typeface="+mn-ea"/>
                          <a:cs typeface="+mn-cs"/>
                        </a:rPr>
                        <a:t>criticise</a:t>
                      </a:r>
                      <a:r>
                        <a:rPr lang="en-US" sz="1800" i="1" kern="1200" dirty="0">
                          <a:solidFill>
                            <a:schemeClr val="tx1"/>
                          </a:solidFill>
                          <a:latin typeface="+mn-lt"/>
                          <a:ea typeface="+mn-ea"/>
                          <a:cs typeface="+mn-cs"/>
                        </a:rPr>
                        <a:t> Intuitionism</a:t>
                      </a:r>
                      <a:r>
                        <a:rPr lang="en-US" sz="18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Specialist vocabulary continues to be used accurately and in context. The views of scholars continue to be used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8AE6EE91-4BDB-4C07-B3BA-8D967EB37A4C}"/>
              </a:ext>
            </a:extLst>
          </p:cNvPr>
          <p:cNvPicPr>
            <a:picLocks noChangeAspect="1"/>
          </p:cNvPicPr>
          <p:nvPr/>
        </p:nvPicPr>
        <p:blipFill>
          <a:blip r:embed="rId2"/>
          <a:stretch>
            <a:fillRect/>
          </a:stretch>
        </p:blipFill>
        <p:spPr>
          <a:xfrm>
            <a:off x="400050" y="2631748"/>
            <a:ext cx="5175250" cy="2753052"/>
          </a:xfrm>
          <a:prstGeom prst="rect">
            <a:avLst/>
          </a:prstGeom>
        </p:spPr>
      </p:pic>
    </p:spTree>
    <p:extLst>
      <p:ext uri="{BB962C8B-B14F-4D97-AF65-F5344CB8AC3E}">
        <p14:creationId xmlns:p14="http://schemas.microsoft.com/office/powerpoint/2010/main" val="2072205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SAMs Unit 4 OER – Q3 – Example 2 Marked - 24 Marks Band 4</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4000434"/>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4000434">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r>
                        <a:rPr lang="en-GB" sz="1600" b="0" dirty="0">
                          <a:latin typeface="Arial" panose="020B0604020202020204" pitchFamily="34" charset="0"/>
                          <a:cs typeface="Arial" panose="020B0604020202020204" pitchFamily="34" charset="0"/>
                        </a:rPr>
                        <a:t>The candidate then offers further lines of argument which are supported by detailed reasoning and/or evidence.</a:t>
                      </a: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r>
                        <a:rPr lang="en-GB" sz="1600" b="0" dirty="0">
                          <a:latin typeface="Arial" panose="020B0604020202020204" pitchFamily="34" charset="0"/>
                          <a:cs typeface="Arial" panose="020B0604020202020204" pitchFamily="34" charset="0"/>
                        </a:rPr>
                        <a:t>A brief, thoughtful conclusion is made.</a:t>
                      </a:r>
                    </a:p>
                    <a:p>
                      <a:endParaRPr lang="en-GB" sz="1600" b="0" dirty="0">
                        <a:latin typeface="Arial" panose="020B0604020202020204" pitchFamily="34" charset="0"/>
                        <a:cs typeface="Arial" panose="020B0604020202020204" pitchFamily="34" charset="0"/>
                      </a:endParaRPr>
                    </a:p>
                    <a:p>
                      <a:r>
                        <a:rPr lang="en-GB" sz="1600" b="0" dirty="0">
                          <a:latin typeface="Arial" panose="020B0604020202020204" pitchFamily="34" charset="0"/>
                          <a:cs typeface="Arial" panose="020B0604020202020204" pitchFamily="34" charset="0"/>
                        </a:rPr>
                        <a:t>The answer is clear, coherent and organised.</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 24 marks, Band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114072" y="6231250"/>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72FCD88C-4AB7-4280-9D85-AA16D840B837}"/>
              </a:ext>
            </a:extLst>
          </p:cNvPr>
          <p:cNvPicPr>
            <a:picLocks noChangeAspect="1"/>
          </p:cNvPicPr>
          <p:nvPr/>
        </p:nvPicPr>
        <p:blipFill>
          <a:blip r:embed="rId3"/>
          <a:stretch>
            <a:fillRect/>
          </a:stretch>
        </p:blipFill>
        <p:spPr>
          <a:xfrm>
            <a:off x="400050" y="1954576"/>
            <a:ext cx="4400550" cy="2286000"/>
          </a:xfrm>
          <a:prstGeom prst="rect">
            <a:avLst/>
          </a:prstGeom>
        </p:spPr>
      </p:pic>
      <p:pic>
        <p:nvPicPr>
          <p:cNvPr id="7" name="Picture 6">
            <a:extLst>
              <a:ext uri="{FF2B5EF4-FFF2-40B4-BE49-F238E27FC236}">
                <a16:creationId xmlns:a16="http://schemas.microsoft.com/office/drawing/2014/main" id="{2C3C25C7-04DA-4F57-B5BF-D4C9DD1BCE57}"/>
              </a:ext>
            </a:extLst>
          </p:cNvPr>
          <p:cNvPicPr>
            <a:picLocks noChangeAspect="1"/>
          </p:cNvPicPr>
          <p:nvPr/>
        </p:nvPicPr>
        <p:blipFill>
          <a:blip r:embed="rId4"/>
          <a:stretch>
            <a:fillRect/>
          </a:stretch>
        </p:blipFill>
        <p:spPr>
          <a:xfrm>
            <a:off x="400050" y="4240576"/>
            <a:ext cx="4400550" cy="1201687"/>
          </a:xfrm>
          <a:prstGeom prst="rect">
            <a:avLst/>
          </a:prstGeom>
        </p:spPr>
      </p:pic>
    </p:spTree>
    <p:extLst>
      <p:ext uri="{BB962C8B-B14F-4D97-AF65-F5344CB8AC3E}">
        <p14:creationId xmlns:p14="http://schemas.microsoft.com/office/powerpoint/2010/main" val="8016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1 Marked - 16 Marks Band 3</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Q4.  	‘The whole of a person’s life is predestined by God.’ </a:t>
            </a:r>
          </a:p>
          <a:p>
            <a:r>
              <a:rPr lang="en-US" sz="1600" b="1" dirty="0">
                <a:latin typeface="Arial" panose="020B0604020202020204" pitchFamily="34" charset="0"/>
                <a:cs typeface="Arial" panose="020B0604020202020204" pitchFamily="34" charset="0"/>
              </a:rPr>
              <a:t>	Evaluate this view.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AO2 response was awarded a Band 3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657600"/>
        </p:xfrm>
        <a:graphic>
          <a:graphicData uri="http://schemas.openxmlformats.org/drawingml/2006/table">
            <a:tbl>
              <a:tblPr firstRow="1" bandRow="1">
                <a:tableStyleId>{2D5ABB26-0587-4C30-8999-92F81FD0307C}</a:tableStyleId>
              </a:tblPr>
              <a:tblGrid>
                <a:gridCol w="5093188">
                  <a:extLst>
                    <a:ext uri="{9D8B030D-6E8A-4147-A177-3AD203B41FA5}">
                      <a16:colId xmlns:a16="http://schemas.microsoft.com/office/drawing/2014/main" val="2366152907"/>
                    </a:ext>
                  </a:extLst>
                </a:gridCol>
                <a:gridCol w="3927982">
                  <a:extLst>
                    <a:ext uri="{9D8B030D-6E8A-4147-A177-3AD203B41FA5}">
                      <a16:colId xmlns:a16="http://schemas.microsoft.com/office/drawing/2014/main" val="1796176806"/>
                    </a:ext>
                  </a:extLst>
                </a:gridCol>
              </a:tblGrid>
              <a:tr h="347442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noted in the OER comment “</a:t>
                      </a:r>
                      <a:r>
                        <a:rPr lang="en-US" sz="1600" i="1" dirty="0">
                          <a:latin typeface="Arial" panose="020B0604020202020204" pitchFamily="34" charset="0"/>
                          <a:cs typeface="Arial" panose="020B0604020202020204" pitchFamily="34" charset="0"/>
                        </a:rPr>
                        <a:t>definition of terms is not essential but can be a useful way to show focus on the question.</a:t>
                      </a:r>
                      <a:r>
                        <a:rPr lang="en-US" sz="16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AE25A30A-15AE-4CE5-AF33-932F2D2182C0}"/>
              </a:ext>
            </a:extLst>
          </p:cNvPr>
          <p:cNvPicPr>
            <a:picLocks noChangeAspect="1"/>
          </p:cNvPicPr>
          <p:nvPr/>
        </p:nvPicPr>
        <p:blipFill>
          <a:blip r:embed="rId3"/>
          <a:stretch>
            <a:fillRect/>
          </a:stretch>
        </p:blipFill>
        <p:spPr>
          <a:xfrm>
            <a:off x="123356" y="3588743"/>
            <a:ext cx="4880285" cy="1383307"/>
          </a:xfrm>
          <a:prstGeom prst="rect">
            <a:avLst/>
          </a:prstGeom>
        </p:spPr>
      </p:pic>
      <p:pic>
        <p:nvPicPr>
          <p:cNvPr id="6" name="Picture 5">
            <a:extLst>
              <a:ext uri="{FF2B5EF4-FFF2-40B4-BE49-F238E27FC236}">
                <a16:creationId xmlns:a16="http://schemas.microsoft.com/office/drawing/2014/main" id="{50C9CA4E-F280-472D-B602-48D05D2CC214}"/>
              </a:ext>
            </a:extLst>
          </p:cNvPr>
          <p:cNvPicPr>
            <a:picLocks noChangeAspect="1"/>
          </p:cNvPicPr>
          <p:nvPr/>
        </p:nvPicPr>
        <p:blipFill>
          <a:blip r:embed="rId4"/>
          <a:stretch>
            <a:fillRect/>
          </a:stretch>
        </p:blipFill>
        <p:spPr>
          <a:xfrm>
            <a:off x="123355" y="4899523"/>
            <a:ext cx="4921053" cy="1193380"/>
          </a:xfrm>
          <a:prstGeom prst="rect">
            <a:avLst/>
          </a:prstGeom>
        </p:spPr>
      </p:pic>
    </p:spTree>
    <p:extLst>
      <p:ext uri="{BB962C8B-B14F-4D97-AF65-F5344CB8AC3E}">
        <p14:creationId xmlns:p14="http://schemas.microsoft.com/office/powerpoint/2010/main" val="91848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1 Marked - 16 Marks Band 3</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As stated in the OER comment “</a:t>
                      </a:r>
                      <a:r>
                        <a:rPr lang="en-US" i="1" dirty="0"/>
                        <a:t>views of Calvin and Augustine are mixed up here and the point is explained rather than offering analysis and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the candidate provides an argument in support of the statement (in the question) using Calvin’s Doctrine of the Elect. They then go on (not shown here) to give some further evidence to support this view using Augustine’s teachings.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137093C3-FF62-4F62-8439-799528513825}"/>
              </a:ext>
            </a:extLst>
          </p:cNvPr>
          <p:cNvPicPr>
            <a:picLocks noChangeAspect="1"/>
          </p:cNvPicPr>
          <p:nvPr/>
        </p:nvPicPr>
        <p:blipFill>
          <a:blip r:embed="rId2"/>
          <a:stretch>
            <a:fillRect/>
          </a:stretch>
        </p:blipFill>
        <p:spPr>
          <a:xfrm>
            <a:off x="469900" y="2089636"/>
            <a:ext cx="4978400" cy="1897015"/>
          </a:xfrm>
          <a:prstGeom prst="rect">
            <a:avLst/>
          </a:prstGeom>
        </p:spPr>
      </p:pic>
      <p:pic>
        <p:nvPicPr>
          <p:cNvPr id="6" name="Picture 5">
            <a:extLst>
              <a:ext uri="{FF2B5EF4-FFF2-40B4-BE49-F238E27FC236}">
                <a16:creationId xmlns:a16="http://schemas.microsoft.com/office/drawing/2014/main" id="{C28473DC-F440-4961-AD0A-DE50EB9738FB}"/>
              </a:ext>
            </a:extLst>
          </p:cNvPr>
          <p:cNvPicPr>
            <a:picLocks noChangeAspect="1"/>
          </p:cNvPicPr>
          <p:nvPr/>
        </p:nvPicPr>
        <p:blipFill>
          <a:blip r:embed="rId3"/>
          <a:stretch>
            <a:fillRect/>
          </a:stretch>
        </p:blipFill>
        <p:spPr>
          <a:xfrm>
            <a:off x="419100" y="3986651"/>
            <a:ext cx="5029200" cy="2522099"/>
          </a:xfrm>
          <a:prstGeom prst="rect">
            <a:avLst/>
          </a:prstGeom>
        </p:spPr>
      </p:pic>
    </p:spTree>
    <p:extLst>
      <p:ext uri="{BB962C8B-B14F-4D97-AF65-F5344CB8AC3E}">
        <p14:creationId xmlns:p14="http://schemas.microsoft.com/office/powerpoint/2010/main" val="530548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1 Marked - 16 Marks Band 3</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63484" y="1691817"/>
          <a:ext cx="8658326" cy="4349861"/>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4349861">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0" dirty="0">
                          <a:latin typeface="Arial" panose="020B0604020202020204" pitchFamily="34" charset="0"/>
                          <a:cs typeface="Arial" panose="020B0604020202020204" pitchFamily="34" charset="0"/>
                        </a:rPr>
                        <a:t>AS noted in the OER comments the  “</a:t>
                      </a:r>
                      <a:r>
                        <a:rPr lang="en-US" sz="1600" b="0" i="1" dirty="0">
                          <a:latin typeface="Arial" panose="020B0604020202020204" pitchFamily="34" charset="0"/>
                          <a:cs typeface="Arial" panose="020B0604020202020204" pitchFamily="34" charset="0"/>
                        </a:rPr>
                        <a:t>candidate identifies a key issue and addresses this, offering relevant evidence in support.”</a:t>
                      </a:r>
                    </a:p>
                    <a:p>
                      <a:endParaRPr lang="en-US" sz="1600" b="0" i="1" dirty="0">
                        <a:latin typeface="Arial" panose="020B0604020202020204" pitchFamily="34" charset="0"/>
                        <a:cs typeface="Arial" panose="020B0604020202020204" pitchFamily="34" charset="0"/>
                      </a:endParaRPr>
                    </a:p>
                    <a:p>
                      <a:r>
                        <a:rPr lang="en-US" sz="1600" b="0" i="0" dirty="0">
                          <a:latin typeface="Arial" panose="020B0604020202020204" pitchFamily="34" charset="0"/>
                          <a:cs typeface="Arial" panose="020B0604020202020204" pitchFamily="34" charset="0"/>
                        </a:rPr>
                        <a:t>The candidate then attempts to argue against predestination, but as noted in the OER comment “</a:t>
                      </a:r>
                      <a:r>
                        <a:rPr lang="en-US" sz="1600" b="0" i="1" dirty="0">
                          <a:latin typeface="Arial" panose="020B0604020202020204" pitchFamily="34" charset="0"/>
                          <a:cs typeface="Arial" panose="020B0604020202020204" pitchFamily="34" charset="0"/>
                        </a:rPr>
                        <a:t>not entirely accurate in the use of terms, but has identified relevant scholars.</a:t>
                      </a:r>
                      <a:r>
                        <a:rPr lang="en-US" sz="1600" b="0" i="0" dirty="0">
                          <a:latin typeface="Arial" panose="020B0604020202020204" pitchFamily="34" charset="0"/>
                          <a:cs typeface="Arial" panose="020B0604020202020204" pitchFamily="34" charset="0"/>
                        </a:rPr>
                        <a:t>” </a:t>
                      </a:r>
                    </a:p>
                    <a:p>
                      <a:endParaRPr lang="en-US" sz="1600" b="0" i="0" dirty="0">
                        <a:latin typeface="Arial" panose="020B0604020202020204" pitchFamily="34" charset="0"/>
                        <a:cs typeface="Arial" panose="020B0604020202020204" pitchFamily="34" charset="0"/>
                      </a:endParaRPr>
                    </a:p>
                    <a:p>
                      <a:r>
                        <a:rPr lang="en-US" sz="1600" b="0" i="0" dirty="0">
                          <a:latin typeface="Arial" panose="020B0604020202020204" pitchFamily="34" charset="0"/>
                          <a:cs typeface="Arial" panose="020B0604020202020204" pitchFamily="34" charset="0"/>
                        </a:rPr>
                        <a:t>The response continues is a similar vein,  with some satisfactory analysis and relevant evaluation, but this could be more focused directly on the question. As a result of this it was awarded</a:t>
                      </a:r>
                      <a:r>
                        <a:rPr lang="en-US" sz="1600" b="1" i="0" dirty="0">
                          <a:latin typeface="Arial" panose="020B0604020202020204" pitchFamily="34" charset="0"/>
                          <a:cs typeface="Arial" panose="020B0604020202020204" pitchFamily="34" charset="0"/>
                        </a:rPr>
                        <a:t> Band 3 16 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51F237DD-C2ED-4DA8-A164-EF9FF54AE53A}"/>
              </a:ext>
            </a:extLst>
          </p:cNvPr>
          <p:cNvPicPr>
            <a:picLocks noChangeAspect="1"/>
          </p:cNvPicPr>
          <p:nvPr/>
        </p:nvPicPr>
        <p:blipFill>
          <a:blip r:embed="rId2"/>
          <a:stretch>
            <a:fillRect/>
          </a:stretch>
        </p:blipFill>
        <p:spPr>
          <a:xfrm>
            <a:off x="336262" y="1783538"/>
            <a:ext cx="4457988" cy="1400463"/>
          </a:xfrm>
          <a:prstGeom prst="rect">
            <a:avLst/>
          </a:prstGeom>
        </p:spPr>
      </p:pic>
      <p:pic>
        <p:nvPicPr>
          <p:cNvPr id="7" name="Picture 6">
            <a:extLst>
              <a:ext uri="{FF2B5EF4-FFF2-40B4-BE49-F238E27FC236}">
                <a16:creationId xmlns:a16="http://schemas.microsoft.com/office/drawing/2014/main" id="{88539D5B-D12A-45D4-A761-06F38C8FD256}"/>
              </a:ext>
            </a:extLst>
          </p:cNvPr>
          <p:cNvPicPr>
            <a:picLocks noChangeAspect="1"/>
          </p:cNvPicPr>
          <p:nvPr/>
        </p:nvPicPr>
        <p:blipFill>
          <a:blip r:embed="rId3"/>
          <a:stretch>
            <a:fillRect/>
          </a:stretch>
        </p:blipFill>
        <p:spPr>
          <a:xfrm>
            <a:off x="336262" y="3184001"/>
            <a:ext cx="4432300" cy="2845467"/>
          </a:xfrm>
          <a:prstGeom prst="rect">
            <a:avLst/>
          </a:prstGeom>
        </p:spPr>
      </p:pic>
      <p:sp>
        <p:nvSpPr>
          <p:cNvPr id="8" name="TextBox 7">
            <a:extLst>
              <a:ext uri="{FF2B5EF4-FFF2-40B4-BE49-F238E27FC236}">
                <a16:creationId xmlns:a16="http://schemas.microsoft.com/office/drawing/2014/main" id="{90176C8B-9784-4F0E-AC7D-C1DF14581A98}"/>
              </a:ext>
            </a:extLst>
          </p:cNvPr>
          <p:cNvSpPr txBox="1"/>
          <p:nvPr/>
        </p:nvSpPr>
        <p:spPr>
          <a:xfrm>
            <a:off x="85745" y="6150946"/>
            <a:ext cx="9102705" cy="369332"/>
          </a:xfrm>
          <a:prstGeom prst="rect">
            <a:avLst/>
          </a:prstGeom>
          <a:noFill/>
        </p:spPr>
        <p:txBody>
          <a:bodyPr wrap="square" rtlCol="0">
            <a:spAutoFit/>
          </a:bodyPr>
          <a:lstStyle/>
          <a:p>
            <a:r>
              <a:rPr lang="en-GB" dirty="0"/>
              <a:t>Click </a:t>
            </a:r>
            <a:r>
              <a:rPr lang="en-GB" dirty="0">
                <a:hlinkClick r:id="rId4"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3156483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3 Marked -  10 Marks Band 2</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Q4.  	‘‘The whole of a person’s life is predestined by God.’ </a:t>
            </a:r>
          </a:p>
          <a:p>
            <a:r>
              <a:rPr lang="en-US" sz="1600" b="1" dirty="0">
                <a:latin typeface="Arial" panose="020B0604020202020204" pitchFamily="34" charset="0"/>
                <a:cs typeface="Arial" panose="020B0604020202020204" pitchFamily="34" charset="0"/>
              </a:rPr>
              <a:t>	Evaluate this view.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AO2 response was awarded a Band 2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474423"/>
        </p:xfrm>
        <a:graphic>
          <a:graphicData uri="http://schemas.openxmlformats.org/drawingml/2006/table">
            <a:tbl>
              <a:tblPr firstRow="1" bandRow="1">
                <a:tableStyleId>{2D5ABB26-0587-4C30-8999-92F81FD0307C}</a:tableStyleId>
              </a:tblPr>
              <a:tblGrid>
                <a:gridCol w="4968056">
                  <a:extLst>
                    <a:ext uri="{9D8B030D-6E8A-4147-A177-3AD203B41FA5}">
                      <a16:colId xmlns:a16="http://schemas.microsoft.com/office/drawing/2014/main" val="2366152907"/>
                    </a:ext>
                  </a:extLst>
                </a:gridCol>
                <a:gridCol w="4053114">
                  <a:extLst>
                    <a:ext uri="{9D8B030D-6E8A-4147-A177-3AD203B41FA5}">
                      <a16:colId xmlns:a16="http://schemas.microsoft.com/office/drawing/2014/main" val="1796176806"/>
                    </a:ext>
                  </a:extLst>
                </a:gridCol>
              </a:tblGrid>
              <a:tr h="347442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the OER comments states there is  </a:t>
                      </a:r>
                      <a:r>
                        <a:rPr lang="en-US" sz="1600" i="1" dirty="0">
                          <a:latin typeface="Arial" panose="020B0604020202020204" pitchFamily="34" charset="0"/>
                          <a:cs typeface="Arial" panose="020B0604020202020204" pitchFamily="34" charset="0"/>
                        </a:rPr>
                        <a:t>“one basic point … identified here” </a:t>
                      </a:r>
                      <a:r>
                        <a:rPr lang="en-US" sz="1600" dirty="0">
                          <a:latin typeface="Arial" panose="020B0604020202020204" pitchFamily="34" charset="0"/>
                          <a:cs typeface="Arial" panose="020B0604020202020204" pitchFamily="34" charset="0"/>
                        </a:rPr>
                        <a:t>with some reasoning and some use of specialist 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information given here about Augustine is not entirely accurate.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This last point is valid, but needs to be </a:t>
                      </a:r>
                      <a:r>
                        <a:rPr lang="en-US" sz="1600" dirty="0" err="1">
                          <a:latin typeface="Arial" panose="020B0604020202020204" pitchFamily="34" charset="0"/>
                          <a:cs typeface="Arial" panose="020B0604020202020204" pitchFamily="34" charset="0"/>
                        </a:rPr>
                        <a:t>analysed</a:t>
                      </a:r>
                      <a:r>
                        <a:rPr lang="en-US" sz="1600" dirty="0">
                          <a:latin typeface="Arial" panose="020B0604020202020204" pitchFamily="34" charset="0"/>
                          <a:cs typeface="Arial" panose="020B0604020202020204" pitchFamily="34" charset="0"/>
                        </a:rPr>
                        <a:t> and evaluated.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4B60CF2F-B862-47A4-A9E6-E67015433D4A}"/>
              </a:ext>
            </a:extLst>
          </p:cNvPr>
          <p:cNvPicPr>
            <a:picLocks noChangeAspect="1"/>
          </p:cNvPicPr>
          <p:nvPr/>
        </p:nvPicPr>
        <p:blipFill>
          <a:blip r:embed="rId3"/>
          <a:stretch>
            <a:fillRect/>
          </a:stretch>
        </p:blipFill>
        <p:spPr>
          <a:xfrm>
            <a:off x="577850" y="3304552"/>
            <a:ext cx="3994150" cy="3296030"/>
          </a:xfrm>
          <a:prstGeom prst="rect">
            <a:avLst/>
          </a:prstGeom>
        </p:spPr>
      </p:pic>
    </p:spTree>
    <p:extLst>
      <p:ext uri="{BB962C8B-B14F-4D97-AF65-F5344CB8AC3E}">
        <p14:creationId xmlns:p14="http://schemas.microsoft.com/office/powerpoint/2010/main" val="26908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Assessing evidence</a:t>
            </a:r>
          </a:p>
        </p:txBody>
      </p:sp>
      <p:sp>
        <p:nvSpPr>
          <p:cNvPr id="6" name="TextBox 5">
            <a:extLst>
              <a:ext uri="{FF2B5EF4-FFF2-40B4-BE49-F238E27FC236}">
                <a16:creationId xmlns:a16="http://schemas.microsoft.com/office/drawing/2014/main" id="{8FE6E631-33AE-4BF8-9811-2508E556599F}"/>
              </a:ext>
            </a:extLst>
          </p:cNvPr>
          <p:cNvSpPr txBox="1"/>
          <p:nvPr/>
        </p:nvSpPr>
        <p:spPr>
          <a:xfrm>
            <a:off x="169536" y="1255978"/>
            <a:ext cx="8897772"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 3 -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Introduction to the Study of Religion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lvl="0"/>
            <a:r>
              <a:rPr lang="en-US" sz="1600" dirty="0"/>
              <a:t>This unit provides learners with the opportunity to undertake an in-depth and broad study of four fundamental religious themes: religious figures and sacred texts (part 2), significant historical developments in religious thought, significant social developments in religious thought and religious practices that shape religious identity (part 2).</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 6 – Textual Studies – New Testament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prstClr val="black"/>
              </a:solidFill>
              <a:latin typeface="Arial" panose="020B0604020202020204" pitchFamily="34" charset="0"/>
              <a:cs typeface="Arial" panose="020B0604020202020204" pitchFamily="34" charset="0"/>
            </a:endParaRPr>
          </a:p>
          <a:p>
            <a:pPr lvl="0"/>
            <a:r>
              <a:rPr lang="en-US" sz="1600" dirty="0"/>
              <a:t>This unit provides learners with the opportunity to undertake an in-depth and broad study of four fundamental textual study themes relating to New Testament literature: miracles, parables, Letters and Apocalyptic.</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4751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2 Marked -  10 Marks Band 2</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noted in the OER, </a:t>
                      </a:r>
                      <a:r>
                        <a:rPr lang="en-US" sz="1800" kern="1200" dirty="0">
                          <a:solidFill>
                            <a:schemeClr val="tx1"/>
                          </a:solidFill>
                          <a:latin typeface="+mn-lt"/>
                          <a:ea typeface="+mn-ea"/>
                          <a:cs typeface="+mn-cs"/>
                        </a:rPr>
                        <a:t>the </a:t>
                      </a:r>
                      <a:r>
                        <a:rPr lang="en-US" sz="1800" i="1" kern="1200" dirty="0">
                          <a:solidFill>
                            <a:schemeClr val="tx1"/>
                          </a:solidFill>
                          <a:latin typeface="+mn-lt"/>
                          <a:ea typeface="+mn-ea"/>
                          <a:cs typeface="+mn-cs"/>
                        </a:rPr>
                        <a:t>“candidate has not engaged with the </a:t>
                      </a:r>
                      <a:r>
                        <a:rPr lang="en-US" sz="1800" i="1" u="sng" kern="1200" dirty="0">
                          <a:solidFill>
                            <a:schemeClr val="tx1"/>
                          </a:solidFill>
                          <a:latin typeface="+mn-lt"/>
                          <a:ea typeface="+mn-ea"/>
                          <a:cs typeface="+mn-cs"/>
                        </a:rPr>
                        <a:t>religious arguments </a:t>
                      </a:r>
                      <a:r>
                        <a:rPr lang="en-US" sz="1800" i="1" u="none" kern="1200" dirty="0">
                          <a:solidFill>
                            <a:schemeClr val="tx1"/>
                          </a:solidFill>
                          <a:latin typeface="+mn-lt"/>
                          <a:ea typeface="+mn-ea"/>
                          <a:cs typeface="+mn-cs"/>
                        </a:rPr>
                        <a:t>s</a:t>
                      </a:r>
                      <a:r>
                        <a:rPr lang="en-US" sz="1800" i="1" kern="1200" dirty="0">
                          <a:solidFill>
                            <a:schemeClr val="tx1"/>
                          </a:solidFill>
                          <a:latin typeface="+mn-lt"/>
                          <a:ea typeface="+mn-ea"/>
                          <a:cs typeface="+mn-cs"/>
                        </a:rPr>
                        <a:t>urrounding free will and predestination</a:t>
                      </a:r>
                      <a:r>
                        <a:rPr lang="en-US" sz="1800" i="0" kern="1200" dirty="0">
                          <a:solidFill>
                            <a:schemeClr val="tx1"/>
                          </a:solidFill>
                          <a:latin typeface="+mn-lt"/>
                          <a:ea typeface="+mn-ea"/>
                          <a:cs typeface="+mn-cs"/>
                        </a:rPr>
                        <a:t>” here, but rather on general issues about determinism.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94402FC9-0EF0-4079-BC9A-AD71A1C478E7}"/>
              </a:ext>
            </a:extLst>
          </p:cNvPr>
          <p:cNvPicPr>
            <a:picLocks noChangeAspect="1"/>
          </p:cNvPicPr>
          <p:nvPr/>
        </p:nvPicPr>
        <p:blipFill>
          <a:blip r:embed="rId2"/>
          <a:stretch>
            <a:fillRect/>
          </a:stretch>
        </p:blipFill>
        <p:spPr>
          <a:xfrm>
            <a:off x="869949" y="2222140"/>
            <a:ext cx="4222751" cy="4126499"/>
          </a:xfrm>
          <a:prstGeom prst="rect">
            <a:avLst/>
          </a:prstGeom>
        </p:spPr>
      </p:pic>
    </p:spTree>
    <p:extLst>
      <p:ext uri="{BB962C8B-B14F-4D97-AF65-F5344CB8AC3E}">
        <p14:creationId xmlns:p14="http://schemas.microsoft.com/office/powerpoint/2010/main" val="2200482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283154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4 OER – Q4 – Example 2 Marked -  10 Marks Band 2</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4236720"/>
        </p:xfrm>
        <a:graphic>
          <a:graphicData uri="http://schemas.openxmlformats.org/drawingml/2006/table">
            <a:tbl>
              <a:tblPr firstRow="1" bandRow="1">
                <a:tableStyleId>{2D5ABB26-0587-4C30-8999-92F81FD0307C}</a:tableStyleId>
              </a:tblPr>
              <a:tblGrid>
                <a:gridCol w="4711988">
                  <a:extLst>
                    <a:ext uri="{9D8B030D-6E8A-4147-A177-3AD203B41FA5}">
                      <a16:colId xmlns:a16="http://schemas.microsoft.com/office/drawing/2014/main" val="2366152907"/>
                    </a:ext>
                  </a:extLst>
                </a:gridCol>
                <a:gridCol w="3946338">
                  <a:extLst>
                    <a:ext uri="{9D8B030D-6E8A-4147-A177-3AD203B41FA5}">
                      <a16:colId xmlns:a16="http://schemas.microsoft.com/office/drawing/2014/main" val="1796176806"/>
                    </a:ext>
                  </a:extLst>
                </a:gridCol>
              </a:tblGrid>
              <a:tr h="367583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As noted in the OER  this is a “</a:t>
                      </a:r>
                      <a:r>
                        <a:rPr lang="en-US" sz="1600" i="1" kern="1200" dirty="0">
                          <a:solidFill>
                            <a:schemeClr val="tx1"/>
                          </a:solidFill>
                          <a:latin typeface="Arial" panose="020B0604020202020204" pitchFamily="34" charset="0"/>
                          <a:ea typeface="+mn-ea"/>
                          <a:cs typeface="Arial" panose="020B0604020202020204" pitchFamily="34" charset="0"/>
                        </a:rPr>
                        <a:t>slightly confused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In the final paragraph the candidate has identified another issue  </a:t>
                      </a:r>
                      <a:r>
                        <a:rPr lang="en-US" sz="1600" i="1" kern="1200" dirty="0">
                          <a:solidFill>
                            <a:schemeClr val="tx1"/>
                          </a:solidFill>
                          <a:latin typeface="Arial" panose="020B0604020202020204" pitchFamily="34" charset="0"/>
                          <a:ea typeface="+mn-ea"/>
                          <a:cs typeface="Arial" panose="020B0604020202020204" pitchFamily="34" charset="0"/>
                        </a:rPr>
                        <a:t>“with a limited attempt at justification” </a:t>
                      </a:r>
                      <a:r>
                        <a:rPr lang="en-US" sz="1600" kern="1200" dirty="0">
                          <a:solidFill>
                            <a:schemeClr val="tx1"/>
                          </a:solidFill>
                          <a:latin typeface="Arial" panose="020B0604020202020204" pitchFamily="34" charset="0"/>
                          <a:ea typeface="+mn-ea"/>
                          <a:cs typeface="Arial" panose="020B0604020202020204" pitchFamily="34" charset="0"/>
                        </a:rPr>
                        <a:t>partially supported with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Overall, “</a:t>
                      </a:r>
                      <a:r>
                        <a:rPr lang="en-US" sz="1600" i="1" kern="1200" dirty="0">
                          <a:solidFill>
                            <a:schemeClr val="tx1"/>
                          </a:solidFill>
                          <a:latin typeface="Arial" panose="020B0604020202020204" pitchFamily="34" charset="0"/>
                          <a:ea typeface="+mn-ea"/>
                          <a:cs typeface="Arial" panose="020B0604020202020204" pitchFamily="34" charset="0"/>
                        </a:rPr>
                        <a:t>a limited number of issues are identified and candidate makes some attempt at analysis, but offers very little in the way of evaluation of these perspectives.”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r>
                        <a:rPr lang="en-GB" sz="1600" b="1" dirty="0">
                          <a:latin typeface="Arial" panose="020B0604020202020204" pitchFamily="34" charset="0"/>
                          <a:cs typeface="Arial" panose="020B0604020202020204" pitchFamily="34" charset="0"/>
                        </a:rPr>
                        <a:t>Awarded</a:t>
                      </a:r>
                      <a:r>
                        <a:rPr lang="en-GB" sz="1600" b="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10 marks, Band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114072" y="6231250"/>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AF211932-DC72-4E83-9D5C-52986E0B3C0B}"/>
              </a:ext>
            </a:extLst>
          </p:cNvPr>
          <p:cNvPicPr>
            <a:picLocks noChangeAspect="1"/>
          </p:cNvPicPr>
          <p:nvPr/>
        </p:nvPicPr>
        <p:blipFill>
          <a:blip r:embed="rId3"/>
          <a:stretch>
            <a:fillRect/>
          </a:stretch>
        </p:blipFill>
        <p:spPr>
          <a:xfrm>
            <a:off x="475962" y="2130346"/>
            <a:ext cx="4388138" cy="1562034"/>
          </a:xfrm>
          <a:prstGeom prst="rect">
            <a:avLst/>
          </a:prstGeom>
        </p:spPr>
      </p:pic>
      <p:pic>
        <p:nvPicPr>
          <p:cNvPr id="7" name="Picture 6">
            <a:extLst>
              <a:ext uri="{FF2B5EF4-FFF2-40B4-BE49-F238E27FC236}">
                <a16:creationId xmlns:a16="http://schemas.microsoft.com/office/drawing/2014/main" id="{822285AC-2893-43F9-B26E-4D9B483B115D}"/>
              </a:ext>
            </a:extLst>
          </p:cNvPr>
          <p:cNvPicPr>
            <a:picLocks noChangeAspect="1"/>
          </p:cNvPicPr>
          <p:nvPr/>
        </p:nvPicPr>
        <p:blipFill>
          <a:blip r:embed="rId4"/>
          <a:stretch>
            <a:fillRect/>
          </a:stretch>
        </p:blipFill>
        <p:spPr>
          <a:xfrm>
            <a:off x="475963" y="3670070"/>
            <a:ext cx="4388138" cy="1967980"/>
          </a:xfrm>
          <a:prstGeom prst="rect">
            <a:avLst/>
          </a:prstGeom>
        </p:spPr>
      </p:pic>
    </p:spTree>
    <p:extLst>
      <p:ext uri="{BB962C8B-B14F-4D97-AF65-F5344CB8AC3E}">
        <p14:creationId xmlns:p14="http://schemas.microsoft.com/office/powerpoint/2010/main" val="1848273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7544" y="692696"/>
            <a:ext cx="7772400" cy="1470025"/>
          </a:xfrm>
        </p:spPr>
        <p:txBody>
          <a:bodyPr>
            <a:normAutofit fontScale="90000"/>
          </a:bodyPr>
          <a:lstStyle/>
          <a:p>
            <a:pPr algn="l"/>
            <a:br>
              <a:rPr lang="en-GB" dirty="0"/>
            </a:br>
            <a:br>
              <a:rPr lang="en-GB" dirty="0"/>
            </a:br>
            <a:r>
              <a:rPr lang="en-GB" b="1" dirty="0">
                <a:solidFill>
                  <a:schemeClr val="bg1"/>
                </a:solidFill>
                <a:latin typeface="Arial" panose="020B0604020202020204" pitchFamily="34" charset="0"/>
                <a:cs typeface="Arial" panose="020B0604020202020204" pitchFamily="34" charset="0"/>
              </a:rPr>
              <a:t>Any Questions?</a:t>
            </a:r>
            <a:br>
              <a:rPr lang="en-GB" dirty="0"/>
            </a:br>
            <a:br>
              <a:rPr lang="en-GB" dirty="0">
                <a:latin typeface="Arial" panose="020B0604020202020204" pitchFamily="34" charset="0"/>
                <a:cs typeface="Arial" panose="020B0604020202020204" pitchFamily="34" charset="0"/>
              </a:rPr>
            </a:br>
            <a:r>
              <a:rPr lang="en-GB" sz="2700" dirty="0">
                <a:solidFill>
                  <a:schemeClr val="bg1"/>
                </a:solidFill>
                <a:latin typeface="Arial" panose="020B0604020202020204" pitchFamily="34" charset="0"/>
                <a:cs typeface="Arial" panose="020B0604020202020204" pitchFamily="34" charset="0"/>
              </a:rPr>
              <a:t>If you have any questions, contact our specialist subject officers and administrative support team for your subject with any queries.</a:t>
            </a:r>
            <a:br>
              <a:rPr lang="en-GB" sz="2700" dirty="0"/>
            </a:br>
            <a:br>
              <a:rPr lang="en-GB" dirty="0"/>
            </a:br>
            <a:r>
              <a:rPr lang="en-GB" sz="2200" b="1" dirty="0">
                <a:solidFill>
                  <a:srgbClr val="FFC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GCEReligiousStudies@wjec.co.uk</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991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Assessing evidence</a:t>
            </a:r>
          </a:p>
        </p:txBody>
      </p:sp>
      <p:sp>
        <p:nvSpPr>
          <p:cNvPr id="6" name="TextBox 5">
            <a:extLst>
              <a:ext uri="{FF2B5EF4-FFF2-40B4-BE49-F238E27FC236}">
                <a16:creationId xmlns:a16="http://schemas.microsoft.com/office/drawing/2014/main" id="{8FE6E631-33AE-4BF8-9811-2508E556599F}"/>
              </a:ext>
            </a:extLst>
          </p:cNvPr>
          <p:cNvSpPr txBox="1"/>
          <p:nvPr/>
        </p:nvSpPr>
        <p:spPr>
          <a:xfrm>
            <a:off x="169536" y="1255978"/>
            <a:ext cx="8897772"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Assessment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Unit 4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Section A</a:t>
            </a:r>
            <a:r>
              <a:rPr lang="en-US" sz="1600" b="1" dirty="0">
                <a:solidFill>
                  <a:prstClr val="black"/>
                </a:solidFill>
                <a:latin typeface="Arial" panose="020B0604020202020204" pitchFamily="34" charset="0"/>
                <a:cs typeface="Arial" panose="020B0604020202020204" pitchFamily="34" charset="0"/>
              </a:rPr>
              <a:t> Study of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Religion and Ethics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Arial" panose="020B0604020202020204" pitchFamily="34" charset="0"/>
              <a:cs typeface="Arial" panose="020B0604020202020204" pitchFamily="34" charset="0"/>
            </a:endParaRPr>
          </a:p>
          <a:p>
            <a:pPr lvl="0"/>
            <a:r>
              <a:rPr lang="en-US" sz="1600" dirty="0">
                <a:latin typeface="Arial" panose="020B0604020202020204" pitchFamily="34" charset="0"/>
                <a:cs typeface="Arial" panose="020B0604020202020204" pitchFamily="34" charset="0"/>
              </a:rPr>
              <a:t>This unit provides learners with the opportunity to undertake an in-depth and broad study of four fundamental ethical themes: ethical thought (part 2), deontological ethics, determinism and freewill.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Unit 5 A Study of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Philosophy of Religion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r>
              <a:rPr lang="en-US" sz="1600" dirty="0">
                <a:latin typeface="Arial" panose="020B0604020202020204" pitchFamily="34" charset="0"/>
                <a:cs typeface="Arial" panose="020B0604020202020204" pitchFamily="34" charset="0"/>
              </a:rPr>
              <a:t>This unit provides learners with the opportunity to undertake an in-depth and broad study of four fundamental philosophical themes: challenges to religious belief (part 2), religious experience (part 2), religious language </a:t>
            </a:r>
            <a:r>
              <a:rPr lang="en-US" sz="1600" u="sng" dirty="0">
                <a:latin typeface="Arial" panose="020B0604020202020204" pitchFamily="34" charset="0"/>
                <a:cs typeface="Arial" panose="020B0604020202020204" pitchFamily="34" charset="0"/>
              </a:rPr>
              <a:t>(part 1 only for assessment in 2021</a:t>
            </a:r>
            <a:r>
              <a:rPr lang="en-US" sz="1600" dirty="0">
                <a:latin typeface="Arial" panose="020B0604020202020204" pitchFamily="34" charset="0"/>
                <a:cs typeface="Arial" panose="020B0604020202020204" pitchFamily="34" charset="0"/>
              </a:rPr>
              <a:t>).</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8075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dirty="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43237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sz="2400" b="1" dirty="0"/>
              <a:t>When assessing your own students’ work  you will need to:</a:t>
            </a:r>
          </a:p>
          <a:p>
            <a:pPr lvl="0"/>
            <a:endParaRPr lang="en-GB" sz="2200" dirty="0"/>
          </a:p>
          <a:p>
            <a:pPr lvl="0"/>
            <a:r>
              <a:rPr lang="en-GB" sz="2200" dirty="0"/>
              <a:t>		exercise academic judgement via:</a:t>
            </a:r>
          </a:p>
          <a:p>
            <a:pPr marL="1085850" lvl="1" indent="-342900">
              <a:buFont typeface="Wingdings" panose="05000000000000000000" pitchFamily="2" charset="2"/>
              <a:buChar char="q"/>
            </a:pPr>
            <a:r>
              <a:rPr lang="en-GB" sz="2200" dirty="0"/>
              <a:t>an assessment grid setting out criteria for different levels of response – (see </a:t>
            </a:r>
            <a:r>
              <a:rPr lang="en-GB" sz="2200" dirty="0">
                <a:hlinkClick r:id="rId2"/>
              </a:rPr>
              <a:t>Specimen Assessment Materials </a:t>
            </a:r>
            <a:r>
              <a:rPr lang="en-GB" sz="2200" dirty="0"/>
              <a:t>p.9-10)</a:t>
            </a:r>
          </a:p>
          <a:p>
            <a:pPr marL="1085850" lvl="1" indent="-342900">
              <a:buFont typeface="Wingdings" panose="05000000000000000000" pitchFamily="2" charset="2"/>
              <a:buChar char="q"/>
            </a:pPr>
            <a:r>
              <a:rPr lang="en-GB" sz="2200" dirty="0"/>
              <a:t>indicative content, that is, an indication of the kind of content responses may include (either using </a:t>
            </a:r>
            <a:r>
              <a:rPr lang="en-GB" sz="2200" dirty="0">
                <a:hlinkClick r:id="rId3"/>
              </a:rPr>
              <a:t>past paper mark schemes </a:t>
            </a:r>
            <a:r>
              <a:rPr lang="en-GB" sz="2200" dirty="0"/>
              <a:t>or content you have created based on your own questions)</a:t>
            </a:r>
          </a:p>
          <a:p>
            <a:pPr marL="1085850" lvl="1" indent="-342900">
              <a:buFont typeface="Wingdings" panose="05000000000000000000" pitchFamily="2" charset="2"/>
              <a:buChar char="q"/>
            </a:pPr>
            <a:endParaRPr lang="en-GB" sz="2200" dirty="0"/>
          </a:p>
          <a:p>
            <a:r>
              <a:rPr lang="en-GB" sz="2200" dirty="0"/>
              <a:t> </a:t>
            </a:r>
          </a:p>
          <a:p>
            <a:endParaRPr lang="en-GB" sz="2400" b="1" dirty="0"/>
          </a:p>
        </p:txBody>
      </p:sp>
    </p:spTree>
    <p:extLst>
      <p:ext uri="{BB962C8B-B14F-4D97-AF65-F5344CB8AC3E}">
        <p14:creationId xmlns:p14="http://schemas.microsoft.com/office/powerpoint/2010/main" val="115546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D11B34-76B4-4AFD-B4B6-CCEEEF4563FA}"/>
              </a:ext>
            </a:extLst>
          </p:cNvPr>
          <p:cNvSpPr/>
          <p:nvPr/>
        </p:nvSpPr>
        <p:spPr>
          <a:xfrm>
            <a:off x="2621321" y="0"/>
            <a:ext cx="5229316" cy="1323439"/>
          </a:xfrm>
          <a:prstGeom prst="rect">
            <a:avLst/>
          </a:prstGeom>
        </p:spPr>
        <p:txBody>
          <a:bodyPr wrap="none">
            <a:spAutoFit/>
          </a:bodyPr>
          <a:lstStyle/>
          <a:p>
            <a:pPr algn="ctr"/>
            <a:r>
              <a:rPr lang="en-GB" sz="4000" b="1" dirty="0">
                <a:solidFill>
                  <a:schemeClr val="bg1"/>
                </a:solidFill>
                <a:latin typeface="Arial" panose="020B0604020202020204" pitchFamily="34" charset="0"/>
                <a:cs typeface="Arial" panose="020B0604020202020204" pitchFamily="34" charset="0"/>
              </a:rPr>
              <a:t>Assessing evidence </a:t>
            </a:r>
          </a:p>
          <a:p>
            <a:pPr algn="ctr"/>
            <a:r>
              <a:rPr lang="en-GB" sz="4000" b="1" dirty="0">
                <a:solidFill>
                  <a:schemeClr val="bg1"/>
                </a:solidFill>
                <a:latin typeface="Arial" panose="020B0604020202020204" pitchFamily="34" charset="0"/>
                <a:cs typeface="Arial" panose="020B0604020202020204" pitchFamily="34" charset="0"/>
              </a:rPr>
              <a:t>Positive Marking</a:t>
            </a:r>
          </a:p>
        </p:txBody>
      </p:sp>
      <p:sp>
        <p:nvSpPr>
          <p:cNvPr id="3" name="Rectangle 2">
            <a:extLst>
              <a:ext uri="{FF2B5EF4-FFF2-40B4-BE49-F238E27FC236}">
                <a16:creationId xmlns:a16="http://schemas.microsoft.com/office/drawing/2014/main" id="{D53286D8-A601-441D-9C98-CA6ECBF5E8C8}"/>
              </a:ext>
            </a:extLst>
          </p:cNvPr>
          <p:cNvSpPr/>
          <p:nvPr/>
        </p:nvSpPr>
        <p:spPr>
          <a:xfrm>
            <a:off x="345112" y="1554468"/>
            <a:ext cx="8539316" cy="4801314"/>
          </a:xfrm>
          <a:prstGeom prst="rect">
            <a:avLst/>
          </a:prstGeom>
        </p:spPr>
        <p:txBody>
          <a:bodyPr wrap="square">
            <a:spAutoFit/>
          </a:bodyPr>
          <a:lstStyle/>
          <a:p>
            <a:r>
              <a:rPr lang="en-GB" b="1" dirty="0">
                <a:solidFill>
                  <a:srgbClr val="000000"/>
                </a:solidFill>
                <a:latin typeface="Arial" panose="020B0604020202020204" pitchFamily="34" charset="0"/>
              </a:rPr>
              <a:t>Positive marking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Credit should be given for what the candidate writes, rather than adopting the approach of </a:t>
            </a:r>
            <a:r>
              <a:rPr lang="en-US" dirty="0" err="1">
                <a:solidFill>
                  <a:srgbClr val="000000"/>
                </a:solidFill>
                <a:latin typeface="Arial" panose="020B0604020202020204" pitchFamily="34" charset="0"/>
              </a:rPr>
              <a:t>penalising</a:t>
            </a:r>
            <a:r>
              <a:rPr lang="en-US" dirty="0">
                <a:solidFill>
                  <a:srgbClr val="000000"/>
                </a:solidFill>
                <a:latin typeface="Arial" panose="020B0604020202020204" pitchFamily="34" charset="0"/>
              </a:rPr>
              <a:t> him/her for any omissions. It should be possible for a very good response to achieve full marks and a very poor one to achieve zero marks. Marks should not be deducted for a less than perfect answer if it satisfies the criteria of the mark scheme.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Exemplars in the mark scheme are only meant as helpful guides. Therefore, any other acceptable or suitable answers should be credited even though they are not actually stated in the mark scheme.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Two main phrases are deliberately placed throughout each mark scheme to remind examiners of this philosophy. They are: </a:t>
            </a:r>
          </a:p>
          <a:p>
            <a:pPr marL="285750" indent="-285750">
              <a:buFont typeface="Arial" panose="020B0604020202020204" pitchFamily="34" charset="0"/>
              <a:buChar char="•"/>
            </a:pPr>
            <a:r>
              <a:rPr lang="en-US" dirty="0">
                <a:solidFill>
                  <a:srgbClr val="000000"/>
                </a:solidFill>
                <a:latin typeface="Arial" panose="020B0604020202020204" pitchFamily="34" charset="0"/>
              </a:rPr>
              <a:t>“Candidates could include some of the following, but other relevant points should be credited.” </a:t>
            </a:r>
          </a:p>
          <a:p>
            <a:pPr marL="285750" indent="-285750">
              <a:buFont typeface="Arial" panose="020B0604020202020204" pitchFamily="34" charset="0"/>
              <a:buChar char="•"/>
            </a:pPr>
            <a:r>
              <a:rPr lang="en-US" dirty="0">
                <a:solidFill>
                  <a:srgbClr val="000000"/>
                </a:solidFill>
                <a:latin typeface="Arial" panose="020B0604020202020204" pitchFamily="34" charset="0"/>
              </a:rPr>
              <a:t>“This is not a checklist, please remember to credit any valid alternatives.” </a:t>
            </a:r>
          </a:p>
        </p:txBody>
      </p:sp>
    </p:spTree>
    <p:extLst>
      <p:ext uri="{BB962C8B-B14F-4D97-AF65-F5344CB8AC3E}">
        <p14:creationId xmlns:p14="http://schemas.microsoft.com/office/powerpoint/2010/main" val="84699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D11B34-76B4-4AFD-B4B6-CCEEEF4563FA}"/>
              </a:ext>
            </a:extLst>
          </p:cNvPr>
          <p:cNvSpPr/>
          <p:nvPr/>
        </p:nvSpPr>
        <p:spPr>
          <a:xfrm>
            <a:off x="2621321" y="0"/>
            <a:ext cx="5229316" cy="1323439"/>
          </a:xfrm>
          <a:prstGeom prst="rect">
            <a:avLst/>
          </a:prstGeom>
        </p:spPr>
        <p:txBody>
          <a:bodyPr wrap="none">
            <a:spAutoFit/>
          </a:bodyPr>
          <a:lstStyle/>
          <a:p>
            <a:pPr algn="ctr"/>
            <a:r>
              <a:rPr lang="en-GB" sz="4000" b="1" dirty="0">
                <a:solidFill>
                  <a:schemeClr val="bg1"/>
                </a:solidFill>
                <a:latin typeface="Arial" panose="020B0604020202020204" pitchFamily="34" charset="0"/>
                <a:cs typeface="Arial" panose="020B0604020202020204" pitchFamily="34" charset="0"/>
              </a:rPr>
              <a:t>Assessing evidence </a:t>
            </a:r>
          </a:p>
          <a:p>
            <a:pPr algn="ctr"/>
            <a:r>
              <a:rPr lang="en-GB" sz="4000" b="1" dirty="0">
                <a:solidFill>
                  <a:schemeClr val="bg1"/>
                </a:solidFill>
                <a:latin typeface="Arial" panose="020B0604020202020204" pitchFamily="34" charset="0"/>
                <a:cs typeface="Arial" panose="020B0604020202020204" pitchFamily="34" charset="0"/>
              </a:rPr>
              <a:t>Rules for Marking</a:t>
            </a:r>
          </a:p>
        </p:txBody>
      </p:sp>
      <p:sp>
        <p:nvSpPr>
          <p:cNvPr id="3" name="Rectangle 2">
            <a:extLst>
              <a:ext uri="{FF2B5EF4-FFF2-40B4-BE49-F238E27FC236}">
                <a16:creationId xmlns:a16="http://schemas.microsoft.com/office/drawing/2014/main" id="{D53286D8-A601-441D-9C98-CA6ECBF5E8C8}"/>
              </a:ext>
            </a:extLst>
          </p:cNvPr>
          <p:cNvSpPr/>
          <p:nvPr/>
        </p:nvSpPr>
        <p:spPr>
          <a:xfrm>
            <a:off x="345112" y="1554468"/>
            <a:ext cx="8539316" cy="3970318"/>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Rules for Marking </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Differentiation will be achieved on the basis of candidates' response. </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No mark scheme can ever anticipate or include every possible detail or interpretation; examiners should use their professional judgement to decide whether a candidate's particular response answers the question in relation to the particular assessment objective. </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Candidates will often express their ideas in language different from that given in any mark scheme or outline. Positive marking, therefore, on the part of examiners, will </a:t>
            </a:r>
            <a:r>
              <a:rPr lang="en-US" dirty="0" err="1">
                <a:latin typeface="Arial" panose="020B0604020202020204" pitchFamily="34" charset="0"/>
                <a:cs typeface="Arial" panose="020B0604020202020204" pitchFamily="34" charset="0"/>
              </a:rPr>
              <a:t>recognise</a:t>
            </a:r>
            <a:r>
              <a:rPr lang="en-US" dirty="0">
                <a:latin typeface="Arial" panose="020B0604020202020204" pitchFamily="34" charset="0"/>
                <a:cs typeface="Arial" panose="020B0604020202020204" pitchFamily="34" charset="0"/>
              </a:rPr>
              <a:t> and credit correct statements of ideas, valid points and reasoned arguments irrespective of the language employed. </a:t>
            </a:r>
          </a:p>
          <a:p>
            <a:endParaRPr lang="en-GB" dirty="0"/>
          </a:p>
        </p:txBody>
      </p:sp>
    </p:spTree>
    <p:extLst>
      <p:ext uri="{BB962C8B-B14F-4D97-AF65-F5344CB8AC3E}">
        <p14:creationId xmlns:p14="http://schemas.microsoft.com/office/powerpoint/2010/main" val="299181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215900" y="1330773"/>
            <a:ext cx="86995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b="1" dirty="0"/>
              <a:t>Understanding the assessment criteria – exercising academic judgement through levels of response marking schemes</a:t>
            </a:r>
          </a:p>
          <a:p>
            <a:pPr marL="342900" lvl="0" indent="-342900">
              <a:buFont typeface="Arial" panose="020B0604020202020204" pitchFamily="34" charset="0"/>
              <a:buChar char="•"/>
            </a:pPr>
            <a:endParaRPr lang="en-GB" sz="1600" dirty="0"/>
          </a:p>
          <a:p>
            <a:pPr marL="342900" lvl="0" indent="-342900">
              <a:buFont typeface="Arial" panose="020B0604020202020204" pitchFamily="34" charset="0"/>
              <a:buChar char="•"/>
            </a:pPr>
            <a:r>
              <a:rPr lang="en-GB" sz="1600" b="1" dirty="0"/>
              <a:t>Firstly - identify the appropriate band </a:t>
            </a:r>
            <a:r>
              <a:rPr lang="en-GB" sz="1600" dirty="0"/>
              <a:t>a learner’s response falls into according to the criteria. Award a band where the learner’s response covers the </a:t>
            </a:r>
            <a:r>
              <a:rPr lang="en-GB" sz="1600" b="1" dirty="0"/>
              <a:t>majority </a:t>
            </a:r>
            <a:r>
              <a:rPr lang="en-GB" sz="1600" dirty="0"/>
              <a:t>of the criteria. </a:t>
            </a:r>
          </a:p>
          <a:p>
            <a:pPr marL="342900" lvl="0" indent="-342900">
              <a:buFont typeface="Arial" panose="020B0604020202020204" pitchFamily="34" charset="0"/>
              <a:buChar char="•"/>
            </a:pPr>
            <a:endParaRPr lang="en-GB" sz="1600" dirty="0"/>
          </a:p>
          <a:p>
            <a:pPr marL="342900" lvl="0" indent="-342900">
              <a:buFont typeface="Arial" panose="020B0604020202020204" pitchFamily="34" charset="0"/>
              <a:buChar char="•"/>
            </a:pPr>
            <a:r>
              <a:rPr lang="en-GB" sz="1600" b="1" dirty="0"/>
              <a:t>Secondly</a:t>
            </a:r>
            <a:r>
              <a:rPr lang="en-GB" sz="1600" dirty="0"/>
              <a:t>  - </a:t>
            </a:r>
            <a:r>
              <a:rPr lang="en-GB" sz="1600" b="1" dirty="0"/>
              <a:t>award a mark </a:t>
            </a:r>
            <a:r>
              <a:rPr lang="en-GB" sz="1600" dirty="0"/>
              <a:t>in the centre of the band and then increase or decrease the mark depending on the quality of the answer, which may be reflected in the amount of indicative content covered. </a:t>
            </a:r>
          </a:p>
          <a:p>
            <a:pPr marL="342900" lvl="0" indent="-342900">
              <a:buFont typeface="Arial" panose="020B0604020202020204" pitchFamily="34" charset="0"/>
              <a:buChar char="•"/>
            </a:pPr>
            <a:endParaRPr lang="en-GB" sz="1600" dirty="0"/>
          </a:p>
          <a:p>
            <a:pPr marL="342900" lvl="0" indent="-342900">
              <a:buFont typeface="Arial" panose="020B0604020202020204" pitchFamily="34" charset="0"/>
              <a:buChar char="•"/>
            </a:pPr>
            <a:r>
              <a:rPr lang="en-GB" sz="1600" dirty="0"/>
              <a:t>If a response falls between two bands, consider whether there are more characteristics of the higher or lower of the two bands and award accordingly. </a:t>
            </a:r>
          </a:p>
          <a:p>
            <a:pPr marL="342900" lvl="0" indent="-342900">
              <a:buFont typeface="Arial" panose="020B0604020202020204" pitchFamily="34" charset="0"/>
              <a:buChar char="•"/>
            </a:pPr>
            <a:endParaRPr lang="en-GB" sz="1600" dirty="0"/>
          </a:p>
          <a:p>
            <a:pPr marL="342900" lvl="0" indent="-342900">
              <a:buFont typeface="Arial" panose="020B0604020202020204" pitchFamily="34" charset="0"/>
              <a:buChar char="•"/>
            </a:pPr>
            <a:r>
              <a:rPr lang="en-GB" sz="1600" dirty="0"/>
              <a:t>Indicative content is not exhaustive and other valid responses may be credited.</a:t>
            </a:r>
          </a:p>
          <a:p>
            <a:pPr marL="342900" lvl="0" indent="-342900">
              <a:buFont typeface="Arial" panose="020B0604020202020204" pitchFamily="34" charset="0"/>
              <a:buChar char="•"/>
            </a:pPr>
            <a:endParaRPr lang="en-GB" sz="1600" dirty="0"/>
          </a:p>
          <a:p>
            <a:pPr marL="342900" indent="-342900">
              <a:buFont typeface="Arial" panose="020B0604020202020204" pitchFamily="34" charset="0"/>
              <a:buChar char="•"/>
            </a:pPr>
            <a:r>
              <a:rPr lang="en-US" sz="1600" b="1" dirty="0"/>
              <a:t>Where a response is not creditworthy, that is it contains nothing of any relevance to the question, or where no response has been provided, no marks should be awarded.</a:t>
            </a:r>
          </a:p>
          <a:p>
            <a:pPr lvl="0"/>
            <a:endParaRPr lang="en-GB" sz="1600" dirty="0"/>
          </a:p>
          <a:p>
            <a:pPr marL="342900" lvl="0" indent="-342900">
              <a:buFont typeface="Arial" panose="020B0604020202020204" pitchFamily="34" charset="0"/>
              <a:buChar char="•"/>
            </a:pPr>
            <a:endParaRPr lang="en-GB" sz="1600" dirty="0"/>
          </a:p>
          <a:p>
            <a:pPr marL="342900" lvl="0" indent="-342900">
              <a:buFont typeface="Arial" panose="020B0604020202020204" pitchFamily="34" charset="0"/>
              <a:buChar char="•"/>
            </a:pPr>
            <a:endParaRPr lang="en-GB" sz="1600" dirty="0"/>
          </a:p>
          <a:p>
            <a:pPr marL="342900" lvl="0" indent="-342900">
              <a:buFont typeface="Arial" panose="020B0604020202020204" pitchFamily="34" charset="0"/>
              <a:buChar char="•"/>
            </a:pPr>
            <a:endParaRPr lang="en-GB" sz="1800" dirty="0"/>
          </a:p>
        </p:txBody>
      </p:sp>
    </p:spTree>
    <p:extLst>
      <p:ext uri="{BB962C8B-B14F-4D97-AF65-F5344CB8AC3E}">
        <p14:creationId xmlns:p14="http://schemas.microsoft.com/office/powerpoint/2010/main" val="32028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_x0020_new xmlns="cd497dfa-9c52-4b77-9510-d5d8b75d05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C688D20975B24D8FB5A95768DE6DF2" ma:contentTypeVersion="14" ma:contentTypeDescription="Create a new document." ma:contentTypeScope="" ma:versionID="86c2b4257cc9d00cbcc6417dc6488be7">
  <xsd:schema xmlns:xsd="http://www.w3.org/2001/XMLSchema" xmlns:xs="http://www.w3.org/2001/XMLSchema" xmlns:p="http://schemas.microsoft.com/office/2006/metadata/properties" xmlns:ns2="cd497dfa-9c52-4b77-9510-d5d8b75d053a" xmlns:ns3="36f98b4f-ba65-4a7d-9a34-48b23de556cb" targetNamespace="http://schemas.microsoft.com/office/2006/metadata/properties" ma:root="true" ma:fieldsID="b7d72c49499013935b8d9c0c6f5d3132" ns2:_="" ns3:_="">
    <xsd:import namespace="cd497dfa-9c52-4b77-9510-d5d8b75d053a"/>
    <xsd:import namespace="36f98b4f-ba65-4a7d-9a34-48b23de556cb"/>
    <xsd:element name="properties">
      <xsd:complexType>
        <xsd:sequence>
          <xsd:element name="documentManagement">
            <xsd:complexType>
              <xsd:all>
                <xsd:element ref="ns2:Description_x0020_new"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97dfa-9c52-4b77-9510-d5d8b75d053a" elementFormDefault="qualified">
    <xsd:import namespace="http://schemas.microsoft.com/office/2006/documentManagement/types"/>
    <xsd:import namespace="http://schemas.microsoft.com/office/infopath/2007/PartnerControls"/>
    <xsd:element name="Description_x0020_new" ma:index="8" nillable="true" ma:displayName="Description new" ma:internalName="Description_x0020_new">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0AF7EA-0D1E-404B-8E33-11E1CAC9C1F7}">
  <ds:schemaRefs>
    <ds:schemaRef ds:uri="http://schemas.microsoft.com/sharepoint/v3/contenttype/forms"/>
  </ds:schemaRefs>
</ds:datastoreItem>
</file>

<file path=customXml/itemProps2.xml><?xml version="1.0" encoding="utf-8"?>
<ds:datastoreItem xmlns:ds="http://schemas.openxmlformats.org/officeDocument/2006/customXml" ds:itemID="{97643588-0C81-4354-9345-A6BA18BA9527}">
  <ds:schemaRefs>
    <ds:schemaRef ds:uri="http://purl.org/dc/terms/"/>
    <ds:schemaRef ds:uri="http://schemas.openxmlformats.org/package/2006/metadata/core-properties"/>
    <ds:schemaRef ds:uri="http://purl.org/dc/dcmitype/"/>
    <ds:schemaRef ds:uri="http://schemas.microsoft.com/office/infopath/2007/PartnerControls"/>
    <ds:schemaRef ds:uri="36f98b4f-ba65-4a7d-9a34-48b23de556cb"/>
    <ds:schemaRef ds:uri="http://schemas.microsoft.com/office/2006/documentManagement/types"/>
    <ds:schemaRef ds:uri="http://schemas.microsoft.com/office/2006/metadata/properties"/>
    <ds:schemaRef ds:uri="cd497dfa-9c52-4b77-9510-d5d8b75d053a"/>
    <ds:schemaRef ds:uri="http://www.w3.org/XML/1998/namespace"/>
    <ds:schemaRef ds:uri="http://purl.org/dc/elements/1.1/"/>
  </ds:schemaRefs>
</ds:datastoreItem>
</file>

<file path=customXml/itemProps3.xml><?xml version="1.0" encoding="utf-8"?>
<ds:datastoreItem xmlns:ds="http://schemas.openxmlformats.org/officeDocument/2006/customXml" ds:itemID="{BFC64860-9B72-4C70-8E81-FAEE9C9C02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497dfa-9c52-4b77-9510-d5d8b75d053a"/>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TotalTime>
  <Words>4373</Words>
  <Application>Microsoft Office PowerPoint</Application>
  <PresentationFormat>On-screen Show (4:3)</PresentationFormat>
  <Paragraphs>904</Paragraphs>
  <Slides>42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Gotham Rounded Book</vt:lpstr>
      <vt:lpstr>Wingdings</vt:lpstr>
      <vt:lpstr>Office Theme</vt:lpstr>
      <vt:lpstr> Assessing your students’ work in WJEC A level Religious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Any Questions?  If you have any questions, contact our specialist subject officers and administrative support team for your subject with any queries.  GCEReligiousStudies@wjec.co.uk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Resources</dc:title>
  <dc:creator>Ebbsworth, Mike</dc:creator>
  <cp:lastModifiedBy>Allen, Amy</cp:lastModifiedBy>
  <cp:revision>15</cp:revision>
  <dcterms:created xsi:type="dcterms:W3CDTF">2015-01-19T21:10:31Z</dcterms:created>
  <dcterms:modified xsi:type="dcterms:W3CDTF">2022-01-21T10:47:45Z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0x01010012C688D20975B24D8FB5A95768DE6DF2</vt:lpwstr>
  </property>
</Properties>
</file>