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5"/>
  </p:sldMasterIdLst>
  <p:notesMasterIdLst>
    <p:notesMasterId r:id="rId50"/>
  </p:notesMasterIdLst>
  <p:sldIdLst>
    <p:sldId id="256" r:id="rId6"/>
    <p:sldId id="280" r:id="rId7"/>
    <p:sldId id="284" r:id="rId8"/>
    <p:sldId id="308" r:id="rId9"/>
    <p:sldId id="309" r:id="rId10"/>
    <p:sldId id="310" r:id="rId11"/>
    <p:sldId id="285" r:id="rId12"/>
    <p:sldId id="286" r:id="rId13"/>
    <p:sldId id="311" r:id="rId14"/>
    <p:sldId id="287" r:id="rId15"/>
    <p:sldId id="288" r:id="rId16"/>
    <p:sldId id="312" r:id="rId17"/>
    <p:sldId id="313" r:id="rId18"/>
    <p:sldId id="289" r:id="rId19"/>
    <p:sldId id="290" r:id="rId20"/>
    <p:sldId id="314" r:id="rId21"/>
    <p:sldId id="315" r:id="rId22"/>
    <p:sldId id="292" r:id="rId23"/>
    <p:sldId id="291" r:id="rId24"/>
    <p:sldId id="316" r:id="rId25"/>
    <p:sldId id="293" r:id="rId26"/>
    <p:sldId id="294" r:id="rId27"/>
    <p:sldId id="317" r:id="rId28"/>
    <p:sldId id="295" r:id="rId29"/>
    <p:sldId id="296" r:id="rId30"/>
    <p:sldId id="318" r:id="rId31"/>
    <p:sldId id="319" r:id="rId32"/>
    <p:sldId id="320" r:id="rId33"/>
    <p:sldId id="297" r:id="rId34"/>
    <p:sldId id="298" r:id="rId35"/>
    <p:sldId id="321" r:id="rId36"/>
    <p:sldId id="322" r:id="rId37"/>
    <p:sldId id="299" r:id="rId38"/>
    <p:sldId id="300" r:id="rId39"/>
    <p:sldId id="323" r:id="rId40"/>
    <p:sldId id="324" r:id="rId41"/>
    <p:sldId id="301" r:id="rId42"/>
    <p:sldId id="302" r:id="rId43"/>
    <p:sldId id="325" r:id="rId44"/>
    <p:sldId id="303" r:id="rId45"/>
    <p:sldId id="304" r:id="rId46"/>
    <p:sldId id="305" r:id="rId47"/>
    <p:sldId id="306" r:id="rId48"/>
    <p:sldId id="307" r:id="rId49"/>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p:cViewPr>
        <p:scale>
          <a:sx n="98" d="100"/>
          <a:sy n="98" d="100"/>
        </p:scale>
        <p:origin x="-102" y="-2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4D38AE0B-7335-40F3-932B-8D91196D58EF}" type="datetimeFigureOut">
              <a:rPr lang="en-GB" smtClean="0"/>
              <a:t>02/03/2017</a:t>
            </a:fld>
            <a:endParaRPr lang="en-GB"/>
          </a:p>
        </p:txBody>
      </p:sp>
      <p:sp>
        <p:nvSpPr>
          <p:cNvPr id="4" name="Slide Image Placeholder 3"/>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912E23D5-7E56-4A43-8103-C41CE7B233D8}" type="slidenum">
              <a:rPr lang="en-GB" smtClean="0"/>
              <a:t>‹#›</a:t>
            </a:fld>
            <a:endParaRPr lang="en-GB"/>
          </a:p>
        </p:txBody>
      </p:sp>
    </p:spTree>
    <p:extLst>
      <p:ext uri="{BB962C8B-B14F-4D97-AF65-F5344CB8AC3E}">
        <p14:creationId xmlns:p14="http://schemas.microsoft.com/office/powerpoint/2010/main" val="2424491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2E23D5-7E56-4A43-8103-C41CE7B233D8}" type="slidenum">
              <a:rPr lang="en-GB" smtClean="0"/>
              <a:t>40</a:t>
            </a:fld>
            <a:endParaRPr lang="en-GB"/>
          </a:p>
        </p:txBody>
      </p:sp>
    </p:spTree>
    <p:extLst>
      <p:ext uri="{BB962C8B-B14F-4D97-AF65-F5344CB8AC3E}">
        <p14:creationId xmlns:p14="http://schemas.microsoft.com/office/powerpoint/2010/main" val="185480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GB"/>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GB"/>
              <a:t>Click to edit Master subtitle style</a:t>
            </a:r>
            <a:endParaRPr lang="en-US" dirty="0"/>
          </a:p>
        </p:txBody>
      </p:sp>
      <p:sp>
        <p:nvSpPr>
          <p:cNvPr id="4" name="Date Placeholder 3"/>
          <p:cNvSpPr>
            <a:spLocks noGrp="1"/>
          </p:cNvSpPr>
          <p:nvPr>
            <p:ph type="dt" sz="half" idx="10"/>
          </p:nvPr>
        </p:nvSpPr>
        <p:spPr/>
        <p:txBody>
          <a:bodyPr/>
          <a:lstStyle/>
          <a:p>
            <a:fld id="{3A4B4B5E-F3D6-48AF-8B7B-3B14EA064B28}" type="datetimeFigureOut">
              <a:rPr lang="en-GB" smtClean="0"/>
              <a:t>02/03/2017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389A71-6386-485C-BEF9-B72D406B1E46}"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A4B4B5E-F3D6-48AF-8B7B-3B14EA064B28}" type="datetimeFigureOut">
              <a:rPr lang="en-GB" smtClean="0"/>
              <a:t>02/03/2017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389A71-6386-485C-BEF9-B72D406B1E4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A4B4B5E-F3D6-48AF-8B7B-3B14EA064B28}" type="datetimeFigureOut">
              <a:rPr lang="en-GB" smtClean="0"/>
              <a:t>02/03/2017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389A71-6386-485C-BEF9-B72D406B1E46}"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A4B4B5E-F3D6-48AF-8B7B-3B14EA064B28}" type="datetimeFigureOut">
              <a:rPr lang="en-GB" smtClean="0"/>
              <a:t>02/03/2017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389A71-6386-485C-BEF9-B72D406B1E46}"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GB"/>
              <a:t>Click to edit Master text styles</a:t>
            </a:r>
          </a:p>
        </p:txBody>
      </p:sp>
      <p:sp>
        <p:nvSpPr>
          <p:cNvPr id="4" name="Date Placeholder 3"/>
          <p:cNvSpPr>
            <a:spLocks noGrp="1"/>
          </p:cNvSpPr>
          <p:nvPr>
            <p:ph type="dt" sz="half" idx="10"/>
          </p:nvPr>
        </p:nvSpPr>
        <p:spPr/>
        <p:txBody>
          <a:bodyPr/>
          <a:lstStyle/>
          <a:p>
            <a:fld id="{3A4B4B5E-F3D6-48AF-8B7B-3B14EA064B28}" type="datetimeFigureOut">
              <a:rPr lang="en-GB" smtClean="0"/>
              <a:t>02/03/2017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389A71-6386-485C-BEF9-B72D406B1E46}"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A4B4B5E-F3D6-48AF-8B7B-3B14EA064B28}" type="datetimeFigureOut">
              <a:rPr lang="en-GB" smtClean="0"/>
              <a:t>02/03/2017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389A71-6386-485C-BEF9-B72D406B1E46}" type="slidenum">
              <a:rPr lang="en-GB" smtClean="0"/>
              <a:t>‹#›</a:t>
            </a:fld>
            <a:endParaRPr lang="en-GB"/>
          </a:p>
        </p:txBody>
      </p:sp>
      <p:sp>
        <p:nvSpPr>
          <p:cNvPr id="8" name="Title 7"/>
          <p:cNvSpPr>
            <a:spLocks noGrp="1"/>
          </p:cNvSpPr>
          <p:nvPr>
            <p:ph type="title"/>
          </p:nvPr>
        </p:nvSpPr>
        <p:spPr/>
        <p:txBody>
          <a:bodyPr/>
          <a:lstStyle/>
          <a:p>
            <a:r>
              <a:rPr lang="en-GB"/>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GB"/>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GB"/>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A4B4B5E-F3D6-48AF-8B7B-3B14EA064B28}" type="datetimeFigureOut">
              <a:rPr lang="en-GB" smtClean="0"/>
              <a:t>02/03/2017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389A71-6386-485C-BEF9-B72D406B1E46}"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3A4B4B5E-F3D6-48AF-8B7B-3B14EA064B28}" type="datetimeFigureOut">
              <a:rPr lang="en-GB" smtClean="0"/>
              <a:t>02/03/2017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389A71-6386-485C-BEF9-B72D406B1E46}"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4B4B5E-F3D6-48AF-8B7B-3B14EA064B28}" type="datetimeFigureOut">
              <a:rPr lang="en-GB" smtClean="0"/>
              <a:t>02/03/2017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389A71-6386-485C-BEF9-B72D406B1E4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GB"/>
              <a:t>Click to edit Master text styles</a:t>
            </a:r>
          </a:p>
        </p:txBody>
      </p:sp>
      <p:sp>
        <p:nvSpPr>
          <p:cNvPr id="5" name="Date Placeholder 4"/>
          <p:cNvSpPr>
            <a:spLocks noGrp="1"/>
          </p:cNvSpPr>
          <p:nvPr>
            <p:ph type="dt" sz="half" idx="10"/>
          </p:nvPr>
        </p:nvSpPr>
        <p:spPr/>
        <p:txBody>
          <a:bodyPr/>
          <a:lstStyle/>
          <a:p>
            <a:fld id="{3A4B4B5E-F3D6-48AF-8B7B-3B14EA064B28}" type="datetimeFigureOut">
              <a:rPr lang="en-GB" smtClean="0"/>
              <a:t>02/03/2017</a:t>
            </a:fld>
            <a:endParaRPr lang="en-GB"/>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EF389A71-6386-485C-BEF9-B72D406B1E46}"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GB"/>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GB"/>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A4B4B5E-F3D6-48AF-8B7B-3B14EA064B28}" type="datetimeFigureOut">
              <a:rPr lang="en-GB" smtClean="0"/>
              <a:t>02/03/2017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389A71-6386-485C-BEF9-B72D406B1E46}"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3A4B4B5E-F3D6-48AF-8B7B-3B14EA064B28}" type="datetimeFigureOut">
              <a:rPr lang="en-GB" smtClean="0"/>
              <a:t>02/03/2017</a:t>
            </a:fld>
            <a:endParaRPr lang="en-GB"/>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GB"/>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EF389A71-6386-485C-BEF9-B72D406B1E4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twitter.com/hashtag/PippaTip?src=hash"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t>Celebrity tweets and how they have evolved</a:t>
            </a:r>
          </a:p>
        </p:txBody>
      </p:sp>
      <p:pic>
        <p:nvPicPr>
          <p:cNvPr id="4" name="Picture 3"/>
          <p:cNvPicPr>
            <a:picLocks noChangeAspect="1"/>
          </p:cNvPicPr>
          <p:nvPr/>
        </p:nvPicPr>
        <p:blipFill>
          <a:blip r:embed="rId2"/>
          <a:stretch>
            <a:fillRect/>
          </a:stretch>
        </p:blipFill>
        <p:spPr>
          <a:xfrm>
            <a:off x="6399894" y="4581128"/>
            <a:ext cx="2516249" cy="2044452"/>
          </a:xfrm>
          <a:prstGeom prst="rect">
            <a:avLst/>
          </a:prstGeom>
        </p:spPr>
      </p:pic>
    </p:spTree>
    <p:extLst>
      <p:ext uri="{BB962C8B-B14F-4D97-AF65-F5344CB8AC3E}">
        <p14:creationId xmlns:p14="http://schemas.microsoft.com/office/powerpoint/2010/main" val="2798829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424936" cy="1143000"/>
          </a:xfrm>
        </p:spPr>
        <p:txBody>
          <a:bodyPr>
            <a:normAutofit/>
          </a:bodyPr>
          <a:lstStyle/>
          <a:p>
            <a:pPr algn="ctr"/>
            <a:r>
              <a:rPr lang="en-US" dirty="0"/>
              <a:t>O</a:t>
            </a:r>
            <a:r>
              <a:rPr lang="en-GB" dirty="0" err="1"/>
              <a:t>prah</a:t>
            </a:r>
            <a:r>
              <a:rPr lang="en-GB" dirty="0"/>
              <a:t> </a:t>
            </a:r>
            <a:r>
              <a:rPr lang="en-GB" dirty="0" err="1"/>
              <a:t>winfrey</a:t>
            </a:r>
            <a:endParaRPr lang="en-GB" dirty="0"/>
          </a:p>
        </p:txBody>
      </p:sp>
      <p:sp>
        <p:nvSpPr>
          <p:cNvPr id="4" name="AutoShape 2"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10" name="Table 9"/>
          <p:cNvGraphicFramePr>
            <a:graphicFrameLocks noGrp="1"/>
          </p:cNvGraphicFramePr>
          <p:nvPr>
            <p:extLst>
              <p:ext uri="{D42A27DB-BD31-4B8C-83A1-F6EECF244321}">
                <p14:modId xmlns:p14="http://schemas.microsoft.com/office/powerpoint/2010/main" val="2102769896"/>
              </p:ext>
            </p:extLst>
          </p:nvPr>
        </p:nvGraphicFramePr>
        <p:xfrm>
          <a:off x="0" y="1196752"/>
          <a:ext cx="8784976" cy="2575560"/>
        </p:xfrm>
        <a:graphic>
          <a:graphicData uri="http://schemas.openxmlformats.org/drawingml/2006/table">
            <a:tbl>
              <a:tblPr firstRow="1" bandRow="1">
                <a:tableStyleId>{D7AC3CCA-C797-4891-BE02-D94E43425B78}</a:tableStyleId>
              </a:tblPr>
              <a:tblGrid>
                <a:gridCol w="4392488">
                  <a:extLst>
                    <a:ext uri="{9D8B030D-6E8A-4147-A177-3AD203B41FA5}">
                      <a16:colId xmlns:a16="http://schemas.microsoft.com/office/drawing/2014/main" xmlns="" val="20000"/>
                    </a:ext>
                  </a:extLst>
                </a:gridCol>
                <a:gridCol w="4392488">
                  <a:extLst>
                    <a:ext uri="{9D8B030D-6E8A-4147-A177-3AD203B41FA5}">
                      <a16:colId xmlns:a16="http://schemas.microsoft.com/office/drawing/2014/main" xmlns="" val="20001"/>
                    </a:ext>
                  </a:extLst>
                </a:gridCol>
              </a:tblGrid>
              <a:tr h="370840">
                <a:tc>
                  <a:txBody>
                    <a:bodyPr/>
                    <a:lstStyle/>
                    <a:p>
                      <a:r>
                        <a:rPr lang="en-US" b="0" dirty="0"/>
                        <a:t>Why</a:t>
                      </a:r>
                      <a:r>
                        <a:rPr lang="en-US" b="0" baseline="0" dirty="0"/>
                        <a:t> are they a celeb?</a:t>
                      </a:r>
                      <a:endParaRPr lang="en-US" b="0" dirty="0"/>
                    </a:p>
                  </a:txBody>
                  <a:tcPr/>
                </a:tc>
                <a:tc>
                  <a:txBody>
                    <a:bodyPr/>
                    <a:lstStyle/>
                    <a:p>
                      <a:r>
                        <a:rPr lang="en-US" b="0" dirty="0"/>
                        <a:t>Chat show host, movie star</a:t>
                      </a:r>
                    </a:p>
                  </a:txBody>
                  <a:tcPr/>
                </a:tc>
                <a:extLst>
                  <a:ext uri="{0D108BD9-81ED-4DB2-BD59-A6C34878D82A}">
                    <a16:rowId xmlns:a16="http://schemas.microsoft.com/office/drawing/2014/main" xmlns="" val="10000"/>
                  </a:ext>
                </a:extLst>
              </a:tr>
              <a:tr h="370840">
                <a:tc>
                  <a:txBody>
                    <a:bodyPr/>
                    <a:lstStyle/>
                    <a:p>
                      <a:r>
                        <a:rPr lang="en-US" dirty="0"/>
                        <a:t>How</a:t>
                      </a:r>
                      <a:r>
                        <a:rPr lang="en-US" baseline="0" dirty="0"/>
                        <a:t> many current followers</a:t>
                      </a:r>
                      <a:endParaRPr lang="en-US" dirty="0"/>
                    </a:p>
                  </a:txBody>
                  <a:tcPr/>
                </a:tc>
                <a:tc>
                  <a:txBody>
                    <a:bodyPr/>
                    <a:lstStyle/>
                    <a:p>
                      <a:r>
                        <a:rPr lang="en-US" dirty="0"/>
                        <a:t>35.1 million</a:t>
                      </a:r>
                    </a:p>
                  </a:txBody>
                  <a:tcPr/>
                </a:tc>
                <a:extLst>
                  <a:ext uri="{0D108BD9-81ED-4DB2-BD59-A6C34878D82A}">
                    <a16:rowId xmlns:a16="http://schemas.microsoft.com/office/drawing/2014/main" xmlns="" val="10001"/>
                  </a:ext>
                </a:extLst>
              </a:tr>
              <a:tr h="370840">
                <a:tc>
                  <a:txBody>
                    <a:bodyPr/>
                    <a:lstStyle/>
                    <a:p>
                      <a:r>
                        <a:rPr lang="en-US" dirty="0"/>
                        <a:t>How many tweets</a:t>
                      </a:r>
                      <a:r>
                        <a:rPr lang="en-US" baseline="0" dirty="0"/>
                        <a:t> sent</a:t>
                      </a:r>
                      <a:endParaRPr lang="en-US" dirty="0"/>
                    </a:p>
                  </a:txBody>
                  <a:tcPr/>
                </a:tc>
                <a:tc>
                  <a:txBody>
                    <a:bodyPr/>
                    <a:lstStyle/>
                    <a:p>
                      <a:r>
                        <a:rPr lang="en-US" dirty="0"/>
                        <a:t>11.9K</a:t>
                      </a:r>
                    </a:p>
                  </a:txBody>
                  <a:tcPr/>
                </a:tc>
                <a:extLst>
                  <a:ext uri="{0D108BD9-81ED-4DB2-BD59-A6C34878D82A}">
                    <a16:rowId xmlns:a16="http://schemas.microsoft.com/office/drawing/2014/main" xmlns="" val="10002"/>
                  </a:ext>
                </a:extLst>
              </a:tr>
              <a:tr h="370840">
                <a:tc>
                  <a:txBody>
                    <a:bodyPr/>
                    <a:lstStyle/>
                    <a:p>
                      <a:r>
                        <a:rPr lang="en-US" dirty="0"/>
                        <a:t>Nature of first</a:t>
                      </a:r>
                      <a:r>
                        <a:rPr lang="en-US" baseline="0" dirty="0"/>
                        <a:t> tweet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Not sure people on Twitter are called Twitters,</a:t>
                      </a:r>
                      <a:r>
                        <a:rPr lang="en-US" baseline="0" dirty="0"/>
                        <a:t> but Oprah is happy at how friendly everyone has been. She did get a lot of abuse for recent Donald Trump comments when he met with Obama. </a:t>
                      </a:r>
                      <a:endParaRPr lang="en-US" dirty="0"/>
                    </a:p>
                  </a:txBody>
                  <a:tcPr/>
                </a:tc>
                <a:extLst>
                  <a:ext uri="{0D108BD9-81ED-4DB2-BD59-A6C34878D82A}">
                    <a16:rowId xmlns:a16="http://schemas.microsoft.com/office/drawing/2014/main" xmlns="" val="10003"/>
                  </a:ext>
                </a:extLst>
              </a:tr>
            </a:tbl>
          </a:graphicData>
        </a:graphic>
      </p:graphicFrame>
      <p:pic>
        <p:nvPicPr>
          <p:cNvPr id="3" name="Picture 2" descr="twitt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4149080"/>
            <a:ext cx="6591300" cy="2311400"/>
          </a:xfrm>
          <a:prstGeom prst="rect">
            <a:avLst/>
          </a:prstGeom>
        </p:spPr>
      </p:pic>
    </p:spTree>
    <p:extLst>
      <p:ext uri="{BB962C8B-B14F-4D97-AF65-F5344CB8AC3E}">
        <p14:creationId xmlns:p14="http://schemas.microsoft.com/office/powerpoint/2010/main" val="2112055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424936" cy="1143000"/>
          </a:xfrm>
        </p:spPr>
        <p:txBody>
          <a:bodyPr>
            <a:normAutofit/>
          </a:bodyPr>
          <a:lstStyle/>
          <a:p>
            <a:pPr algn="ctr"/>
            <a:r>
              <a:rPr lang="en-US" dirty="0"/>
              <a:t>O</a:t>
            </a:r>
            <a:r>
              <a:rPr lang="en-GB" dirty="0" err="1"/>
              <a:t>prah</a:t>
            </a:r>
            <a:r>
              <a:rPr lang="en-GB" dirty="0"/>
              <a:t> </a:t>
            </a:r>
            <a:r>
              <a:rPr lang="en-GB" dirty="0" err="1"/>
              <a:t>winfrey</a:t>
            </a:r>
            <a:endParaRPr lang="en-GB" dirty="0"/>
          </a:p>
        </p:txBody>
      </p:sp>
      <p:sp>
        <p:nvSpPr>
          <p:cNvPr id="4" name="AutoShape 2"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p:nvSpPr>
        <p:spPr>
          <a:xfrm>
            <a:off x="971600" y="1196752"/>
            <a:ext cx="7128792" cy="1477328"/>
          </a:xfrm>
          <a:prstGeom prst="rect">
            <a:avLst/>
          </a:prstGeom>
          <a:noFill/>
        </p:spPr>
        <p:txBody>
          <a:bodyPr wrap="square" rtlCol="0">
            <a:spAutoFit/>
          </a:bodyPr>
          <a:lstStyle/>
          <a:p>
            <a:pPr algn="ctr"/>
            <a:r>
              <a:rPr lang="en-US" dirty="0"/>
              <a:t>Has used Twitter to supplement her talk show. Oprah spoke with Lindsay Lohan about her stint in rehab and subsequent recovery during the show, but a live conversation also took place on Twitter, where Winfrey and Lohan continued their chat and discussed the interview as it aired.</a:t>
            </a:r>
          </a:p>
        </p:txBody>
      </p:sp>
      <p:pic>
        <p:nvPicPr>
          <p:cNvPr id="6" name="Picture 5" descr="opra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2708920"/>
            <a:ext cx="6464300" cy="3581400"/>
          </a:xfrm>
          <a:prstGeom prst="rect">
            <a:avLst/>
          </a:prstGeom>
        </p:spPr>
      </p:pic>
    </p:spTree>
    <p:extLst>
      <p:ext uri="{BB962C8B-B14F-4D97-AF65-F5344CB8AC3E}">
        <p14:creationId xmlns:p14="http://schemas.microsoft.com/office/powerpoint/2010/main" val="6101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Linguistic analysis of first tweet</a:t>
            </a:r>
          </a:p>
        </p:txBody>
      </p:sp>
      <p:sp>
        <p:nvSpPr>
          <p:cNvPr id="3" name="Content Placeholder 2"/>
          <p:cNvSpPr>
            <a:spLocks noGrp="1"/>
          </p:cNvSpPr>
          <p:nvPr>
            <p:ph idx="1"/>
          </p:nvPr>
        </p:nvSpPr>
        <p:spPr>
          <a:xfrm>
            <a:off x="822960" y="1100628"/>
            <a:ext cx="7520940" cy="3840540"/>
          </a:xfrm>
        </p:spPr>
        <p:txBody>
          <a:bodyPr>
            <a:normAutofit lnSpcReduction="10000"/>
          </a:bodyPr>
          <a:lstStyle/>
          <a:p>
            <a:pPr algn="ctr"/>
            <a:r>
              <a:rPr lang="en-GB" sz="2000" i="1" dirty="0">
                <a:solidFill>
                  <a:srgbClr val="0070C0"/>
                </a:solidFill>
              </a:rPr>
              <a:t>HI TWITTERS. THANK YOU FOR A WARM WELCOME.</a:t>
            </a:r>
          </a:p>
          <a:p>
            <a:pPr algn="ctr"/>
            <a:endParaRPr lang="en-GB" sz="2000" i="1" dirty="0">
              <a:solidFill>
                <a:srgbClr val="0070C0"/>
              </a:solidFill>
            </a:endParaRPr>
          </a:p>
          <a:p>
            <a:pPr>
              <a:buFont typeface="Arial" panose="020B0604020202020204" pitchFamily="34" charset="0"/>
              <a:buChar char="•"/>
            </a:pPr>
            <a:r>
              <a:rPr lang="en-GB" sz="2000" b="0" dirty="0"/>
              <a:t>informal </a:t>
            </a:r>
            <a:r>
              <a:rPr lang="en-GB" sz="2000" dirty="0">
                <a:solidFill>
                  <a:srgbClr val="FF0000"/>
                </a:solidFill>
              </a:rPr>
              <a:t>vocative</a:t>
            </a:r>
            <a:r>
              <a:rPr lang="en-GB" sz="2000" b="0" dirty="0"/>
              <a:t> to engage audience (plural)</a:t>
            </a:r>
          </a:p>
          <a:p>
            <a:pPr>
              <a:buFont typeface="Arial" panose="020B0604020202020204" pitchFamily="34" charset="0"/>
              <a:buChar char="•"/>
            </a:pPr>
            <a:r>
              <a:rPr lang="en-GB" sz="2000" b="0" dirty="0"/>
              <a:t>term of address (</a:t>
            </a:r>
            <a:r>
              <a:rPr lang="en-GB" sz="2000" dirty="0">
                <a:solidFill>
                  <a:srgbClr val="FF0000"/>
                </a:solidFill>
              </a:rPr>
              <a:t>plural noun </a:t>
            </a:r>
            <a:r>
              <a:rPr lang="en-GB" sz="2000" b="0" i="1" dirty="0"/>
              <a:t>Twitters</a:t>
            </a:r>
            <a:r>
              <a:rPr lang="en-GB" sz="2000" b="0" dirty="0"/>
              <a:t>)</a:t>
            </a:r>
            <a:r>
              <a:rPr lang="en-GB" sz="2000" b="0" dirty="0">
                <a:solidFill>
                  <a:srgbClr val="FF0000"/>
                </a:solidFill>
              </a:rPr>
              <a:t> </a:t>
            </a:r>
            <a:r>
              <a:rPr lang="en-GB" sz="2000" b="0" dirty="0"/>
              <a:t>suggests lack of familiarity with genre (</a:t>
            </a:r>
            <a:r>
              <a:rPr lang="en-GB" sz="2000" dirty="0">
                <a:solidFill>
                  <a:srgbClr val="FF0000"/>
                </a:solidFill>
              </a:rPr>
              <a:t>neologism</a:t>
            </a:r>
            <a:r>
              <a:rPr lang="en-GB" sz="2000" b="0" dirty="0"/>
              <a:t>)—Twitter users are ‘tweeters’</a:t>
            </a:r>
          </a:p>
          <a:p>
            <a:pPr>
              <a:buFont typeface="Arial" panose="020B0604020202020204" pitchFamily="34" charset="0"/>
              <a:buChar char="•"/>
            </a:pPr>
            <a:r>
              <a:rPr lang="en-GB" sz="2000" b="0" dirty="0"/>
              <a:t>politeness marker </a:t>
            </a:r>
            <a:r>
              <a:rPr lang="en-GB" sz="2000" b="0" i="1" dirty="0"/>
              <a:t>thank you </a:t>
            </a:r>
            <a:r>
              <a:rPr lang="en-GB" sz="2000" b="0" dirty="0"/>
              <a:t>(</a:t>
            </a:r>
            <a:r>
              <a:rPr lang="en-GB" sz="2000" dirty="0">
                <a:solidFill>
                  <a:srgbClr val="FF0000"/>
                </a:solidFill>
              </a:rPr>
              <a:t>interjection</a:t>
            </a:r>
            <a:r>
              <a:rPr lang="en-GB" sz="2000" b="0" dirty="0"/>
              <a:t>)—creates positive relationship</a:t>
            </a:r>
          </a:p>
          <a:p>
            <a:pPr>
              <a:buFont typeface="Arial" panose="020B0604020202020204" pitchFamily="34" charset="0"/>
              <a:buChar char="•"/>
            </a:pPr>
            <a:r>
              <a:rPr lang="en-GB" sz="2000" b="0" dirty="0"/>
              <a:t>reinforced by </a:t>
            </a:r>
            <a:r>
              <a:rPr lang="en-GB" sz="2000" dirty="0">
                <a:solidFill>
                  <a:srgbClr val="FF0000"/>
                </a:solidFill>
              </a:rPr>
              <a:t>prepositional phrase </a:t>
            </a:r>
            <a:r>
              <a:rPr lang="en-GB" sz="2000" b="0" i="1" dirty="0"/>
              <a:t>for a warm welcome </a:t>
            </a:r>
            <a:r>
              <a:rPr lang="en-GB" sz="2000" b="0" dirty="0"/>
              <a:t>(</a:t>
            </a:r>
            <a:r>
              <a:rPr lang="en-GB" sz="2000" dirty="0">
                <a:solidFill>
                  <a:srgbClr val="FF0000"/>
                </a:solidFill>
              </a:rPr>
              <a:t>collocation</a:t>
            </a:r>
            <a:r>
              <a:rPr lang="en-GB" sz="2000" b="0" dirty="0"/>
              <a:t>)</a:t>
            </a:r>
          </a:p>
          <a:p>
            <a:pPr>
              <a:buFont typeface="Arial" panose="020B0604020202020204" pitchFamily="34" charset="0"/>
              <a:buChar char="•"/>
            </a:pPr>
            <a:r>
              <a:rPr lang="en-GB" sz="2000" b="0" dirty="0"/>
              <a:t>grammatical fragment (</a:t>
            </a:r>
            <a:r>
              <a:rPr lang="en-GB" sz="2000" dirty="0">
                <a:solidFill>
                  <a:srgbClr val="FF0000"/>
                </a:solidFill>
              </a:rPr>
              <a:t>minor sentence</a:t>
            </a:r>
            <a:r>
              <a:rPr lang="en-GB" sz="2000" b="0" dirty="0"/>
              <a:t>)—typical of elliptical style associated with genre.</a:t>
            </a:r>
          </a:p>
        </p:txBody>
      </p:sp>
    </p:spTree>
    <p:extLst>
      <p:ext uri="{BB962C8B-B14F-4D97-AF65-F5344CB8AC3E}">
        <p14:creationId xmlns:p14="http://schemas.microsoft.com/office/powerpoint/2010/main" val="3637983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Linguistic analysis of first tweet</a:t>
            </a:r>
          </a:p>
        </p:txBody>
      </p:sp>
      <p:sp>
        <p:nvSpPr>
          <p:cNvPr id="3" name="Content Placeholder 2"/>
          <p:cNvSpPr>
            <a:spLocks noGrp="1"/>
          </p:cNvSpPr>
          <p:nvPr>
            <p:ph idx="1"/>
          </p:nvPr>
        </p:nvSpPr>
        <p:spPr>
          <a:xfrm>
            <a:off x="822960" y="1052736"/>
            <a:ext cx="7520940" cy="3888432"/>
          </a:xfrm>
        </p:spPr>
        <p:txBody>
          <a:bodyPr>
            <a:normAutofit fontScale="92500" lnSpcReduction="10000"/>
          </a:bodyPr>
          <a:lstStyle/>
          <a:p>
            <a:pPr algn="ctr"/>
            <a:r>
              <a:rPr lang="en-GB" sz="2200" i="1" dirty="0">
                <a:solidFill>
                  <a:srgbClr val="0070C0"/>
                </a:solidFill>
              </a:rPr>
              <a:t>FEELING REALLY 21</a:t>
            </a:r>
            <a:r>
              <a:rPr lang="en-GB" sz="2200" i="1" baseline="30000" dirty="0">
                <a:solidFill>
                  <a:srgbClr val="0070C0"/>
                </a:solidFill>
              </a:rPr>
              <a:t>st</a:t>
            </a:r>
            <a:r>
              <a:rPr lang="en-GB" sz="2200" i="1" dirty="0">
                <a:solidFill>
                  <a:srgbClr val="0070C0"/>
                </a:solidFill>
              </a:rPr>
              <a:t> CENTURY.</a:t>
            </a:r>
          </a:p>
          <a:p>
            <a:pPr algn="ctr"/>
            <a:endParaRPr lang="en-GB" sz="2000" b="0" i="1" dirty="0"/>
          </a:p>
          <a:p>
            <a:pPr>
              <a:buFont typeface="Arial" panose="020B0604020202020204" pitchFamily="34" charset="0"/>
              <a:buChar char="•"/>
            </a:pPr>
            <a:r>
              <a:rPr lang="en-GB" sz="2200" b="0" dirty="0"/>
              <a:t>style is </a:t>
            </a:r>
            <a:r>
              <a:rPr lang="en-GB" sz="2200" dirty="0">
                <a:solidFill>
                  <a:srgbClr val="FF0000"/>
                </a:solidFill>
              </a:rPr>
              <a:t>elliptical</a:t>
            </a:r>
            <a:r>
              <a:rPr lang="en-GB" sz="2200" b="0" dirty="0"/>
              <a:t>—omission of </a:t>
            </a:r>
            <a:r>
              <a:rPr lang="en-GB" sz="2200" dirty="0">
                <a:solidFill>
                  <a:srgbClr val="FF0000"/>
                </a:solidFill>
              </a:rPr>
              <a:t>subject</a:t>
            </a:r>
            <a:r>
              <a:rPr lang="en-GB" sz="2200" b="0" dirty="0"/>
              <a:t> and </a:t>
            </a:r>
            <a:r>
              <a:rPr lang="en-GB" sz="2200" dirty="0">
                <a:solidFill>
                  <a:srgbClr val="FF0000"/>
                </a:solidFill>
              </a:rPr>
              <a:t>auxiliary verb </a:t>
            </a:r>
            <a:r>
              <a:rPr lang="en-GB" sz="2200" b="0" dirty="0"/>
              <a:t>in</a:t>
            </a:r>
            <a:r>
              <a:rPr lang="en-GB" sz="2200" b="0" dirty="0">
                <a:solidFill>
                  <a:srgbClr val="FF0000"/>
                </a:solidFill>
              </a:rPr>
              <a:t> </a:t>
            </a:r>
            <a:r>
              <a:rPr lang="en-GB" sz="2200" dirty="0">
                <a:solidFill>
                  <a:srgbClr val="FF0000"/>
                </a:solidFill>
              </a:rPr>
              <a:t>simple sentence</a:t>
            </a:r>
            <a:r>
              <a:rPr lang="en-GB" sz="2200" b="0" dirty="0">
                <a:solidFill>
                  <a:srgbClr val="FF0000"/>
                </a:solidFill>
              </a:rPr>
              <a:t> </a:t>
            </a:r>
            <a:r>
              <a:rPr lang="en-GB" sz="2200" b="0" dirty="0"/>
              <a:t>(saving characters; conversational)</a:t>
            </a:r>
          </a:p>
          <a:p>
            <a:pPr>
              <a:buFont typeface="Arial" panose="020B0604020202020204" pitchFamily="34" charset="0"/>
              <a:buChar char="•"/>
            </a:pPr>
            <a:r>
              <a:rPr lang="en-GB" sz="2200" b="0" dirty="0"/>
              <a:t>use of </a:t>
            </a:r>
            <a:r>
              <a:rPr lang="en-GB" sz="2200" dirty="0">
                <a:solidFill>
                  <a:srgbClr val="FF0000"/>
                </a:solidFill>
              </a:rPr>
              <a:t>present progressive </a:t>
            </a:r>
            <a:r>
              <a:rPr lang="en-GB" sz="2200" b="0" dirty="0"/>
              <a:t>to mark ongoing state of mind ([</a:t>
            </a:r>
            <a:r>
              <a:rPr lang="en-GB" sz="2200" b="0" i="1" dirty="0"/>
              <a:t>am</a:t>
            </a:r>
            <a:r>
              <a:rPr lang="en-GB" sz="2200" b="0" dirty="0"/>
              <a:t>] </a:t>
            </a:r>
            <a:r>
              <a:rPr lang="en-GB" sz="2200" b="0" i="1" dirty="0"/>
              <a:t>feeling</a:t>
            </a:r>
            <a:r>
              <a:rPr lang="en-GB" sz="2200" b="0" dirty="0"/>
              <a:t>) </a:t>
            </a:r>
          </a:p>
          <a:p>
            <a:pPr>
              <a:buFont typeface="Arial" panose="020B0604020202020204" pitchFamily="34" charset="0"/>
              <a:buChar char="•"/>
            </a:pPr>
            <a:r>
              <a:rPr lang="en-GB" sz="2200" dirty="0">
                <a:solidFill>
                  <a:srgbClr val="FF0000"/>
                </a:solidFill>
              </a:rPr>
              <a:t>subject complement </a:t>
            </a:r>
            <a:r>
              <a:rPr lang="en-GB" sz="2200" b="0" dirty="0"/>
              <a:t>(</a:t>
            </a:r>
            <a:r>
              <a:rPr lang="en-GB" sz="2200" dirty="0">
                <a:solidFill>
                  <a:srgbClr val="FF0000"/>
                </a:solidFill>
              </a:rPr>
              <a:t>noun phrase</a:t>
            </a:r>
            <a:r>
              <a:rPr lang="en-GB" sz="2200" b="0" dirty="0"/>
              <a:t>)</a:t>
            </a:r>
            <a:r>
              <a:rPr lang="en-GB" sz="2200" dirty="0">
                <a:solidFill>
                  <a:srgbClr val="FF0000"/>
                </a:solidFill>
              </a:rPr>
              <a:t> </a:t>
            </a:r>
            <a:r>
              <a:rPr lang="en-GB" sz="2200" b="0" dirty="0"/>
              <a:t>referencing time—</a:t>
            </a:r>
            <a:r>
              <a:rPr lang="en-GB" sz="2200" dirty="0">
                <a:solidFill>
                  <a:srgbClr val="FF0000"/>
                </a:solidFill>
              </a:rPr>
              <a:t>ordinal</a:t>
            </a:r>
            <a:r>
              <a:rPr lang="en-GB" sz="2200" b="0" dirty="0"/>
              <a:t> </a:t>
            </a:r>
            <a:r>
              <a:rPr lang="en-GB" sz="2200" dirty="0">
                <a:solidFill>
                  <a:srgbClr val="FF0000"/>
                </a:solidFill>
              </a:rPr>
              <a:t>modifier</a:t>
            </a:r>
            <a:r>
              <a:rPr lang="en-GB" sz="2200" b="0" dirty="0"/>
              <a:t> using symbol rather than word to save characters (excitement at engaging with contemporary form of communication)</a:t>
            </a:r>
          </a:p>
          <a:p>
            <a:pPr>
              <a:buFont typeface="Arial" panose="020B0604020202020204" pitchFamily="34" charset="0"/>
              <a:buChar char="•"/>
            </a:pPr>
            <a:r>
              <a:rPr lang="en-GB" sz="2200" dirty="0">
                <a:solidFill>
                  <a:srgbClr val="FF0000"/>
                </a:solidFill>
              </a:rPr>
              <a:t>adverb</a:t>
            </a:r>
            <a:r>
              <a:rPr lang="en-GB" sz="2200" b="0" dirty="0"/>
              <a:t> </a:t>
            </a:r>
            <a:r>
              <a:rPr lang="en-GB" sz="2200" b="0" i="1" dirty="0"/>
              <a:t>(really)</a:t>
            </a:r>
            <a:r>
              <a:rPr lang="en-GB" sz="2200" b="0" dirty="0"/>
              <a:t> for emphasis.</a:t>
            </a:r>
          </a:p>
          <a:p>
            <a:pPr>
              <a:buFont typeface="Arial" panose="020B0604020202020204" pitchFamily="34" charset="0"/>
              <a:buChar char="•"/>
            </a:pPr>
            <a:endParaRPr lang="en-GB" sz="2000" b="0" dirty="0"/>
          </a:p>
        </p:txBody>
      </p:sp>
    </p:spTree>
    <p:extLst>
      <p:ext uri="{BB962C8B-B14F-4D97-AF65-F5344CB8AC3E}">
        <p14:creationId xmlns:p14="http://schemas.microsoft.com/office/powerpoint/2010/main" val="765463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424936" cy="1143000"/>
          </a:xfrm>
        </p:spPr>
        <p:txBody>
          <a:bodyPr>
            <a:normAutofit/>
          </a:bodyPr>
          <a:lstStyle/>
          <a:p>
            <a:pPr algn="ctr"/>
            <a:r>
              <a:rPr lang="en-US" dirty="0"/>
              <a:t>N</a:t>
            </a:r>
            <a:r>
              <a:rPr lang="en-GB" dirty="0" err="1"/>
              <a:t>eil</a:t>
            </a:r>
            <a:r>
              <a:rPr lang="en-GB" dirty="0"/>
              <a:t> </a:t>
            </a:r>
            <a:r>
              <a:rPr lang="en-GB" dirty="0" err="1"/>
              <a:t>patrick</a:t>
            </a:r>
            <a:r>
              <a:rPr lang="en-GB" dirty="0"/>
              <a:t> </a:t>
            </a:r>
            <a:r>
              <a:rPr lang="en-GB" dirty="0" err="1"/>
              <a:t>harris</a:t>
            </a:r>
            <a:endParaRPr lang="en-GB" dirty="0"/>
          </a:p>
        </p:txBody>
      </p:sp>
      <p:sp>
        <p:nvSpPr>
          <p:cNvPr id="4" name="AutoShape 2"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10" name="Table 9"/>
          <p:cNvGraphicFramePr>
            <a:graphicFrameLocks noGrp="1"/>
          </p:cNvGraphicFramePr>
          <p:nvPr>
            <p:extLst>
              <p:ext uri="{D42A27DB-BD31-4B8C-83A1-F6EECF244321}">
                <p14:modId xmlns:p14="http://schemas.microsoft.com/office/powerpoint/2010/main" val="299399503"/>
              </p:ext>
            </p:extLst>
          </p:nvPr>
        </p:nvGraphicFramePr>
        <p:xfrm>
          <a:off x="15139" y="1268760"/>
          <a:ext cx="8784976" cy="2570480"/>
        </p:xfrm>
        <a:graphic>
          <a:graphicData uri="http://schemas.openxmlformats.org/drawingml/2006/table">
            <a:tbl>
              <a:tblPr firstRow="1" bandRow="1">
                <a:tableStyleId>{D7AC3CCA-C797-4891-BE02-D94E43425B78}</a:tableStyleId>
              </a:tblPr>
              <a:tblGrid>
                <a:gridCol w="4392488">
                  <a:extLst>
                    <a:ext uri="{9D8B030D-6E8A-4147-A177-3AD203B41FA5}">
                      <a16:colId xmlns:a16="http://schemas.microsoft.com/office/drawing/2014/main" xmlns="" val="20000"/>
                    </a:ext>
                  </a:extLst>
                </a:gridCol>
                <a:gridCol w="4392488">
                  <a:extLst>
                    <a:ext uri="{9D8B030D-6E8A-4147-A177-3AD203B41FA5}">
                      <a16:colId xmlns:a16="http://schemas.microsoft.com/office/drawing/2014/main" xmlns="" val="20001"/>
                    </a:ext>
                  </a:extLst>
                </a:gridCol>
              </a:tblGrid>
              <a:tr h="370840">
                <a:tc>
                  <a:txBody>
                    <a:bodyPr/>
                    <a:lstStyle/>
                    <a:p>
                      <a:r>
                        <a:rPr lang="en-US" b="0" dirty="0"/>
                        <a:t>Why</a:t>
                      </a:r>
                      <a:r>
                        <a:rPr lang="en-US" b="0" baseline="0" dirty="0"/>
                        <a:t> are they a celeb?</a:t>
                      </a:r>
                      <a:endParaRPr lang="en-US" b="0" dirty="0"/>
                    </a:p>
                  </a:txBody>
                  <a:tcPr/>
                </a:tc>
                <a:tc>
                  <a:txBody>
                    <a:bodyPr/>
                    <a:lstStyle/>
                    <a:p>
                      <a:r>
                        <a:rPr lang="en-US" b="0" dirty="0"/>
                        <a:t>Played</a:t>
                      </a:r>
                      <a:r>
                        <a:rPr lang="en-US" b="0" baseline="0" dirty="0"/>
                        <a:t> </a:t>
                      </a:r>
                      <a:r>
                        <a:rPr lang="en-US" b="0" baseline="0" dirty="0" err="1"/>
                        <a:t>Dougie</a:t>
                      </a:r>
                      <a:r>
                        <a:rPr lang="en-US" b="0" baseline="0" dirty="0"/>
                        <a:t> Howser in the late 80s. Now coming back into films again and hosted the Oscars in 2015.</a:t>
                      </a:r>
                      <a:endParaRPr lang="en-US" b="0" dirty="0"/>
                    </a:p>
                  </a:txBody>
                  <a:tcPr/>
                </a:tc>
                <a:extLst>
                  <a:ext uri="{0D108BD9-81ED-4DB2-BD59-A6C34878D82A}">
                    <a16:rowId xmlns:a16="http://schemas.microsoft.com/office/drawing/2014/main" xmlns="" val="10000"/>
                  </a:ext>
                </a:extLst>
              </a:tr>
              <a:tr h="370840">
                <a:tc>
                  <a:txBody>
                    <a:bodyPr/>
                    <a:lstStyle/>
                    <a:p>
                      <a:r>
                        <a:rPr lang="en-US" dirty="0"/>
                        <a:t>How</a:t>
                      </a:r>
                      <a:r>
                        <a:rPr lang="en-US" baseline="0" dirty="0"/>
                        <a:t> many current followers</a:t>
                      </a:r>
                      <a:endParaRPr lang="en-US" dirty="0"/>
                    </a:p>
                  </a:txBody>
                  <a:tcPr/>
                </a:tc>
                <a:tc>
                  <a:txBody>
                    <a:bodyPr/>
                    <a:lstStyle/>
                    <a:p>
                      <a:r>
                        <a:rPr lang="en-US" dirty="0"/>
                        <a:t>25.8 Million</a:t>
                      </a:r>
                    </a:p>
                  </a:txBody>
                  <a:tcPr/>
                </a:tc>
                <a:extLst>
                  <a:ext uri="{0D108BD9-81ED-4DB2-BD59-A6C34878D82A}">
                    <a16:rowId xmlns:a16="http://schemas.microsoft.com/office/drawing/2014/main" xmlns="" val="10001"/>
                  </a:ext>
                </a:extLst>
              </a:tr>
              <a:tr h="370840">
                <a:tc>
                  <a:txBody>
                    <a:bodyPr/>
                    <a:lstStyle/>
                    <a:p>
                      <a:r>
                        <a:rPr lang="en-US" dirty="0"/>
                        <a:t>How many tweets</a:t>
                      </a:r>
                      <a:r>
                        <a:rPr lang="en-US" baseline="0" dirty="0"/>
                        <a:t> sent</a:t>
                      </a:r>
                      <a:endParaRPr lang="en-US" dirty="0"/>
                    </a:p>
                  </a:txBody>
                  <a:tcPr/>
                </a:tc>
                <a:tc>
                  <a:txBody>
                    <a:bodyPr/>
                    <a:lstStyle/>
                    <a:p>
                      <a:r>
                        <a:rPr lang="en-US" dirty="0"/>
                        <a:t>2,598</a:t>
                      </a:r>
                    </a:p>
                  </a:txBody>
                  <a:tcPr/>
                </a:tc>
                <a:extLst>
                  <a:ext uri="{0D108BD9-81ED-4DB2-BD59-A6C34878D82A}">
                    <a16:rowId xmlns:a16="http://schemas.microsoft.com/office/drawing/2014/main" xmlns="" val="10002"/>
                  </a:ext>
                </a:extLst>
              </a:tr>
              <a:tr h="370840">
                <a:tc>
                  <a:txBody>
                    <a:bodyPr/>
                    <a:lstStyle/>
                    <a:p>
                      <a:r>
                        <a:rPr lang="en-US" dirty="0"/>
                        <a:t>Nature of first</a:t>
                      </a:r>
                      <a:r>
                        <a:rPr lang="en-US" baseline="0" dirty="0"/>
                        <a:t> tweet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Even if you’re too young to remember him, it</a:t>
                      </a:r>
                      <a:r>
                        <a:rPr lang="en-US" baseline="0" dirty="0"/>
                        <a:t> h</a:t>
                      </a:r>
                      <a:r>
                        <a:rPr lang="en-US" dirty="0"/>
                        <a:t>ad</a:t>
                      </a:r>
                      <a:r>
                        <a:rPr lang="en-US" baseline="0" dirty="0"/>
                        <a:t> to be included as it was the most humorous I could find.</a:t>
                      </a:r>
                      <a:endParaRPr lang="en-US" dirty="0"/>
                    </a:p>
                  </a:txBody>
                  <a:tcPr/>
                </a:tc>
                <a:extLst>
                  <a:ext uri="{0D108BD9-81ED-4DB2-BD59-A6C34878D82A}">
                    <a16:rowId xmlns:a16="http://schemas.microsoft.com/office/drawing/2014/main" xmlns="" val="10003"/>
                  </a:ext>
                </a:extLst>
              </a:tr>
            </a:tbl>
          </a:graphicData>
        </a:graphic>
      </p:graphicFrame>
      <p:pic>
        <p:nvPicPr>
          <p:cNvPr id="5" name="Picture 4" descr="nei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3933056"/>
            <a:ext cx="6673912" cy="2736304"/>
          </a:xfrm>
          <a:prstGeom prst="rect">
            <a:avLst/>
          </a:prstGeom>
        </p:spPr>
      </p:pic>
    </p:spTree>
    <p:extLst>
      <p:ext uri="{BB962C8B-B14F-4D97-AF65-F5344CB8AC3E}">
        <p14:creationId xmlns:p14="http://schemas.microsoft.com/office/powerpoint/2010/main" val="2492255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424936" cy="1143000"/>
          </a:xfrm>
        </p:spPr>
        <p:txBody>
          <a:bodyPr>
            <a:normAutofit/>
          </a:bodyPr>
          <a:lstStyle/>
          <a:p>
            <a:pPr algn="ctr"/>
            <a:r>
              <a:rPr lang="en-US" dirty="0"/>
              <a:t>N</a:t>
            </a:r>
            <a:r>
              <a:rPr lang="en-GB" dirty="0" err="1"/>
              <a:t>eil</a:t>
            </a:r>
            <a:r>
              <a:rPr lang="en-GB" dirty="0"/>
              <a:t> </a:t>
            </a:r>
            <a:r>
              <a:rPr lang="en-GB" dirty="0" err="1"/>
              <a:t>patrick</a:t>
            </a:r>
            <a:r>
              <a:rPr lang="en-GB" dirty="0"/>
              <a:t> </a:t>
            </a:r>
            <a:r>
              <a:rPr lang="en-GB" dirty="0" err="1"/>
              <a:t>harris</a:t>
            </a:r>
            <a:endParaRPr lang="en-GB" dirty="0"/>
          </a:p>
        </p:txBody>
      </p:sp>
      <p:sp>
        <p:nvSpPr>
          <p:cNvPr id="4" name="AutoShape 2"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p:cNvSpPr/>
          <p:nvPr/>
        </p:nvSpPr>
        <p:spPr>
          <a:xfrm>
            <a:off x="1763688" y="1196752"/>
            <a:ext cx="5832648" cy="1200329"/>
          </a:xfrm>
          <a:prstGeom prst="rect">
            <a:avLst/>
          </a:prstGeom>
        </p:spPr>
        <p:txBody>
          <a:bodyPr wrap="square">
            <a:spAutoFit/>
          </a:bodyPr>
          <a:lstStyle/>
          <a:p>
            <a:pPr algn="ctr"/>
            <a:r>
              <a:rPr lang="en-US" dirty="0"/>
              <a:t>Obsessed with sending pictures of food over Twitter, he set up a separate Twitter account dedicated just to food pictures called - @</a:t>
            </a:r>
            <a:r>
              <a:rPr lang="en-US" dirty="0" err="1"/>
              <a:t>NPHFoodPorn</a:t>
            </a:r>
            <a:r>
              <a:rPr lang="en-US" dirty="0"/>
              <a:t>, asking people to </a:t>
            </a:r>
            <a:r>
              <a:rPr lang="mr-IN" dirty="0"/>
              <a:t>–</a:t>
            </a:r>
            <a:r>
              <a:rPr lang="en-US" dirty="0"/>
              <a:t> “Follow if you like deliciousness”</a:t>
            </a:r>
          </a:p>
        </p:txBody>
      </p:sp>
      <p:pic>
        <p:nvPicPr>
          <p:cNvPr id="6" name="Picture 5" descr="nph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564904"/>
            <a:ext cx="4536504" cy="4104456"/>
          </a:xfrm>
          <a:prstGeom prst="rect">
            <a:avLst/>
          </a:prstGeom>
        </p:spPr>
      </p:pic>
      <p:pic>
        <p:nvPicPr>
          <p:cNvPr id="7" name="Picture 6" descr="nph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2594656"/>
            <a:ext cx="2540037" cy="4244876"/>
          </a:xfrm>
          <a:prstGeom prst="rect">
            <a:avLst/>
          </a:prstGeom>
        </p:spPr>
      </p:pic>
    </p:spTree>
    <p:extLst>
      <p:ext uri="{BB962C8B-B14F-4D97-AF65-F5344CB8AC3E}">
        <p14:creationId xmlns:p14="http://schemas.microsoft.com/office/powerpoint/2010/main" val="2790579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Linguistic analysis of first tweet</a:t>
            </a:r>
          </a:p>
        </p:txBody>
      </p:sp>
      <p:sp>
        <p:nvSpPr>
          <p:cNvPr id="3" name="Content Placeholder 2"/>
          <p:cNvSpPr>
            <a:spLocks noGrp="1"/>
          </p:cNvSpPr>
          <p:nvPr>
            <p:ph idx="1"/>
          </p:nvPr>
        </p:nvSpPr>
        <p:spPr>
          <a:xfrm>
            <a:off x="683568" y="1100628"/>
            <a:ext cx="7848872" cy="3912548"/>
          </a:xfrm>
        </p:spPr>
        <p:txBody>
          <a:bodyPr>
            <a:normAutofit fontScale="92500" lnSpcReduction="10000"/>
          </a:bodyPr>
          <a:lstStyle/>
          <a:p>
            <a:pPr algn="ctr"/>
            <a:r>
              <a:rPr lang="en-GB" sz="2200" i="1" dirty="0">
                <a:solidFill>
                  <a:srgbClr val="0070C0"/>
                </a:solidFill>
              </a:rPr>
              <a:t>My first tweet, peeps. I apologize in advance for my slow learning curve.</a:t>
            </a:r>
          </a:p>
          <a:p>
            <a:pPr algn="ctr"/>
            <a:endParaRPr lang="en-GB" sz="2200" b="0" i="1" dirty="0"/>
          </a:p>
          <a:p>
            <a:pPr>
              <a:buFont typeface="Arial" panose="020B0604020202020204" pitchFamily="34" charset="0"/>
              <a:buChar char="•"/>
            </a:pPr>
            <a:r>
              <a:rPr lang="en-GB" sz="2200" b="0" dirty="0"/>
              <a:t>grammatical fragment: </a:t>
            </a:r>
            <a:r>
              <a:rPr lang="en-GB" sz="2200" dirty="0">
                <a:solidFill>
                  <a:srgbClr val="FF0000"/>
                </a:solidFill>
              </a:rPr>
              <a:t>noun phrase </a:t>
            </a:r>
            <a:r>
              <a:rPr lang="en-GB" sz="2200" b="0" dirty="0"/>
              <a:t>+ </a:t>
            </a:r>
            <a:r>
              <a:rPr lang="en-GB" sz="2200" dirty="0">
                <a:solidFill>
                  <a:srgbClr val="FF0000"/>
                </a:solidFill>
              </a:rPr>
              <a:t>vocative</a:t>
            </a:r>
            <a:r>
              <a:rPr lang="en-GB" sz="2200" b="0" dirty="0"/>
              <a:t> </a:t>
            </a:r>
          </a:p>
          <a:p>
            <a:pPr>
              <a:buFont typeface="Arial" panose="020B0604020202020204" pitchFamily="34" charset="0"/>
              <a:buChar char="•"/>
            </a:pPr>
            <a:r>
              <a:rPr lang="en-GB" sz="2200" b="0" dirty="0"/>
              <a:t>informal </a:t>
            </a:r>
            <a:r>
              <a:rPr lang="en-GB" sz="2200" dirty="0">
                <a:solidFill>
                  <a:srgbClr val="FF0000"/>
                </a:solidFill>
              </a:rPr>
              <a:t>term of address</a:t>
            </a:r>
            <a:r>
              <a:rPr lang="en-GB" sz="2200" b="0" dirty="0"/>
              <a:t>: </a:t>
            </a:r>
            <a:r>
              <a:rPr lang="en-GB" sz="2200" b="0" i="1" dirty="0"/>
              <a:t>peeps</a:t>
            </a:r>
            <a:r>
              <a:rPr lang="en-GB" sz="2200" b="0" dirty="0"/>
              <a:t> (plural)—casual relationship</a:t>
            </a:r>
          </a:p>
          <a:p>
            <a:pPr>
              <a:buFont typeface="Arial" panose="020B0604020202020204" pitchFamily="34" charset="0"/>
              <a:buChar char="•"/>
            </a:pPr>
            <a:r>
              <a:rPr lang="en-GB" sz="2200" b="0" dirty="0"/>
              <a:t>straightforward message (</a:t>
            </a:r>
            <a:r>
              <a:rPr lang="en-GB" sz="2200" dirty="0">
                <a:solidFill>
                  <a:srgbClr val="FF0000"/>
                </a:solidFill>
              </a:rPr>
              <a:t>simple sentence</a:t>
            </a:r>
            <a:r>
              <a:rPr lang="en-GB" sz="2200" b="0" dirty="0"/>
              <a:t>)—engaging audience through apology (negative politeness—face-saving)</a:t>
            </a:r>
          </a:p>
          <a:p>
            <a:pPr>
              <a:buFont typeface="Arial" panose="020B0604020202020204" pitchFamily="34" charset="0"/>
              <a:buChar char="•"/>
            </a:pPr>
            <a:r>
              <a:rPr lang="en-GB" sz="2200" dirty="0">
                <a:solidFill>
                  <a:srgbClr val="FF0000"/>
                </a:solidFill>
              </a:rPr>
              <a:t>prepositional phrase </a:t>
            </a:r>
            <a:r>
              <a:rPr lang="en-GB" sz="2200" b="0" dirty="0"/>
              <a:t>(</a:t>
            </a:r>
            <a:r>
              <a:rPr lang="en-GB" sz="2200" dirty="0">
                <a:solidFill>
                  <a:srgbClr val="FF0000"/>
                </a:solidFill>
              </a:rPr>
              <a:t>adverbial</a:t>
            </a:r>
            <a:r>
              <a:rPr lang="en-GB" sz="2200" b="0" dirty="0"/>
              <a:t>) immediately follows verb—places emphasis on timing of apology (</a:t>
            </a:r>
            <a:r>
              <a:rPr lang="en-GB" sz="2200" b="0" i="1" dirty="0"/>
              <a:t>in advance</a:t>
            </a:r>
            <a:r>
              <a:rPr lang="en-GB" sz="2200" b="0" dirty="0"/>
              <a:t>)</a:t>
            </a:r>
          </a:p>
          <a:p>
            <a:pPr>
              <a:buFont typeface="Arial" panose="020B0604020202020204" pitchFamily="34" charset="0"/>
              <a:buChar char="•"/>
            </a:pPr>
            <a:r>
              <a:rPr lang="en-GB" sz="2200" b="0" dirty="0"/>
              <a:t>self-critical: </a:t>
            </a:r>
            <a:r>
              <a:rPr lang="en-GB" sz="2200" b="0" i="1" dirty="0"/>
              <a:t>my slow learning curve </a:t>
            </a:r>
            <a:r>
              <a:rPr lang="en-GB" sz="2200" b="0" dirty="0"/>
              <a:t>(</a:t>
            </a:r>
            <a:r>
              <a:rPr lang="en-GB" sz="2200" dirty="0">
                <a:solidFill>
                  <a:srgbClr val="FF0000"/>
                </a:solidFill>
              </a:rPr>
              <a:t>noun phrase</a:t>
            </a:r>
            <a:r>
              <a:rPr lang="en-GB" sz="2200" b="0" dirty="0"/>
              <a:t>)—new to genre</a:t>
            </a:r>
          </a:p>
          <a:p>
            <a:pPr>
              <a:buFont typeface="Arial" panose="020B0604020202020204" pitchFamily="34" charset="0"/>
              <a:buChar char="•"/>
            </a:pPr>
            <a:r>
              <a:rPr lang="en-GB" sz="2200" b="0" dirty="0"/>
              <a:t>standard punctuation.</a:t>
            </a:r>
          </a:p>
          <a:p>
            <a:pPr>
              <a:buFont typeface="Arial" panose="020B0604020202020204" pitchFamily="34" charset="0"/>
              <a:buChar char="•"/>
            </a:pPr>
            <a:endParaRPr lang="en-GB" sz="2000" b="0" dirty="0"/>
          </a:p>
        </p:txBody>
      </p:sp>
    </p:spTree>
    <p:extLst>
      <p:ext uri="{BB962C8B-B14F-4D97-AF65-F5344CB8AC3E}">
        <p14:creationId xmlns:p14="http://schemas.microsoft.com/office/powerpoint/2010/main" val="581478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Linguistic analysis of first tweet</a:t>
            </a:r>
          </a:p>
        </p:txBody>
      </p:sp>
      <p:sp>
        <p:nvSpPr>
          <p:cNvPr id="3" name="Content Placeholder 2"/>
          <p:cNvSpPr>
            <a:spLocks noGrp="1"/>
          </p:cNvSpPr>
          <p:nvPr>
            <p:ph idx="1"/>
          </p:nvPr>
        </p:nvSpPr>
        <p:spPr>
          <a:xfrm>
            <a:off x="822960" y="1100628"/>
            <a:ext cx="7520940" cy="3912548"/>
          </a:xfrm>
        </p:spPr>
        <p:txBody>
          <a:bodyPr>
            <a:normAutofit lnSpcReduction="10000"/>
          </a:bodyPr>
          <a:lstStyle/>
          <a:p>
            <a:pPr algn="ctr"/>
            <a:r>
              <a:rPr lang="en-GB" sz="2000" i="1" dirty="0">
                <a:solidFill>
                  <a:srgbClr val="0070C0"/>
                </a:solidFill>
              </a:rPr>
              <a:t>Nice to (sort of) meet you. It’s amazing how quickly 140 </a:t>
            </a:r>
            <a:r>
              <a:rPr lang="en-GB" sz="2000" i="1" dirty="0" err="1">
                <a:solidFill>
                  <a:srgbClr val="0070C0"/>
                </a:solidFill>
              </a:rPr>
              <a:t>charac</a:t>
            </a:r>
            <a:endParaRPr lang="en-GB" sz="2000" i="1" dirty="0">
              <a:solidFill>
                <a:srgbClr val="0070C0"/>
              </a:solidFill>
            </a:endParaRPr>
          </a:p>
          <a:p>
            <a:endParaRPr lang="en-GB" sz="2000" i="1" dirty="0"/>
          </a:p>
          <a:p>
            <a:pPr>
              <a:buFont typeface="Arial" panose="020B0604020202020204" pitchFamily="34" charset="0"/>
              <a:buChar char="•"/>
            </a:pPr>
            <a:r>
              <a:rPr lang="en-GB" sz="2000" b="0" dirty="0"/>
              <a:t>structure is </a:t>
            </a:r>
            <a:r>
              <a:rPr lang="en-GB" sz="2000" dirty="0">
                <a:solidFill>
                  <a:srgbClr val="FF0000"/>
                </a:solidFill>
              </a:rPr>
              <a:t>elliptical</a:t>
            </a:r>
            <a:r>
              <a:rPr lang="en-GB" sz="2000" b="0" dirty="0"/>
              <a:t> (saving characters)—omission of </a:t>
            </a:r>
            <a:r>
              <a:rPr lang="en-GB" sz="2000" dirty="0">
                <a:solidFill>
                  <a:srgbClr val="FF0000"/>
                </a:solidFill>
              </a:rPr>
              <a:t>dummy subject</a:t>
            </a:r>
            <a:r>
              <a:rPr lang="en-GB" sz="2000" b="0" dirty="0"/>
              <a:t> (‘It’) + </a:t>
            </a:r>
            <a:r>
              <a:rPr lang="en-GB" sz="2000" dirty="0">
                <a:solidFill>
                  <a:srgbClr val="FF0000"/>
                </a:solidFill>
              </a:rPr>
              <a:t>predicator</a:t>
            </a:r>
            <a:r>
              <a:rPr lang="en-GB" sz="2000" b="0" dirty="0"/>
              <a:t> (‘is’)</a:t>
            </a:r>
          </a:p>
          <a:p>
            <a:pPr>
              <a:buFont typeface="Arial" panose="020B0604020202020204" pitchFamily="34" charset="0"/>
              <a:buChar char="•"/>
            </a:pPr>
            <a:r>
              <a:rPr lang="en-GB" sz="2000" dirty="0">
                <a:solidFill>
                  <a:srgbClr val="FF0000"/>
                </a:solidFill>
              </a:rPr>
              <a:t>cleft sentence </a:t>
            </a:r>
            <a:r>
              <a:rPr lang="en-GB" sz="2000" b="0" dirty="0"/>
              <a:t>throws emphasis onto </a:t>
            </a:r>
            <a:r>
              <a:rPr lang="en-GB" sz="2000" dirty="0">
                <a:solidFill>
                  <a:srgbClr val="FF0000"/>
                </a:solidFill>
              </a:rPr>
              <a:t>adjective phrase </a:t>
            </a:r>
            <a:r>
              <a:rPr lang="en-GB" sz="2000" b="0" dirty="0"/>
              <a:t>(</a:t>
            </a:r>
            <a:r>
              <a:rPr lang="en-GB" sz="2000" b="0" i="1" dirty="0"/>
              <a:t>nice</a:t>
            </a:r>
            <a:r>
              <a:rPr lang="en-GB" sz="2000" b="0" dirty="0"/>
              <a:t>)</a:t>
            </a:r>
          </a:p>
          <a:p>
            <a:pPr>
              <a:buFont typeface="Arial" panose="020B0604020202020204" pitchFamily="34" charset="0"/>
              <a:buChar char="•"/>
            </a:pPr>
            <a:r>
              <a:rPr lang="en-GB" sz="2000" b="0" dirty="0"/>
              <a:t>parenthesis of idiomatic </a:t>
            </a:r>
            <a:r>
              <a:rPr lang="en-GB" sz="2000" dirty="0">
                <a:solidFill>
                  <a:srgbClr val="FF0000"/>
                </a:solidFill>
              </a:rPr>
              <a:t>adverb</a:t>
            </a:r>
            <a:r>
              <a:rPr lang="en-GB" sz="2000" b="0" dirty="0"/>
              <a:t> (</a:t>
            </a:r>
            <a:r>
              <a:rPr lang="en-GB" sz="2000" b="0" i="1" dirty="0"/>
              <a:t>sort of</a:t>
            </a:r>
            <a:r>
              <a:rPr lang="en-GB" sz="2000" b="0" dirty="0"/>
              <a:t>)</a:t>
            </a:r>
            <a:r>
              <a:rPr lang="en-GB" sz="2000" b="0" i="1" dirty="0"/>
              <a:t> </a:t>
            </a:r>
            <a:r>
              <a:rPr lang="en-GB" sz="2000" b="0" dirty="0"/>
              <a:t>dividing </a:t>
            </a:r>
            <a:r>
              <a:rPr lang="en-GB" sz="2000" dirty="0">
                <a:solidFill>
                  <a:srgbClr val="FF0000"/>
                </a:solidFill>
              </a:rPr>
              <a:t>infinitive</a:t>
            </a:r>
            <a:r>
              <a:rPr lang="en-GB" sz="2000" b="0" i="1" dirty="0"/>
              <a:t> </a:t>
            </a:r>
            <a:r>
              <a:rPr lang="en-GB" sz="2000" b="0" dirty="0"/>
              <a:t>is humorous—making a joke about the lack of real, personal engagement on Twitter (i.e. conversation that is not face-to-face)</a:t>
            </a:r>
          </a:p>
          <a:p>
            <a:pPr>
              <a:buFont typeface="Arial" panose="020B0604020202020204" pitchFamily="34" charset="0"/>
              <a:buChar char="•"/>
            </a:pPr>
            <a:r>
              <a:rPr lang="en-GB" sz="2000" dirty="0">
                <a:solidFill>
                  <a:srgbClr val="FF0000"/>
                </a:solidFill>
              </a:rPr>
              <a:t>cleft sentence </a:t>
            </a:r>
            <a:r>
              <a:rPr lang="en-GB" sz="2000" b="0" dirty="0"/>
              <a:t>throws emphasis onto </a:t>
            </a:r>
            <a:r>
              <a:rPr lang="en-GB" sz="2000" dirty="0">
                <a:solidFill>
                  <a:srgbClr val="FF0000"/>
                </a:solidFill>
              </a:rPr>
              <a:t>adjective phrase </a:t>
            </a:r>
            <a:r>
              <a:rPr lang="en-GB" sz="2000" b="0" dirty="0"/>
              <a:t>(</a:t>
            </a:r>
            <a:r>
              <a:rPr lang="en-GB" sz="2000" b="0" i="1" dirty="0"/>
              <a:t>amazing</a:t>
            </a:r>
            <a:r>
              <a:rPr lang="en-GB" sz="2000" b="0" dirty="0"/>
              <a:t>) and delays </a:t>
            </a:r>
            <a:r>
              <a:rPr lang="en-GB" sz="2000" dirty="0">
                <a:solidFill>
                  <a:srgbClr val="FF0000"/>
                </a:solidFill>
              </a:rPr>
              <a:t>subject</a:t>
            </a:r>
            <a:r>
              <a:rPr lang="en-GB" sz="2000" b="0" dirty="0"/>
              <a:t> (incomplete </a:t>
            </a:r>
            <a:r>
              <a:rPr lang="en-GB" sz="2000" dirty="0">
                <a:solidFill>
                  <a:srgbClr val="FF0000"/>
                </a:solidFill>
              </a:rPr>
              <a:t>noun clause</a:t>
            </a:r>
            <a:r>
              <a:rPr lang="en-GB" sz="2000" b="0" dirty="0"/>
              <a:t>)—intentional humour (incomplete </a:t>
            </a:r>
            <a:r>
              <a:rPr lang="en-GB" sz="2000" dirty="0">
                <a:solidFill>
                  <a:srgbClr val="FF0000"/>
                </a:solidFill>
              </a:rPr>
              <a:t>noun</a:t>
            </a:r>
            <a:r>
              <a:rPr lang="en-GB" sz="2000" b="0" dirty="0"/>
              <a:t> demonstrates restrictions of the genre).</a:t>
            </a:r>
          </a:p>
          <a:p>
            <a:pPr>
              <a:buFont typeface="Arial" panose="020B0604020202020204" pitchFamily="34" charset="0"/>
              <a:buChar char="•"/>
            </a:pPr>
            <a:endParaRPr lang="en-GB" sz="2000" b="0" dirty="0"/>
          </a:p>
        </p:txBody>
      </p:sp>
    </p:spTree>
    <p:extLst>
      <p:ext uri="{BB962C8B-B14F-4D97-AF65-F5344CB8AC3E}">
        <p14:creationId xmlns:p14="http://schemas.microsoft.com/office/powerpoint/2010/main" val="307610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424936" cy="1143000"/>
          </a:xfrm>
        </p:spPr>
        <p:txBody>
          <a:bodyPr>
            <a:normAutofit/>
          </a:bodyPr>
          <a:lstStyle/>
          <a:p>
            <a:pPr algn="ctr"/>
            <a:r>
              <a:rPr lang="en-GB" dirty="0"/>
              <a:t>WAYNE ROONEY</a:t>
            </a:r>
          </a:p>
        </p:txBody>
      </p:sp>
      <p:sp>
        <p:nvSpPr>
          <p:cNvPr id="4" name="AutoShape 2"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10" name="Table 9"/>
          <p:cNvGraphicFramePr>
            <a:graphicFrameLocks noGrp="1"/>
          </p:cNvGraphicFramePr>
          <p:nvPr>
            <p:extLst>
              <p:ext uri="{D42A27DB-BD31-4B8C-83A1-F6EECF244321}">
                <p14:modId xmlns:p14="http://schemas.microsoft.com/office/powerpoint/2010/main" val="4174752082"/>
              </p:ext>
            </p:extLst>
          </p:nvPr>
        </p:nvGraphicFramePr>
        <p:xfrm>
          <a:off x="15139" y="1268760"/>
          <a:ext cx="8784976" cy="2301240"/>
        </p:xfrm>
        <a:graphic>
          <a:graphicData uri="http://schemas.openxmlformats.org/drawingml/2006/table">
            <a:tbl>
              <a:tblPr firstRow="1" bandRow="1">
                <a:tableStyleId>{D7AC3CCA-C797-4891-BE02-D94E43425B78}</a:tableStyleId>
              </a:tblPr>
              <a:tblGrid>
                <a:gridCol w="4392488">
                  <a:extLst>
                    <a:ext uri="{9D8B030D-6E8A-4147-A177-3AD203B41FA5}">
                      <a16:colId xmlns:a16="http://schemas.microsoft.com/office/drawing/2014/main" xmlns="" val="20000"/>
                    </a:ext>
                  </a:extLst>
                </a:gridCol>
                <a:gridCol w="4392488">
                  <a:extLst>
                    <a:ext uri="{9D8B030D-6E8A-4147-A177-3AD203B41FA5}">
                      <a16:colId xmlns:a16="http://schemas.microsoft.com/office/drawing/2014/main" xmlns="" val="20001"/>
                    </a:ext>
                  </a:extLst>
                </a:gridCol>
              </a:tblGrid>
              <a:tr h="370840">
                <a:tc>
                  <a:txBody>
                    <a:bodyPr/>
                    <a:lstStyle/>
                    <a:p>
                      <a:r>
                        <a:rPr lang="en-US" b="0" dirty="0"/>
                        <a:t>Why</a:t>
                      </a:r>
                      <a:r>
                        <a:rPr lang="en-US" b="0" baseline="0" dirty="0"/>
                        <a:t> are they a celeb?</a:t>
                      </a:r>
                      <a:endParaRPr lang="en-US" b="0" dirty="0"/>
                    </a:p>
                  </a:txBody>
                  <a:tcPr/>
                </a:tc>
                <a:tc>
                  <a:txBody>
                    <a:bodyPr/>
                    <a:lstStyle/>
                    <a:p>
                      <a:r>
                        <a:rPr lang="en-US" b="0" dirty="0"/>
                        <a:t>Footballer, all round superstar</a:t>
                      </a:r>
                    </a:p>
                  </a:txBody>
                  <a:tcPr/>
                </a:tc>
                <a:extLst>
                  <a:ext uri="{0D108BD9-81ED-4DB2-BD59-A6C34878D82A}">
                    <a16:rowId xmlns:a16="http://schemas.microsoft.com/office/drawing/2014/main" xmlns="" val="10000"/>
                  </a:ext>
                </a:extLst>
              </a:tr>
              <a:tr h="370840">
                <a:tc>
                  <a:txBody>
                    <a:bodyPr/>
                    <a:lstStyle/>
                    <a:p>
                      <a:r>
                        <a:rPr lang="en-US" dirty="0"/>
                        <a:t>How</a:t>
                      </a:r>
                      <a:r>
                        <a:rPr lang="en-US" baseline="0" dirty="0"/>
                        <a:t> many current followers</a:t>
                      </a:r>
                      <a:endParaRPr lang="en-US" dirty="0"/>
                    </a:p>
                  </a:txBody>
                  <a:tcPr/>
                </a:tc>
                <a:tc>
                  <a:txBody>
                    <a:bodyPr/>
                    <a:lstStyle/>
                    <a:p>
                      <a:r>
                        <a:rPr lang="en-US" dirty="0"/>
                        <a:t>14.1 million</a:t>
                      </a:r>
                    </a:p>
                  </a:txBody>
                  <a:tcPr/>
                </a:tc>
                <a:extLst>
                  <a:ext uri="{0D108BD9-81ED-4DB2-BD59-A6C34878D82A}">
                    <a16:rowId xmlns:a16="http://schemas.microsoft.com/office/drawing/2014/main" xmlns="" val="10001"/>
                  </a:ext>
                </a:extLst>
              </a:tr>
              <a:tr h="370840">
                <a:tc>
                  <a:txBody>
                    <a:bodyPr/>
                    <a:lstStyle/>
                    <a:p>
                      <a:r>
                        <a:rPr lang="en-US" dirty="0"/>
                        <a:t>How many tweets</a:t>
                      </a:r>
                      <a:r>
                        <a:rPr lang="en-US" baseline="0" dirty="0"/>
                        <a:t> sent</a:t>
                      </a:r>
                      <a:endParaRPr lang="en-US" dirty="0"/>
                    </a:p>
                  </a:txBody>
                  <a:tcPr/>
                </a:tc>
                <a:tc>
                  <a:txBody>
                    <a:bodyPr/>
                    <a:lstStyle/>
                    <a:p>
                      <a:r>
                        <a:rPr lang="en-US" dirty="0"/>
                        <a:t>2,060</a:t>
                      </a:r>
                    </a:p>
                  </a:txBody>
                  <a:tcPr/>
                </a:tc>
                <a:extLst>
                  <a:ext uri="{0D108BD9-81ED-4DB2-BD59-A6C34878D82A}">
                    <a16:rowId xmlns:a16="http://schemas.microsoft.com/office/drawing/2014/main" xmlns="" val="10002"/>
                  </a:ext>
                </a:extLst>
              </a:tr>
              <a:tr h="370840">
                <a:tc>
                  <a:txBody>
                    <a:bodyPr/>
                    <a:lstStyle/>
                    <a:p>
                      <a:r>
                        <a:rPr lang="en-US" dirty="0"/>
                        <a:t>Nature of first</a:t>
                      </a:r>
                      <a:r>
                        <a:rPr lang="en-US" baseline="0" dirty="0"/>
                        <a:t> tweet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really Wayne’s</a:t>
                      </a:r>
                      <a:r>
                        <a:rPr lang="en-US" baseline="0" dirty="0"/>
                        <a:t> first tweet. May have been easier just to have texted Rio? Not sure Wayne totally understands the platform at this point.</a:t>
                      </a:r>
                      <a:endParaRPr lang="en-US" dirty="0"/>
                    </a:p>
                  </a:txBody>
                  <a:tcPr/>
                </a:tc>
                <a:extLst>
                  <a:ext uri="{0D108BD9-81ED-4DB2-BD59-A6C34878D82A}">
                    <a16:rowId xmlns:a16="http://schemas.microsoft.com/office/drawing/2014/main" xmlns="" val="10003"/>
                  </a:ext>
                </a:extLst>
              </a:tr>
            </a:tbl>
          </a:graphicData>
        </a:graphic>
      </p:graphicFrame>
      <p:pic>
        <p:nvPicPr>
          <p:cNvPr id="3" name="Picture 2" descr="wayne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3933056"/>
            <a:ext cx="6858000" cy="2400300"/>
          </a:xfrm>
          <a:prstGeom prst="rect">
            <a:avLst/>
          </a:prstGeom>
        </p:spPr>
      </p:pic>
    </p:spTree>
    <p:extLst>
      <p:ext uri="{BB962C8B-B14F-4D97-AF65-F5344CB8AC3E}">
        <p14:creationId xmlns:p14="http://schemas.microsoft.com/office/powerpoint/2010/main" val="2680313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424936" cy="1143000"/>
          </a:xfrm>
        </p:spPr>
        <p:txBody>
          <a:bodyPr>
            <a:normAutofit/>
          </a:bodyPr>
          <a:lstStyle/>
          <a:p>
            <a:pPr algn="ctr"/>
            <a:r>
              <a:rPr lang="en-GB" dirty="0"/>
              <a:t>WAYNE ROONEY</a:t>
            </a:r>
          </a:p>
        </p:txBody>
      </p:sp>
      <p:sp>
        <p:nvSpPr>
          <p:cNvPr id="4" name="AutoShape 2"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539552" y="908720"/>
            <a:ext cx="8208912" cy="923330"/>
          </a:xfrm>
          <a:prstGeom prst="rect">
            <a:avLst/>
          </a:prstGeom>
        </p:spPr>
        <p:txBody>
          <a:bodyPr wrap="square">
            <a:spAutoFit/>
          </a:bodyPr>
          <a:lstStyle/>
          <a:p>
            <a:r>
              <a:rPr lang="en-US" dirty="0"/>
              <a:t>Real mixed bag of Twitter usage. He once tried, and failed, to kick-off his own film review page with one brief tweet, threatened to beat himself up and </a:t>
            </a:r>
            <a:r>
              <a:rPr lang="en-US" dirty="0" err="1"/>
              <a:t>hasn</a:t>
            </a:r>
            <a:r>
              <a:rPr lang="mr-IN" dirty="0"/>
              <a:t>’</a:t>
            </a:r>
            <a:r>
              <a:rPr lang="en-US" dirty="0"/>
              <a:t>t quite got the hang of </a:t>
            </a:r>
            <a:r>
              <a:rPr lang="en-US" dirty="0" err="1"/>
              <a:t>hashtags</a:t>
            </a:r>
            <a:r>
              <a:rPr lang="en-US" dirty="0"/>
              <a:t> </a:t>
            </a:r>
          </a:p>
        </p:txBody>
      </p:sp>
      <p:pic>
        <p:nvPicPr>
          <p:cNvPr id="7" name="Picture 6" descr="wayne 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772816"/>
            <a:ext cx="6413500" cy="2057400"/>
          </a:xfrm>
          <a:prstGeom prst="rect">
            <a:avLst/>
          </a:prstGeom>
        </p:spPr>
      </p:pic>
      <p:pic>
        <p:nvPicPr>
          <p:cNvPr id="8" name="Picture 7" descr="wayne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2780928"/>
            <a:ext cx="6324600" cy="1828800"/>
          </a:xfrm>
          <a:prstGeom prst="rect">
            <a:avLst/>
          </a:prstGeom>
        </p:spPr>
      </p:pic>
      <p:pic>
        <p:nvPicPr>
          <p:cNvPr id="11" name="Picture 10" descr="wayne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4941168"/>
            <a:ext cx="6146800" cy="1701800"/>
          </a:xfrm>
          <a:prstGeom prst="rect">
            <a:avLst/>
          </a:prstGeom>
        </p:spPr>
      </p:pic>
    </p:spTree>
    <p:extLst>
      <p:ext uri="{BB962C8B-B14F-4D97-AF65-F5344CB8AC3E}">
        <p14:creationId xmlns:p14="http://schemas.microsoft.com/office/powerpoint/2010/main" val="93615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424936" cy="1143000"/>
          </a:xfrm>
        </p:spPr>
        <p:txBody>
          <a:bodyPr>
            <a:normAutofit/>
          </a:bodyPr>
          <a:lstStyle/>
          <a:p>
            <a:pPr algn="ctr"/>
            <a:r>
              <a:rPr lang="en-GB" dirty="0"/>
              <a:t>Kim </a:t>
            </a:r>
            <a:r>
              <a:rPr lang="en-GB" dirty="0" err="1"/>
              <a:t>kardashian</a:t>
            </a:r>
            <a:endParaRPr lang="en-GB" dirty="0"/>
          </a:p>
        </p:txBody>
      </p:sp>
      <p:sp>
        <p:nvSpPr>
          <p:cNvPr id="4" name="AutoShape 2"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descr="ki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4005064"/>
            <a:ext cx="7200800" cy="252028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633025730"/>
              </p:ext>
            </p:extLst>
          </p:nvPr>
        </p:nvGraphicFramePr>
        <p:xfrm>
          <a:off x="15139" y="1268760"/>
          <a:ext cx="8784976" cy="2575560"/>
        </p:xfrm>
        <a:graphic>
          <a:graphicData uri="http://schemas.openxmlformats.org/drawingml/2006/table">
            <a:tbl>
              <a:tblPr firstRow="1" bandRow="1">
                <a:tableStyleId>{D7AC3CCA-C797-4891-BE02-D94E43425B78}</a:tableStyleId>
              </a:tblPr>
              <a:tblGrid>
                <a:gridCol w="4392488">
                  <a:extLst>
                    <a:ext uri="{9D8B030D-6E8A-4147-A177-3AD203B41FA5}">
                      <a16:colId xmlns:a16="http://schemas.microsoft.com/office/drawing/2014/main" xmlns="" val="20000"/>
                    </a:ext>
                  </a:extLst>
                </a:gridCol>
                <a:gridCol w="4392488">
                  <a:extLst>
                    <a:ext uri="{9D8B030D-6E8A-4147-A177-3AD203B41FA5}">
                      <a16:colId xmlns:a16="http://schemas.microsoft.com/office/drawing/2014/main" xmlns="" val="20001"/>
                    </a:ext>
                  </a:extLst>
                </a:gridCol>
              </a:tblGrid>
              <a:tr h="370840">
                <a:tc>
                  <a:txBody>
                    <a:bodyPr/>
                    <a:lstStyle/>
                    <a:p>
                      <a:r>
                        <a:rPr lang="en-US" b="0" dirty="0"/>
                        <a:t>Why</a:t>
                      </a:r>
                      <a:r>
                        <a:rPr lang="en-US" b="0" baseline="0" dirty="0"/>
                        <a:t> are they a celeb?</a:t>
                      </a:r>
                      <a:endParaRPr lang="en-US" b="0" dirty="0"/>
                    </a:p>
                  </a:txBody>
                  <a:tcPr/>
                </a:tc>
                <a:tc>
                  <a:txBody>
                    <a:bodyPr/>
                    <a:lstStyle/>
                    <a:p>
                      <a:r>
                        <a:rPr lang="en-US" b="0" dirty="0"/>
                        <a:t>Reality TV</a:t>
                      </a:r>
                    </a:p>
                  </a:txBody>
                  <a:tcPr/>
                </a:tc>
                <a:extLst>
                  <a:ext uri="{0D108BD9-81ED-4DB2-BD59-A6C34878D82A}">
                    <a16:rowId xmlns:a16="http://schemas.microsoft.com/office/drawing/2014/main" xmlns="" val="10000"/>
                  </a:ext>
                </a:extLst>
              </a:tr>
              <a:tr h="370840">
                <a:tc>
                  <a:txBody>
                    <a:bodyPr/>
                    <a:lstStyle/>
                    <a:p>
                      <a:r>
                        <a:rPr lang="en-US" dirty="0"/>
                        <a:t>How</a:t>
                      </a:r>
                      <a:r>
                        <a:rPr lang="en-US" baseline="0" dirty="0"/>
                        <a:t> many current followers</a:t>
                      </a:r>
                      <a:endParaRPr lang="en-US" dirty="0"/>
                    </a:p>
                  </a:txBody>
                  <a:tcPr/>
                </a:tc>
                <a:tc>
                  <a:txBody>
                    <a:bodyPr/>
                    <a:lstStyle/>
                    <a:p>
                      <a:r>
                        <a:rPr lang="en-US" dirty="0"/>
                        <a:t>49.3 million</a:t>
                      </a:r>
                    </a:p>
                  </a:txBody>
                  <a:tcPr/>
                </a:tc>
                <a:extLst>
                  <a:ext uri="{0D108BD9-81ED-4DB2-BD59-A6C34878D82A}">
                    <a16:rowId xmlns:a16="http://schemas.microsoft.com/office/drawing/2014/main" xmlns="" val="10001"/>
                  </a:ext>
                </a:extLst>
              </a:tr>
              <a:tr h="370840">
                <a:tc>
                  <a:txBody>
                    <a:bodyPr/>
                    <a:lstStyle/>
                    <a:p>
                      <a:r>
                        <a:rPr lang="en-US" dirty="0"/>
                        <a:t>How many tweets</a:t>
                      </a:r>
                      <a:r>
                        <a:rPr lang="en-US" baseline="0" dirty="0"/>
                        <a:t> sent</a:t>
                      </a:r>
                      <a:endParaRPr lang="en-US" dirty="0"/>
                    </a:p>
                  </a:txBody>
                  <a:tcPr/>
                </a:tc>
                <a:tc>
                  <a:txBody>
                    <a:bodyPr/>
                    <a:lstStyle/>
                    <a:p>
                      <a:r>
                        <a:rPr lang="en-US" dirty="0"/>
                        <a:t>22.5K</a:t>
                      </a:r>
                    </a:p>
                  </a:txBody>
                  <a:tcPr/>
                </a:tc>
                <a:extLst>
                  <a:ext uri="{0D108BD9-81ED-4DB2-BD59-A6C34878D82A}">
                    <a16:rowId xmlns:a16="http://schemas.microsoft.com/office/drawing/2014/main" xmlns="" val="10002"/>
                  </a:ext>
                </a:extLst>
              </a:tr>
              <a:tr h="370840">
                <a:tc>
                  <a:txBody>
                    <a:bodyPr/>
                    <a:lstStyle/>
                    <a:p>
                      <a:r>
                        <a:rPr lang="en-US" dirty="0"/>
                        <a:t>Nature of first</a:t>
                      </a:r>
                      <a:r>
                        <a:rPr lang="en-US" baseline="0" dirty="0"/>
                        <a:t> tweet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 below, saying hello to the world, stroking</a:t>
                      </a:r>
                      <a:r>
                        <a:rPr lang="en-US" baseline="0" dirty="0"/>
                        <a:t> her ego about how many fake accounts there are for her. Though Kim did seem to grasp the basics and used informal language and a lot of punctuation!</a:t>
                      </a:r>
                      <a:endParaRPr lang="en-US" dirty="0"/>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790283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Linguistic analysis of first tweet</a:t>
            </a:r>
          </a:p>
        </p:txBody>
      </p:sp>
      <p:sp>
        <p:nvSpPr>
          <p:cNvPr id="3" name="Content Placeholder 2"/>
          <p:cNvSpPr>
            <a:spLocks noGrp="1"/>
          </p:cNvSpPr>
          <p:nvPr>
            <p:ph idx="1"/>
          </p:nvPr>
        </p:nvSpPr>
        <p:spPr>
          <a:xfrm>
            <a:off x="822960" y="1100628"/>
            <a:ext cx="7637472" cy="3840540"/>
          </a:xfrm>
        </p:spPr>
        <p:txBody>
          <a:bodyPr>
            <a:normAutofit lnSpcReduction="10000"/>
          </a:bodyPr>
          <a:lstStyle/>
          <a:p>
            <a:pPr algn="ctr"/>
            <a:r>
              <a:rPr lang="en-GB" sz="2000" i="1" dirty="0">
                <a:solidFill>
                  <a:srgbClr val="0070C0"/>
                </a:solidFill>
              </a:rPr>
              <a:t>Hi </a:t>
            </a:r>
            <a:r>
              <a:rPr lang="en-GB" sz="2000" i="1" dirty="0" err="1">
                <a:solidFill>
                  <a:srgbClr val="0070C0"/>
                </a:solidFill>
              </a:rPr>
              <a:t>rio</a:t>
            </a:r>
            <a:r>
              <a:rPr lang="en-GB" sz="2000" i="1" dirty="0">
                <a:solidFill>
                  <a:srgbClr val="0070C0"/>
                </a:solidFill>
              </a:rPr>
              <a:t> do u want picking up in the morning pal</a:t>
            </a:r>
          </a:p>
          <a:p>
            <a:pPr algn="ctr"/>
            <a:endParaRPr lang="en-GB" sz="2000" b="0" i="1" dirty="0"/>
          </a:p>
          <a:p>
            <a:pPr>
              <a:buFont typeface="Arial" panose="020B0604020202020204" pitchFamily="34" charset="0"/>
              <a:buChar char="•"/>
            </a:pPr>
            <a:r>
              <a:rPr lang="en-GB" sz="2000" b="0" dirty="0"/>
              <a:t>personal </a:t>
            </a:r>
            <a:r>
              <a:rPr lang="en-GB" sz="2000" dirty="0">
                <a:solidFill>
                  <a:srgbClr val="FF0000"/>
                </a:solidFill>
              </a:rPr>
              <a:t>vocative</a:t>
            </a:r>
            <a:r>
              <a:rPr lang="en-GB" sz="2000" b="0" dirty="0"/>
              <a:t> (</a:t>
            </a:r>
            <a:r>
              <a:rPr lang="en-GB" sz="2000" dirty="0">
                <a:solidFill>
                  <a:srgbClr val="FF0000"/>
                </a:solidFill>
              </a:rPr>
              <a:t>proper noun</a:t>
            </a:r>
            <a:r>
              <a:rPr lang="en-GB" sz="2000" b="0" dirty="0"/>
              <a:t>—specific individual)</a:t>
            </a:r>
          </a:p>
          <a:p>
            <a:pPr>
              <a:buFont typeface="Arial" panose="020B0604020202020204" pitchFamily="34" charset="0"/>
              <a:buChar char="•"/>
            </a:pPr>
            <a:r>
              <a:rPr lang="en-GB" sz="2000" b="0" dirty="0"/>
              <a:t>directed </a:t>
            </a:r>
            <a:r>
              <a:rPr lang="en-GB" sz="2000" dirty="0">
                <a:solidFill>
                  <a:srgbClr val="FF0000"/>
                </a:solidFill>
              </a:rPr>
              <a:t>interrogative</a:t>
            </a:r>
            <a:r>
              <a:rPr lang="en-GB" sz="2000" b="0" dirty="0"/>
              <a:t>: closed question so little opportunity for  developed interaction (missing point of platform)</a:t>
            </a:r>
          </a:p>
          <a:p>
            <a:pPr>
              <a:buFont typeface="Arial" panose="020B0604020202020204" pitchFamily="34" charset="0"/>
              <a:buChar char="•"/>
            </a:pPr>
            <a:r>
              <a:rPr lang="en-GB" sz="2000" b="0" dirty="0"/>
              <a:t>agency removed: </a:t>
            </a:r>
            <a:r>
              <a:rPr lang="en-GB" sz="2000" dirty="0">
                <a:solidFill>
                  <a:srgbClr val="FF0000"/>
                </a:solidFill>
              </a:rPr>
              <a:t>verbal noun </a:t>
            </a:r>
            <a:r>
              <a:rPr lang="en-GB" sz="2000" b="0" dirty="0"/>
              <a:t>(</a:t>
            </a:r>
            <a:r>
              <a:rPr lang="en-GB" sz="2000" b="0" i="1" dirty="0"/>
              <a:t>picking up</a:t>
            </a:r>
            <a:r>
              <a:rPr lang="en-GB" sz="2000" b="0" dirty="0"/>
              <a:t>) instead of </a:t>
            </a:r>
            <a:r>
              <a:rPr lang="en-GB" sz="2000" dirty="0">
                <a:solidFill>
                  <a:srgbClr val="FF0000"/>
                </a:solidFill>
              </a:rPr>
              <a:t>indirect</a:t>
            </a:r>
            <a:r>
              <a:rPr lang="en-GB" sz="2000" b="0" dirty="0"/>
              <a:t> </a:t>
            </a:r>
            <a:r>
              <a:rPr lang="en-GB" sz="2000" dirty="0">
                <a:solidFill>
                  <a:srgbClr val="FF0000"/>
                </a:solidFill>
              </a:rPr>
              <a:t>object</a:t>
            </a:r>
            <a:r>
              <a:rPr lang="en-GB" sz="2000" b="0" dirty="0"/>
              <a:t> (‘me’) + </a:t>
            </a:r>
            <a:r>
              <a:rPr lang="en-GB" sz="2000" dirty="0">
                <a:solidFill>
                  <a:srgbClr val="FF0000"/>
                </a:solidFill>
              </a:rPr>
              <a:t>direct object </a:t>
            </a:r>
            <a:r>
              <a:rPr lang="en-GB" sz="2000" dirty="0" err="1">
                <a:solidFill>
                  <a:srgbClr val="FF0000"/>
                </a:solidFill>
              </a:rPr>
              <a:t>nonfinite</a:t>
            </a:r>
            <a:r>
              <a:rPr lang="en-GB" sz="2000" dirty="0">
                <a:solidFill>
                  <a:srgbClr val="FF0000"/>
                </a:solidFill>
              </a:rPr>
              <a:t> clause </a:t>
            </a:r>
            <a:r>
              <a:rPr lang="en-GB" sz="2000" b="0" dirty="0"/>
              <a:t>(‘to pick you up’)—impersonal style</a:t>
            </a:r>
          </a:p>
          <a:p>
            <a:pPr>
              <a:buFont typeface="Arial" panose="020B0604020202020204" pitchFamily="34" charset="0"/>
              <a:buChar char="•"/>
            </a:pPr>
            <a:r>
              <a:rPr lang="en-GB" sz="2000" b="0" dirty="0"/>
              <a:t>informal (singular) </a:t>
            </a:r>
            <a:r>
              <a:rPr lang="en-GB" sz="2000" dirty="0">
                <a:solidFill>
                  <a:srgbClr val="FF0000"/>
                </a:solidFill>
              </a:rPr>
              <a:t>vocative</a:t>
            </a:r>
            <a:r>
              <a:rPr lang="en-GB" sz="2000" b="0" dirty="0"/>
              <a:t> </a:t>
            </a:r>
            <a:r>
              <a:rPr lang="en-GB" sz="2000" b="0" i="1" dirty="0"/>
              <a:t>pal </a:t>
            </a:r>
            <a:r>
              <a:rPr lang="en-GB" sz="2000" b="0" dirty="0"/>
              <a:t>(reflects personal relationship)</a:t>
            </a:r>
          </a:p>
          <a:p>
            <a:pPr>
              <a:buFont typeface="Arial" panose="020B0604020202020204" pitchFamily="34" charset="0"/>
              <a:buChar char="•"/>
            </a:pPr>
            <a:r>
              <a:rPr lang="en-GB" sz="2000" b="0" dirty="0"/>
              <a:t>use of abbreviation </a:t>
            </a:r>
            <a:r>
              <a:rPr lang="en-GB" sz="2000" b="0" i="1" dirty="0"/>
              <a:t>u </a:t>
            </a:r>
            <a:r>
              <a:rPr lang="en-GB" sz="2000" b="0" dirty="0"/>
              <a:t>(</a:t>
            </a:r>
            <a:r>
              <a:rPr lang="en-GB" sz="2000" dirty="0">
                <a:solidFill>
                  <a:srgbClr val="FF0000"/>
                </a:solidFill>
              </a:rPr>
              <a:t>second person pronoun </a:t>
            </a:r>
            <a:r>
              <a:rPr lang="en-GB" sz="2000" b="0" dirty="0"/>
              <a:t>‘you’)--logogram</a:t>
            </a:r>
          </a:p>
          <a:p>
            <a:pPr>
              <a:buFont typeface="Arial" panose="020B0604020202020204" pitchFamily="34" charset="0"/>
              <a:buChar char="•"/>
            </a:pPr>
            <a:r>
              <a:rPr lang="en-GB" sz="2000" b="0" dirty="0"/>
              <a:t>no punctuation or capitalisation (except for opening greeting </a:t>
            </a:r>
            <a:r>
              <a:rPr lang="en-GB" sz="2000" b="0" i="1" dirty="0"/>
              <a:t>Hi</a:t>
            </a:r>
            <a:r>
              <a:rPr lang="en-GB" sz="2000" b="0" dirty="0"/>
              <a:t>).</a:t>
            </a:r>
          </a:p>
          <a:p>
            <a:pPr>
              <a:buFont typeface="Arial" panose="020B0604020202020204" pitchFamily="34" charset="0"/>
              <a:buChar char="•"/>
            </a:pPr>
            <a:endParaRPr lang="en-GB" sz="2000" b="0" dirty="0"/>
          </a:p>
        </p:txBody>
      </p:sp>
    </p:spTree>
    <p:extLst>
      <p:ext uri="{BB962C8B-B14F-4D97-AF65-F5344CB8AC3E}">
        <p14:creationId xmlns:p14="http://schemas.microsoft.com/office/powerpoint/2010/main" val="3508329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424936" cy="1143000"/>
          </a:xfrm>
        </p:spPr>
        <p:txBody>
          <a:bodyPr>
            <a:normAutofit/>
          </a:bodyPr>
          <a:lstStyle/>
          <a:p>
            <a:pPr algn="ctr"/>
            <a:r>
              <a:rPr lang="en-US" dirty="0"/>
              <a:t>D</a:t>
            </a:r>
            <a:r>
              <a:rPr lang="en-GB" dirty="0" err="1"/>
              <a:t>onald</a:t>
            </a:r>
            <a:r>
              <a:rPr lang="en-GB" dirty="0"/>
              <a:t> trump</a:t>
            </a:r>
          </a:p>
        </p:txBody>
      </p:sp>
      <p:sp>
        <p:nvSpPr>
          <p:cNvPr id="4" name="AutoShape 2"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10" name="Table 9"/>
          <p:cNvGraphicFramePr>
            <a:graphicFrameLocks noGrp="1"/>
          </p:cNvGraphicFramePr>
          <p:nvPr>
            <p:extLst>
              <p:ext uri="{D42A27DB-BD31-4B8C-83A1-F6EECF244321}">
                <p14:modId xmlns:p14="http://schemas.microsoft.com/office/powerpoint/2010/main" val="501639517"/>
              </p:ext>
            </p:extLst>
          </p:nvPr>
        </p:nvGraphicFramePr>
        <p:xfrm>
          <a:off x="15139" y="1268760"/>
          <a:ext cx="8784976" cy="1752600"/>
        </p:xfrm>
        <a:graphic>
          <a:graphicData uri="http://schemas.openxmlformats.org/drawingml/2006/table">
            <a:tbl>
              <a:tblPr firstRow="1" bandRow="1">
                <a:tableStyleId>{D7AC3CCA-C797-4891-BE02-D94E43425B78}</a:tableStyleId>
              </a:tblPr>
              <a:tblGrid>
                <a:gridCol w="4392488">
                  <a:extLst>
                    <a:ext uri="{9D8B030D-6E8A-4147-A177-3AD203B41FA5}">
                      <a16:colId xmlns:a16="http://schemas.microsoft.com/office/drawing/2014/main" xmlns="" val="20000"/>
                    </a:ext>
                  </a:extLst>
                </a:gridCol>
                <a:gridCol w="4392488">
                  <a:extLst>
                    <a:ext uri="{9D8B030D-6E8A-4147-A177-3AD203B41FA5}">
                      <a16:colId xmlns:a16="http://schemas.microsoft.com/office/drawing/2014/main" xmlns="" val="20001"/>
                    </a:ext>
                  </a:extLst>
                </a:gridCol>
              </a:tblGrid>
              <a:tr h="370840">
                <a:tc>
                  <a:txBody>
                    <a:bodyPr/>
                    <a:lstStyle/>
                    <a:p>
                      <a:r>
                        <a:rPr lang="en-US" b="0" dirty="0"/>
                        <a:t>Why</a:t>
                      </a:r>
                      <a:r>
                        <a:rPr lang="en-US" b="0" baseline="0" dirty="0"/>
                        <a:t> are they a celeb?</a:t>
                      </a:r>
                      <a:endParaRPr lang="en-US" b="0" dirty="0"/>
                    </a:p>
                  </a:txBody>
                  <a:tcPr/>
                </a:tc>
                <a:tc>
                  <a:txBody>
                    <a:bodyPr/>
                    <a:lstStyle/>
                    <a:p>
                      <a:r>
                        <a:rPr lang="en-US" b="0" dirty="0"/>
                        <a:t>Reality TV,</a:t>
                      </a:r>
                      <a:r>
                        <a:rPr lang="en-US" b="0" baseline="0" dirty="0"/>
                        <a:t> Business and next US President</a:t>
                      </a:r>
                      <a:endParaRPr lang="en-US" b="0" dirty="0"/>
                    </a:p>
                  </a:txBody>
                  <a:tcPr/>
                </a:tc>
                <a:extLst>
                  <a:ext uri="{0D108BD9-81ED-4DB2-BD59-A6C34878D82A}">
                    <a16:rowId xmlns:a16="http://schemas.microsoft.com/office/drawing/2014/main" xmlns="" val="10000"/>
                  </a:ext>
                </a:extLst>
              </a:tr>
              <a:tr h="370840">
                <a:tc>
                  <a:txBody>
                    <a:bodyPr/>
                    <a:lstStyle/>
                    <a:p>
                      <a:r>
                        <a:rPr lang="en-US" dirty="0"/>
                        <a:t>How</a:t>
                      </a:r>
                      <a:r>
                        <a:rPr lang="en-US" baseline="0" dirty="0"/>
                        <a:t> many current followers</a:t>
                      </a:r>
                      <a:endParaRPr lang="en-US" dirty="0"/>
                    </a:p>
                  </a:txBody>
                  <a:tcPr/>
                </a:tc>
                <a:tc>
                  <a:txBody>
                    <a:bodyPr/>
                    <a:lstStyle/>
                    <a:p>
                      <a:r>
                        <a:rPr lang="en-US" dirty="0"/>
                        <a:t>17 million</a:t>
                      </a:r>
                    </a:p>
                  </a:txBody>
                  <a:tcPr/>
                </a:tc>
                <a:extLst>
                  <a:ext uri="{0D108BD9-81ED-4DB2-BD59-A6C34878D82A}">
                    <a16:rowId xmlns:a16="http://schemas.microsoft.com/office/drawing/2014/main" xmlns="" val="10001"/>
                  </a:ext>
                </a:extLst>
              </a:tr>
              <a:tr h="370840">
                <a:tc>
                  <a:txBody>
                    <a:bodyPr/>
                    <a:lstStyle/>
                    <a:p>
                      <a:r>
                        <a:rPr lang="en-US" dirty="0"/>
                        <a:t>How many tweets</a:t>
                      </a:r>
                      <a:r>
                        <a:rPr lang="en-US" baseline="0" dirty="0"/>
                        <a:t> sent</a:t>
                      </a:r>
                      <a:endParaRPr lang="en-US" dirty="0"/>
                    </a:p>
                  </a:txBody>
                  <a:tcPr/>
                </a:tc>
                <a:tc>
                  <a:txBody>
                    <a:bodyPr/>
                    <a:lstStyle/>
                    <a:p>
                      <a:r>
                        <a:rPr lang="en-US" dirty="0"/>
                        <a:t>34.1K</a:t>
                      </a:r>
                    </a:p>
                  </a:txBody>
                  <a:tcPr/>
                </a:tc>
                <a:extLst>
                  <a:ext uri="{0D108BD9-81ED-4DB2-BD59-A6C34878D82A}">
                    <a16:rowId xmlns:a16="http://schemas.microsoft.com/office/drawing/2014/main" xmlns="" val="10002"/>
                  </a:ext>
                </a:extLst>
              </a:tr>
              <a:tr h="370840">
                <a:tc>
                  <a:txBody>
                    <a:bodyPr/>
                    <a:lstStyle/>
                    <a:p>
                      <a:r>
                        <a:rPr lang="en-US" dirty="0"/>
                        <a:t>Nature of first</a:t>
                      </a:r>
                      <a:r>
                        <a:rPr lang="en-US" baseline="0" dirty="0"/>
                        <a:t> tweet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Refers to himself in the third person—the</a:t>
                      </a:r>
                      <a:r>
                        <a:rPr lang="en-US" baseline="0" dirty="0"/>
                        <a:t> ego has definitely landed!</a:t>
                      </a:r>
                      <a:endParaRPr lang="en-US" dirty="0"/>
                    </a:p>
                  </a:txBody>
                  <a:tcPr/>
                </a:tc>
                <a:extLst>
                  <a:ext uri="{0D108BD9-81ED-4DB2-BD59-A6C34878D82A}">
                    <a16:rowId xmlns:a16="http://schemas.microsoft.com/office/drawing/2014/main" xmlns="" val="10003"/>
                  </a:ext>
                </a:extLst>
              </a:tr>
            </a:tbl>
          </a:graphicData>
        </a:graphic>
      </p:graphicFrame>
      <p:pic>
        <p:nvPicPr>
          <p:cNvPr id="5" name="Picture 4" descr="trump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4077072"/>
            <a:ext cx="6959600" cy="2616200"/>
          </a:xfrm>
          <a:prstGeom prst="rect">
            <a:avLst/>
          </a:prstGeom>
        </p:spPr>
      </p:pic>
    </p:spTree>
    <p:extLst>
      <p:ext uri="{BB962C8B-B14F-4D97-AF65-F5344CB8AC3E}">
        <p14:creationId xmlns:p14="http://schemas.microsoft.com/office/powerpoint/2010/main" val="3586764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424936" cy="1143000"/>
          </a:xfrm>
        </p:spPr>
        <p:txBody>
          <a:bodyPr>
            <a:normAutofit/>
          </a:bodyPr>
          <a:lstStyle/>
          <a:p>
            <a:pPr algn="ctr"/>
            <a:r>
              <a:rPr lang="en-US" dirty="0"/>
              <a:t>D</a:t>
            </a:r>
            <a:r>
              <a:rPr lang="en-GB" dirty="0" err="1"/>
              <a:t>onald</a:t>
            </a:r>
            <a:r>
              <a:rPr lang="en-GB" dirty="0"/>
              <a:t> trump</a:t>
            </a:r>
          </a:p>
        </p:txBody>
      </p:sp>
      <p:sp>
        <p:nvSpPr>
          <p:cNvPr id="4" name="AutoShape 2"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467544" y="1052736"/>
            <a:ext cx="8352928" cy="1754327"/>
          </a:xfrm>
          <a:prstGeom prst="rect">
            <a:avLst/>
          </a:prstGeom>
        </p:spPr>
        <p:txBody>
          <a:bodyPr wrap="square">
            <a:spAutoFit/>
          </a:bodyPr>
          <a:lstStyle/>
          <a:p>
            <a:pPr algn="ctr"/>
            <a:r>
              <a:rPr lang="en-US" dirty="0"/>
              <a:t>Nearly starting WWIII via Twitter at the moment. China lodged a complaint with the United States about what the President-elect had done when speaking to Taiwan and they found out via Twitter. Chinese authorities stated. "We urge the relevant side in the US to adhere to the 'one China' policy, abide by the pledges in the three joint China-US communiqués, and handle issues related to Taiwan carefully and properly to avoid causing unnecessary interference to the overall China-U.S. relationship."</a:t>
            </a:r>
          </a:p>
        </p:txBody>
      </p:sp>
      <p:pic>
        <p:nvPicPr>
          <p:cNvPr id="6" name="Picture 5" descr="trump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08920"/>
            <a:ext cx="7035800" cy="2590800"/>
          </a:xfrm>
          <a:prstGeom prst="rect">
            <a:avLst/>
          </a:prstGeom>
        </p:spPr>
      </p:pic>
      <p:pic>
        <p:nvPicPr>
          <p:cNvPr id="8" name="Picture 7" descr="trump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0379" y="4293096"/>
            <a:ext cx="6705600" cy="2641600"/>
          </a:xfrm>
          <a:prstGeom prst="rect">
            <a:avLst/>
          </a:prstGeom>
        </p:spPr>
      </p:pic>
    </p:spTree>
    <p:extLst>
      <p:ext uri="{BB962C8B-B14F-4D97-AF65-F5344CB8AC3E}">
        <p14:creationId xmlns:p14="http://schemas.microsoft.com/office/powerpoint/2010/main" val="3670164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Linguistic analysis of first tweet</a:t>
            </a:r>
          </a:p>
        </p:txBody>
      </p:sp>
      <p:sp>
        <p:nvSpPr>
          <p:cNvPr id="3" name="Content Placeholder 2"/>
          <p:cNvSpPr>
            <a:spLocks noGrp="1"/>
          </p:cNvSpPr>
          <p:nvPr>
            <p:ph idx="1"/>
          </p:nvPr>
        </p:nvSpPr>
        <p:spPr>
          <a:xfrm>
            <a:off x="822960" y="1100628"/>
            <a:ext cx="7709480" cy="3912548"/>
          </a:xfrm>
        </p:spPr>
        <p:txBody>
          <a:bodyPr>
            <a:normAutofit fontScale="92500" lnSpcReduction="10000"/>
          </a:bodyPr>
          <a:lstStyle/>
          <a:p>
            <a:pPr algn="ctr"/>
            <a:r>
              <a:rPr lang="en-GB" sz="2200" i="1" dirty="0">
                <a:solidFill>
                  <a:srgbClr val="0070C0"/>
                </a:solidFill>
              </a:rPr>
              <a:t>Be sure to tune in and watch DT on LN with DL as he presents </a:t>
            </a:r>
            <a:br>
              <a:rPr lang="en-GB" sz="2200" i="1" dirty="0">
                <a:solidFill>
                  <a:srgbClr val="0070C0"/>
                </a:solidFill>
              </a:rPr>
            </a:br>
            <a:r>
              <a:rPr lang="en-GB" sz="2200" i="1" dirty="0">
                <a:solidFill>
                  <a:srgbClr val="0070C0"/>
                </a:solidFill>
              </a:rPr>
              <a:t>the Top Ten List tonight!</a:t>
            </a:r>
          </a:p>
          <a:p>
            <a:endParaRPr lang="en-GB" sz="2000" b="0" dirty="0"/>
          </a:p>
          <a:p>
            <a:pPr>
              <a:buFont typeface="Arial" panose="020B0604020202020204" pitchFamily="34" charset="0"/>
              <a:buChar char="•"/>
            </a:pPr>
            <a:r>
              <a:rPr lang="en-GB" sz="2200" b="0" dirty="0"/>
              <a:t>more like traditional written language: </a:t>
            </a:r>
            <a:r>
              <a:rPr lang="en-GB" sz="2200" dirty="0">
                <a:solidFill>
                  <a:srgbClr val="FF0000"/>
                </a:solidFill>
              </a:rPr>
              <a:t>compound-complex sentence </a:t>
            </a:r>
            <a:r>
              <a:rPr lang="en-GB" sz="2200" b="0" dirty="0"/>
              <a:t>(</a:t>
            </a:r>
            <a:r>
              <a:rPr lang="en-GB" sz="2200" b="0" i="1" dirty="0"/>
              <a:t>Be sure to tune in </a:t>
            </a:r>
            <a:r>
              <a:rPr lang="en-GB" sz="2200" b="0" i="1" u="sng" dirty="0"/>
              <a:t>and</a:t>
            </a:r>
            <a:r>
              <a:rPr lang="en-GB" sz="2200" b="0" i="1" dirty="0"/>
              <a:t> watch … </a:t>
            </a:r>
            <a:r>
              <a:rPr lang="en-GB" sz="2200" b="0" i="1" u="sng" dirty="0"/>
              <a:t>as</a:t>
            </a:r>
            <a:r>
              <a:rPr lang="en-GB" sz="2200" b="0" i="1" dirty="0"/>
              <a:t> … presents …</a:t>
            </a:r>
            <a:r>
              <a:rPr lang="en-GB" sz="2200" b="0" dirty="0"/>
              <a:t>)—marketing function (publicity)—little sense of multi-modal</a:t>
            </a:r>
          </a:p>
          <a:p>
            <a:pPr>
              <a:buFont typeface="Arial" panose="020B0604020202020204" pitchFamily="34" charset="0"/>
              <a:buChar char="•"/>
            </a:pPr>
            <a:r>
              <a:rPr lang="en-GB" sz="2200" b="0" dirty="0"/>
              <a:t>assertive </a:t>
            </a:r>
            <a:r>
              <a:rPr lang="en-GB" sz="2200" dirty="0">
                <a:solidFill>
                  <a:srgbClr val="FF0000"/>
                </a:solidFill>
              </a:rPr>
              <a:t>imperative</a:t>
            </a:r>
            <a:r>
              <a:rPr lang="en-GB" sz="2200" b="0" dirty="0"/>
              <a:t> (</a:t>
            </a:r>
            <a:r>
              <a:rPr lang="en-GB" sz="2200" b="0" i="1" dirty="0"/>
              <a:t>Be sure to …</a:t>
            </a:r>
            <a:r>
              <a:rPr lang="en-GB" sz="2200" b="0" dirty="0"/>
              <a:t>)—little attempt to engage</a:t>
            </a:r>
          </a:p>
          <a:p>
            <a:pPr>
              <a:buFont typeface="Arial" panose="020B0604020202020204" pitchFamily="34" charset="0"/>
              <a:buChar char="•"/>
            </a:pPr>
            <a:r>
              <a:rPr lang="en-GB" sz="2200" b="0" dirty="0"/>
              <a:t>shared knowledge: </a:t>
            </a:r>
            <a:r>
              <a:rPr lang="en-GB" sz="2200" dirty="0">
                <a:solidFill>
                  <a:srgbClr val="FF0000"/>
                </a:solidFill>
              </a:rPr>
              <a:t>proper nouns</a:t>
            </a:r>
            <a:r>
              <a:rPr lang="en-GB" sz="2200" b="0" dirty="0"/>
              <a:t>—celebrity names (</a:t>
            </a:r>
            <a:r>
              <a:rPr lang="en-GB" sz="2200" b="0" i="1" dirty="0"/>
              <a:t>Donald Trump/David Letterman</a:t>
            </a:r>
            <a:r>
              <a:rPr lang="en-GB" sz="2200" b="0" dirty="0"/>
              <a:t>); popular television show (</a:t>
            </a:r>
            <a:r>
              <a:rPr lang="en-GB" sz="2200" b="0" i="1" dirty="0"/>
              <a:t>Late Night</a:t>
            </a:r>
            <a:r>
              <a:rPr lang="en-GB" sz="2200" b="0" dirty="0"/>
              <a:t>); regular feature in show (</a:t>
            </a:r>
            <a:r>
              <a:rPr lang="en-GB" sz="2200" b="0" i="1" dirty="0"/>
              <a:t>Top Ten List</a:t>
            </a:r>
            <a:r>
              <a:rPr lang="en-GB" sz="2200" b="0" dirty="0"/>
              <a:t>)</a:t>
            </a:r>
          </a:p>
          <a:p>
            <a:pPr>
              <a:buFont typeface="Arial" panose="020B0604020202020204" pitchFamily="34" charset="0"/>
              <a:buChar char="•"/>
            </a:pPr>
            <a:r>
              <a:rPr lang="en-GB" sz="2200" dirty="0">
                <a:solidFill>
                  <a:srgbClr val="FF0000"/>
                </a:solidFill>
              </a:rPr>
              <a:t>adverbial of time </a:t>
            </a:r>
            <a:r>
              <a:rPr lang="en-GB" sz="2200" b="0" dirty="0"/>
              <a:t>(</a:t>
            </a:r>
            <a:r>
              <a:rPr lang="en-GB" sz="2200" b="0" i="1" dirty="0"/>
              <a:t>tonight</a:t>
            </a:r>
            <a:r>
              <a:rPr lang="en-GB" sz="2200" b="0" dirty="0"/>
              <a:t>): promotional—communicating time-sensitive information.</a:t>
            </a:r>
          </a:p>
          <a:p>
            <a:pPr marL="0" indent="0"/>
            <a:endParaRPr lang="en-GB" sz="2000" b="0" dirty="0"/>
          </a:p>
          <a:p>
            <a:pPr>
              <a:buFont typeface="Arial" panose="020B0604020202020204" pitchFamily="34" charset="0"/>
              <a:buChar char="•"/>
            </a:pPr>
            <a:endParaRPr lang="en-GB" sz="2000" b="0" dirty="0"/>
          </a:p>
          <a:p>
            <a:pPr>
              <a:buFont typeface="Arial" panose="020B0604020202020204" pitchFamily="34" charset="0"/>
              <a:buChar char="•"/>
            </a:pPr>
            <a:endParaRPr lang="en-GB" sz="2000" b="0" dirty="0"/>
          </a:p>
        </p:txBody>
      </p:sp>
    </p:spTree>
    <p:extLst>
      <p:ext uri="{BB962C8B-B14F-4D97-AF65-F5344CB8AC3E}">
        <p14:creationId xmlns:p14="http://schemas.microsoft.com/office/powerpoint/2010/main" val="3479463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3027"/>
            <a:ext cx="8424936" cy="1143000"/>
          </a:xfrm>
        </p:spPr>
        <p:txBody>
          <a:bodyPr>
            <a:normAutofit/>
          </a:bodyPr>
          <a:lstStyle/>
          <a:p>
            <a:pPr algn="ctr"/>
            <a:r>
              <a:rPr lang="en-US" dirty="0"/>
              <a:t>K</a:t>
            </a:r>
            <a:r>
              <a:rPr lang="en-GB" dirty="0" err="1"/>
              <a:t>aty</a:t>
            </a:r>
            <a:r>
              <a:rPr lang="en-GB" dirty="0"/>
              <a:t> </a:t>
            </a:r>
            <a:r>
              <a:rPr lang="en-GB" dirty="0" err="1"/>
              <a:t>perry</a:t>
            </a:r>
            <a:endParaRPr lang="en-GB" dirty="0"/>
          </a:p>
        </p:txBody>
      </p:sp>
      <p:sp>
        <p:nvSpPr>
          <p:cNvPr id="4" name="AutoShape 2"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10" name="Table 9"/>
          <p:cNvGraphicFramePr>
            <a:graphicFrameLocks noGrp="1"/>
          </p:cNvGraphicFramePr>
          <p:nvPr>
            <p:extLst>
              <p:ext uri="{D42A27DB-BD31-4B8C-83A1-F6EECF244321}">
                <p14:modId xmlns:p14="http://schemas.microsoft.com/office/powerpoint/2010/main" val="2476064822"/>
              </p:ext>
            </p:extLst>
          </p:nvPr>
        </p:nvGraphicFramePr>
        <p:xfrm>
          <a:off x="-8514" y="908720"/>
          <a:ext cx="8784976" cy="1752600"/>
        </p:xfrm>
        <a:graphic>
          <a:graphicData uri="http://schemas.openxmlformats.org/drawingml/2006/table">
            <a:tbl>
              <a:tblPr firstRow="1" bandRow="1">
                <a:tableStyleId>{D7AC3CCA-C797-4891-BE02-D94E43425B78}</a:tableStyleId>
              </a:tblPr>
              <a:tblGrid>
                <a:gridCol w="4392488">
                  <a:extLst>
                    <a:ext uri="{9D8B030D-6E8A-4147-A177-3AD203B41FA5}">
                      <a16:colId xmlns:a16="http://schemas.microsoft.com/office/drawing/2014/main" xmlns="" val="20000"/>
                    </a:ext>
                  </a:extLst>
                </a:gridCol>
                <a:gridCol w="4392488">
                  <a:extLst>
                    <a:ext uri="{9D8B030D-6E8A-4147-A177-3AD203B41FA5}">
                      <a16:colId xmlns:a16="http://schemas.microsoft.com/office/drawing/2014/main" xmlns="" val="20001"/>
                    </a:ext>
                  </a:extLst>
                </a:gridCol>
              </a:tblGrid>
              <a:tr h="370840">
                <a:tc>
                  <a:txBody>
                    <a:bodyPr/>
                    <a:lstStyle/>
                    <a:p>
                      <a:r>
                        <a:rPr lang="en-US" b="0" dirty="0"/>
                        <a:t>Why</a:t>
                      </a:r>
                      <a:r>
                        <a:rPr lang="en-US" b="0" baseline="0" dirty="0"/>
                        <a:t> are they a celeb?</a:t>
                      </a:r>
                      <a:endParaRPr lang="en-US" b="0" dirty="0"/>
                    </a:p>
                  </a:txBody>
                  <a:tcPr/>
                </a:tc>
                <a:tc>
                  <a:txBody>
                    <a:bodyPr/>
                    <a:lstStyle/>
                    <a:p>
                      <a:r>
                        <a:rPr lang="en-US" b="0" dirty="0" err="1"/>
                        <a:t>Popstar</a:t>
                      </a:r>
                      <a:endParaRPr lang="en-US" b="0" dirty="0"/>
                    </a:p>
                  </a:txBody>
                  <a:tcPr/>
                </a:tc>
                <a:extLst>
                  <a:ext uri="{0D108BD9-81ED-4DB2-BD59-A6C34878D82A}">
                    <a16:rowId xmlns:a16="http://schemas.microsoft.com/office/drawing/2014/main" xmlns="" val="10000"/>
                  </a:ext>
                </a:extLst>
              </a:tr>
              <a:tr h="370840">
                <a:tc>
                  <a:txBody>
                    <a:bodyPr/>
                    <a:lstStyle/>
                    <a:p>
                      <a:r>
                        <a:rPr lang="en-US" dirty="0"/>
                        <a:t>How</a:t>
                      </a:r>
                      <a:r>
                        <a:rPr lang="en-US" baseline="0" dirty="0"/>
                        <a:t> many current followers</a:t>
                      </a:r>
                      <a:endParaRPr lang="en-US" dirty="0"/>
                    </a:p>
                  </a:txBody>
                  <a:tcPr/>
                </a:tc>
                <a:tc>
                  <a:txBody>
                    <a:bodyPr/>
                    <a:lstStyle/>
                    <a:p>
                      <a:r>
                        <a:rPr lang="en-US" dirty="0"/>
                        <a:t>94.6 Million</a:t>
                      </a:r>
                    </a:p>
                  </a:txBody>
                  <a:tcPr/>
                </a:tc>
                <a:extLst>
                  <a:ext uri="{0D108BD9-81ED-4DB2-BD59-A6C34878D82A}">
                    <a16:rowId xmlns:a16="http://schemas.microsoft.com/office/drawing/2014/main" xmlns="" val="10001"/>
                  </a:ext>
                </a:extLst>
              </a:tr>
              <a:tr h="370840">
                <a:tc>
                  <a:txBody>
                    <a:bodyPr/>
                    <a:lstStyle/>
                    <a:p>
                      <a:r>
                        <a:rPr lang="en-US" dirty="0"/>
                        <a:t>How many tweets</a:t>
                      </a:r>
                      <a:r>
                        <a:rPr lang="en-US" baseline="0" dirty="0"/>
                        <a:t> sent</a:t>
                      </a:r>
                      <a:endParaRPr lang="en-US" dirty="0"/>
                    </a:p>
                  </a:txBody>
                  <a:tcPr/>
                </a:tc>
                <a:tc>
                  <a:txBody>
                    <a:bodyPr/>
                    <a:lstStyle/>
                    <a:p>
                      <a:r>
                        <a:rPr lang="en-US" dirty="0"/>
                        <a:t>7,562</a:t>
                      </a:r>
                    </a:p>
                  </a:txBody>
                  <a:tcPr/>
                </a:tc>
                <a:extLst>
                  <a:ext uri="{0D108BD9-81ED-4DB2-BD59-A6C34878D82A}">
                    <a16:rowId xmlns:a16="http://schemas.microsoft.com/office/drawing/2014/main" xmlns="" val="10002"/>
                  </a:ext>
                </a:extLst>
              </a:tr>
              <a:tr h="370840">
                <a:tc>
                  <a:txBody>
                    <a:bodyPr/>
                    <a:lstStyle/>
                    <a:p>
                      <a:r>
                        <a:rPr lang="en-US" dirty="0"/>
                        <a:t>Nature of first</a:t>
                      </a:r>
                      <a:r>
                        <a:rPr lang="en-US" baseline="0" dirty="0"/>
                        <a:t> tweet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Shares her</a:t>
                      </a:r>
                      <a:r>
                        <a:rPr lang="en-US" baseline="0" dirty="0"/>
                        <a:t> </a:t>
                      </a:r>
                      <a:r>
                        <a:rPr lang="en-US" dirty="0"/>
                        <a:t>love for Twitter and an update</a:t>
                      </a:r>
                      <a:r>
                        <a:rPr lang="en-US" baseline="0" dirty="0"/>
                        <a:t> to fans on her health.</a:t>
                      </a:r>
                      <a:endParaRPr lang="en-US" dirty="0"/>
                    </a:p>
                  </a:txBody>
                  <a:tcPr/>
                </a:tc>
                <a:extLst>
                  <a:ext uri="{0D108BD9-81ED-4DB2-BD59-A6C34878D82A}">
                    <a16:rowId xmlns:a16="http://schemas.microsoft.com/office/drawing/2014/main" xmlns="" val="10003"/>
                  </a:ext>
                </a:extLst>
              </a:tr>
            </a:tbl>
          </a:graphicData>
        </a:graphic>
      </p:graphicFrame>
      <p:pic>
        <p:nvPicPr>
          <p:cNvPr id="3" name="Picture 2" descr="katy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799" y="3429000"/>
            <a:ext cx="4215631" cy="3168352"/>
          </a:xfrm>
          <a:prstGeom prst="rect">
            <a:avLst/>
          </a:prstGeom>
        </p:spPr>
      </p:pic>
    </p:spTree>
    <p:extLst>
      <p:ext uri="{BB962C8B-B14F-4D97-AF65-F5344CB8AC3E}">
        <p14:creationId xmlns:p14="http://schemas.microsoft.com/office/powerpoint/2010/main" val="4040320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3027"/>
            <a:ext cx="8424936" cy="1143000"/>
          </a:xfrm>
        </p:spPr>
        <p:txBody>
          <a:bodyPr>
            <a:normAutofit/>
          </a:bodyPr>
          <a:lstStyle/>
          <a:p>
            <a:pPr algn="ctr"/>
            <a:r>
              <a:rPr lang="en-US" dirty="0"/>
              <a:t>K</a:t>
            </a:r>
            <a:r>
              <a:rPr lang="en-GB" dirty="0" err="1"/>
              <a:t>aty</a:t>
            </a:r>
            <a:r>
              <a:rPr lang="en-GB" dirty="0"/>
              <a:t> </a:t>
            </a:r>
            <a:r>
              <a:rPr lang="en-GB" dirty="0" err="1"/>
              <a:t>perry</a:t>
            </a:r>
            <a:endParaRPr lang="en-GB" dirty="0"/>
          </a:p>
        </p:txBody>
      </p:sp>
      <p:sp>
        <p:nvSpPr>
          <p:cNvPr id="4" name="AutoShape 2"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Rectangle 4"/>
          <p:cNvSpPr/>
          <p:nvPr/>
        </p:nvSpPr>
        <p:spPr>
          <a:xfrm>
            <a:off x="251520" y="1052736"/>
            <a:ext cx="8352928" cy="1200329"/>
          </a:xfrm>
          <a:prstGeom prst="rect">
            <a:avLst/>
          </a:prstGeom>
        </p:spPr>
        <p:txBody>
          <a:bodyPr wrap="square">
            <a:spAutoFit/>
          </a:bodyPr>
          <a:lstStyle/>
          <a:p>
            <a:pPr algn="ctr"/>
            <a:r>
              <a:rPr lang="en-US" dirty="0"/>
              <a:t>The singer has become the most followed Twitter user in history, reaching 94.6 million followers. The singer also regularly donates a portion of her ticket sales to The Red Cross, The Humane Society, and The Children’s Health Fund and uses her following to promote good causes to followers.</a:t>
            </a:r>
          </a:p>
        </p:txBody>
      </p:sp>
      <p:pic>
        <p:nvPicPr>
          <p:cNvPr id="6" name="Picture 5" descr="katy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348880"/>
            <a:ext cx="4496237" cy="2552948"/>
          </a:xfrm>
          <a:prstGeom prst="rect">
            <a:avLst/>
          </a:prstGeom>
        </p:spPr>
      </p:pic>
      <p:pic>
        <p:nvPicPr>
          <p:cNvPr id="7" name="Picture 6" descr="katy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2348880"/>
            <a:ext cx="4104456" cy="4366443"/>
          </a:xfrm>
          <a:prstGeom prst="rect">
            <a:avLst/>
          </a:prstGeom>
        </p:spPr>
      </p:pic>
    </p:spTree>
    <p:extLst>
      <p:ext uri="{BB962C8B-B14F-4D97-AF65-F5344CB8AC3E}">
        <p14:creationId xmlns:p14="http://schemas.microsoft.com/office/powerpoint/2010/main" val="30472322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Linguistic analysis of first tweet</a:t>
            </a:r>
          </a:p>
        </p:txBody>
      </p:sp>
      <p:sp>
        <p:nvSpPr>
          <p:cNvPr id="3" name="Content Placeholder 2"/>
          <p:cNvSpPr>
            <a:spLocks noGrp="1"/>
          </p:cNvSpPr>
          <p:nvPr>
            <p:ph idx="1"/>
          </p:nvPr>
        </p:nvSpPr>
        <p:spPr>
          <a:xfrm>
            <a:off x="822960" y="1100628"/>
            <a:ext cx="7520940" cy="3912548"/>
          </a:xfrm>
        </p:spPr>
        <p:txBody>
          <a:bodyPr>
            <a:normAutofit/>
          </a:bodyPr>
          <a:lstStyle/>
          <a:p>
            <a:pPr algn="ctr"/>
            <a:r>
              <a:rPr lang="en-GB" sz="2000" i="1" dirty="0">
                <a:solidFill>
                  <a:srgbClr val="0070C0"/>
                </a:solidFill>
              </a:rPr>
              <a:t>Just got into Britain … feeling better thank you,</a:t>
            </a:r>
          </a:p>
          <a:p>
            <a:pPr algn="ctr"/>
            <a:endParaRPr lang="en-GB" sz="2000" i="1" dirty="0">
              <a:solidFill>
                <a:srgbClr val="0070C0"/>
              </a:solidFill>
            </a:endParaRPr>
          </a:p>
          <a:p>
            <a:pPr>
              <a:buFont typeface="Arial" panose="020B0604020202020204" pitchFamily="34" charset="0"/>
              <a:buChar char="•"/>
            </a:pPr>
            <a:r>
              <a:rPr lang="en-GB" sz="2000" b="0" dirty="0"/>
              <a:t>elliptical </a:t>
            </a:r>
            <a:r>
              <a:rPr lang="en-GB" sz="2000" dirty="0">
                <a:solidFill>
                  <a:srgbClr val="FF0000"/>
                </a:solidFill>
              </a:rPr>
              <a:t>simple sentence</a:t>
            </a:r>
            <a:r>
              <a:rPr lang="en-GB" sz="2000" b="0" dirty="0"/>
              <a:t>—brings </a:t>
            </a:r>
            <a:r>
              <a:rPr lang="en-GB" sz="2000" dirty="0">
                <a:solidFill>
                  <a:srgbClr val="FF0000"/>
                </a:solidFill>
              </a:rPr>
              <a:t>adverb</a:t>
            </a:r>
            <a:r>
              <a:rPr lang="en-GB" sz="2000" b="0" dirty="0"/>
              <a:t> into </a:t>
            </a:r>
            <a:r>
              <a:rPr lang="en-GB" sz="2000" dirty="0">
                <a:solidFill>
                  <a:srgbClr val="FF0000"/>
                </a:solidFill>
              </a:rPr>
              <a:t>initial position </a:t>
            </a:r>
            <a:r>
              <a:rPr lang="en-GB" sz="2000" b="0" dirty="0"/>
              <a:t>(creates sense of immediacy)</a:t>
            </a:r>
          </a:p>
          <a:p>
            <a:pPr>
              <a:buFont typeface="Arial" panose="020B0604020202020204" pitchFamily="34" charset="0"/>
              <a:buChar char="•"/>
            </a:pPr>
            <a:r>
              <a:rPr lang="en-GB" sz="2000" b="0" dirty="0"/>
              <a:t>informal high frequency </a:t>
            </a:r>
            <a:r>
              <a:rPr lang="en-GB" sz="2000" dirty="0">
                <a:solidFill>
                  <a:srgbClr val="FF0000"/>
                </a:solidFill>
              </a:rPr>
              <a:t>verb</a:t>
            </a:r>
            <a:r>
              <a:rPr lang="en-GB" sz="2000" b="0" dirty="0"/>
              <a:t> (</a:t>
            </a:r>
            <a:r>
              <a:rPr lang="en-GB" sz="2000" b="0" i="1" dirty="0"/>
              <a:t>got</a:t>
            </a:r>
            <a:r>
              <a:rPr lang="en-GB" sz="2000" b="0" dirty="0"/>
              <a:t>)</a:t>
            </a:r>
            <a:r>
              <a:rPr lang="en-GB" sz="2000" b="0" i="1" dirty="0"/>
              <a:t>—</a:t>
            </a:r>
            <a:r>
              <a:rPr lang="en-GB" sz="2000" b="0" dirty="0"/>
              <a:t>here, </a:t>
            </a:r>
            <a:r>
              <a:rPr lang="en-GB" sz="2000" b="0" i="1" dirty="0"/>
              <a:t>got into = </a:t>
            </a:r>
            <a:r>
              <a:rPr lang="en-GB" sz="2000" b="0" dirty="0"/>
              <a:t>‘arrived’</a:t>
            </a:r>
          </a:p>
          <a:p>
            <a:pPr>
              <a:buFont typeface="Arial" panose="020B0604020202020204" pitchFamily="34" charset="0"/>
              <a:buChar char="•"/>
            </a:pPr>
            <a:r>
              <a:rPr lang="en-GB" sz="2000" b="0" dirty="0"/>
              <a:t>elided </a:t>
            </a:r>
            <a:r>
              <a:rPr lang="en-GB" sz="2000" dirty="0">
                <a:solidFill>
                  <a:srgbClr val="FF0000"/>
                </a:solidFill>
              </a:rPr>
              <a:t>subject</a:t>
            </a:r>
            <a:r>
              <a:rPr lang="en-GB" sz="2000" b="0" dirty="0"/>
              <a:t> and </a:t>
            </a:r>
            <a:r>
              <a:rPr lang="en-GB" sz="2000" dirty="0">
                <a:solidFill>
                  <a:srgbClr val="FF0000"/>
                </a:solidFill>
              </a:rPr>
              <a:t>auxiliary verb </a:t>
            </a:r>
            <a:r>
              <a:rPr lang="en-GB" sz="2000" b="0" dirty="0"/>
              <a:t>(</a:t>
            </a:r>
            <a:r>
              <a:rPr lang="en-GB" sz="2000" dirty="0">
                <a:solidFill>
                  <a:srgbClr val="FF0000"/>
                </a:solidFill>
              </a:rPr>
              <a:t>present progressive</a:t>
            </a:r>
            <a:r>
              <a:rPr lang="en-GB" sz="2000" b="0" dirty="0"/>
              <a:t>, </a:t>
            </a:r>
            <a:r>
              <a:rPr lang="en-GB" sz="2000" b="0" i="1" dirty="0"/>
              <a:t>[I] [am] feeling</a:t>
            </a:r>
            <a:r>
              <a:rPr lang="en-GB" sz="2000" b="0" dirty="0"/>
              <a:t> …)</a:t>
            </a:r>
          </a:p>
          <a:p>
            <a:pPr>
              <a:buFont typeface="Arial" panose="020B0604020202020204" pitchFamily="34" charset="0"/>
              <a:buChar char="•"/>
            </a:pPr>
            <a:r>
              <a:rPr lang="en-GB" sz="2000" b="0" dirty="0"/>
              <a:t>verb functions as </a:t>
            </a:r>
            <a:r>
              <a:rPr lang="en-GB" sz="2000" dirty="0">
                <a:solidFill>
                  <a:srgbClr val="FF0000"/>
                </a:solidFill>
              </a:rPr>
              <a:t>copular</a:t>
            </a:r>
            <a:r>
              <a:rPr lang="en-GB" sz="2000" b="0" dirty="0"/>
              <a:t> with </a:t>
            </a:r>
            <a:r>
              <a:rPr lang="en-GB" sz="2000" dirty="0">
                <a:solidFill>
                  <a:srgbClr val="FF0000"/>
                </a:solidFill>
              </a:rPr>
              <a:t>comparative adjective </a:t>
            </a:r>
            <a:r>
              <a:rPr lang="en-GB" sz="2000" b="0" dirty="0"/>
              <a:t>(</a:t>
            </a:r>
            <a:r>
              <a:rPr lang="en-GB" sz="2000" b="0" i="1" dirty="0"/>
              <a:t>better</a:t>
            </a:r>
            <a:r>
              <a:rPr lang="en-GB" sz="2000" b="0" dirty="0"/>
              <a:t>)</a:t>
            </a:r>
          </a:p>
          <a:p>
            <a:pPr>
              <a:buFont typeface="Arial" panose="020B0604020202020204" pitchFamily="34" charset="0"/>
              <a:buChar char="•"/>
            </a:pPr>
            <a:r>
              <a:rPr lang="en-GB" sz="2000" b="0" dirty="0"/>
              <a:t>politeness marker </a:t>
            </a:r>
            <a:r>
              <a:rPr lang="en-GB" sz="2000" b="0" i="1" dirty="0"/>
              <a:t>thank you </a:t>
            </a:r>
            <a:r>
              <a:rPr lang="en-GB" sz="2000" b="0" dirty="0"/>
              <a:t>(</a:t>
            </a:r>
            <a:r>
              <a:rPr lang="en-GB" sz="2000" dirty="0">
                <a:solidFill>
                  <a:srgbClr val="FF0000"/>
                </a:solidFill>
              </a:rPr>
              <a:t>interjection</a:t>
            </a:r>
            <a:r>
              <a:rPr lang="en-GB" sz="2000" b="0" dirty="0"/>
              <a:t>) to engage with readers</a:t>
            </a:r>
          </a:p>
          <a:p>
            <a:pPr>
              <a:buFont typeface="Arial" panose="020B0604020202020204" pitchFamily="34" charset="0"/>
              <a:buChar char="•"/>
            </a:pPr>
            <a:r>
              <a:rPr lang="en-GB" sz="2000" b="0" dirty="0"/>
              <a:t>capitalisation of </a:t>
            </a:r>
            <a:r>
              <a:rPr lang="en-GB" sz="2000" dirty="0">
                <a:solidFill>
                  <a:srgbClr val="FF0000"/>
                </a:solidFill>
              </a:rPr>
              <a:t>proper noun</a:t>
            </a:r>
            <a:r>
              <a:rPr lang="en-GB" sz="2000" b="0" dirty="0"/>
              <a:t>, but </a:t>
            </a:r>
            <a:r>
              <a:rPr lang="en-GB" sz="2000" dirty="0">
                <a:solidFill>
                  <a:srgbClr val="FF0000"/>
                </a:solidFill>
              </a:rPr>
              <a:t>comma splice</a:t>
            </a:r>
            <a:r>
              <a:rPr lang="en-GB" sz="2000" b="0" dirty="0"/>
              <a:t>.</a:t>
            </a:r>
            <a:endParaRPr lang="en-GB" sz="2000" dirty="0">
              <a:solidFill>
                <a:srgbClr val="FF0000"/>
              </a:solidFill>
            </a:endParaRPr>
          </a:p>
          <a:p>
            <a:pPr>
              <a:buFont typeface="Arial" panose="020B0604020202020204" pitchFamily="34" charset="0"/>
              <a:buChar char="•"/>
            </a:pPr>
            <a:endParaRPr lang="en-GB" sz="2000" b="0" dirty="0"/>
          </a:p>
          <a:p>
            <a:pPr>
              <a:buFont typeface="Arial" panose="020B0604020202020204" pitchFamily="34" charset="0"/>
              <a:buChar char="•"/>
            </a:pPr>
            <a:endParaRPr lang="en-GB" sz="2000" b="0" i="1" dirty="0"/>
          </a:p>
        </p:txBody>
      </p:sp>
    </p:spTree>
    <p:extLst>
      <p:ext uri="{BB962C8B-B14F-4D97-AF65-F5344CB8AC3E}">
        <p14:creationId xmlns:p14="http://schemas.microsoft.com/office/powerpoint/2010/main" val="1351798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Linguistic analysis of first tweet</a:t>
            </a:r>
          </a:p>
        </p:txBody>
      </p:sp>
      <p:sp>
        <p:nvSpPr>
          <p:cNvPr id="3" name="Content Placeholder 2"/>
          <p:cNvSpPr>
            <a:spLocks noGrp="1"/>
          </p:cNvSpPr>
          <p:nvPr>
            <p:ph idx="1"/>
          </p:nvPr>
        </p:nvSpPr>
        <p:spPr/>
        <p:txBody>
          <a:bodyPr>
            <a:normAutofit lnSpcReduction="10000"/>
          </a:bodyPr>
          <a:lstStyle/>
          <a:p>
            <a:pPr algn="ctr"/>
            <a:r>
              <a:rPr lang="en-GB" sz="2000" i="1" dirty="0">
                <a:solidFill>
                  <a:srgbClr val="0070C0"/>
                </a:solidFill>
              </a:rPr>
              <a:t>have my </a:t>
            </a:r>
            <a:r>
              <a:rPr lang="en-GB" sz="2000" i="1" dirty="0" err="1">
                <a:solidFill>
                  <a:srgbClr val="0070C0"/>
                </a:solidFill>
              </a:rPr>
              <a:t>vicks</a:t>
            </a:r>
            <a:r>
              <a:rPr lang="en-GB" sz="2000" i="1" dirty="0">
                <a:solidFill>
                  <a:srgbClr val="0070C0"/>
                </a:solidFill>
              </a:rPr>
              <a:t> inhaler by my bedside …</a:t>
            </a:r>
          </a:p>
          <a:p>
            <a:pPr algn="ctr"/>
            <a:endParaRPr lang="en-GB" sz="2000" b="0" i="1" dirty="0"/>
          </a:p>
          <a:p>
            <a:pPr>
              <a:buFont typeface="Arial" panose="020B0604020202020204" pitchFamily="34" charset="0"/>
              <a:buChar char="•"/>
            </a:pPr>
            <a:r>
              <a:rPr lang="en-GB" sz="2000" b="0" dirty="0"/>
              <a:t>elided </a:t>
            </a:r>
            <a:r>
              <a:rPr lang="en-GB" sz="2000" dirty="0">
                <a:solidFill>
                  <a:srgbClr val="FF0000"/>
                </a:solidFill>
              </a:rPr>
              <a:t>subject</a:t>
            </a:r>
            <a:r>
              <a:rPr lang="en-GB" sz="2000" b="0" dirty="0"/>
              <a:t> </a:t>
            </a:r>
          </a:p>
          <a:p>
            <a:pPr>
              <a:buFont typeface="Arial" panose="020B0604020202020204" pitchFamily="34" charset="0"/>
              <a:buChar char="•"/>
            </a:pPr>
            <a:r>
              <a:rPr lang="en-GB" sz="2000" b="0" dirty="0"/>
              <a:t>no use of </a:t>
            </a:r>
            <a:r>
              <a:rPr lang="en-GB" sz="2000" dirty="0">
                <a:solidFill>
                  <a:srgbClr val="FF0000"/>
                </a:solidFill>
              </a:rPr>
              <a:t>capitalisation</a:t>
            </a:r>
            <a:r>
              <a:rPr lang="en-GB" sz="2000" b="0" dirty="0"/>
              <a:t> for branded product (shared knowledge)—inconsistent (place name capitalised)</a:t>
            </a:r>
          </a:p>
          <a:p>
            <a:pPr>
              <a:buFont typeface="Arial" panose="020B0604020202020204" pitchFamily="34" charset="0"/>
              <a:buChar char="•"/>
            </a:pPr>
            <a:r>
              <a:rPr lang="en-GB" sz="2000" b="0" dirty="0"/>
              <a:t>intimate detail: </a:t>
            </a:r>
            <a:r>
              <a:rPr lang="en-GB" sz="2000" dirty="0">
                <a:solidFill>
                  <a:srgbClr val="FF0000"/>
                </a:solidFill>
              </a:rPr>
              <a:t>prepositional phrase </a:t>
            </a:r>
            <a:r>
              <a:rPr lang="en-GB" sz="2000" b="0" i="1" dirty="0"/>
              <a:t>by my bedside </a:t>
            </a:r>
            <a:r>
              <a:rPr lang="en-GB" sz="2000" b="0" dirty="0"/>
              <a:t>(creating relationship)</a:t>
            </a:r>
          </a:p>
          <a:p>
            <a:pPr>
              <a:buFont typeface="Arial" panose="020B0604020202020204" pitchFamily="34" charset="0"/>
              <a:buChar char="•"/>
            </a:pPr>
            <a:r>
              <a:rPr lang="en-GB" sz="2000" b="0" dirty="0"/>
              <a:t>use of </a:t>
            </a:r>
            <a:r>
              <a:rPr lang="en-GB" sz="2000" dirty="0">
                <a:solidFill>
                  <a:srgbClr val="FF0000"/>
                </a:solidFill>
              </a:rPr>
              <a:t>ellipses</a:t>
            </a:r>
            <a:r>
              <a:rPr lang="en-GB" sz="2000" b="0" dirty="0"/>
              <a:t>—reflects multi-modal genre (loose sentence structure is conversational)</a:t>
            </a:r>
          </a:p>
          <a:p>
            <a:pPr>
              <a:buFont typeface="Arial" panose="020B0604020202020204" pitchFamily="34" charset="0"/>
              <a:buChar char="•"/>
            </a:pPr>
            <a:r>
              <a:rPr lang="en-GB" sz="2000" b="0" dirty="0"/>
              <a:t>inconsistent use of conventional sentence </a:t>
            </a:r>
            <a:r>
              <a:rPr lang="en-GB" sz="2000" dirty="0">
                <a:solidFill>
                  <a:srgbClr val="FF0000"/>
                </a:solidFill>
              </a:rPr>
              <a:t>punctuation</a:t>
            </a:r>
            <a:r>
              <a:rPr lang="en-GB" sz="2000" b="0" dirty="0"/>
              <a:t>.</a:t>
            </a:r>
          </a:p>
          <a:p>
            <a:pPr>
              <a:buFont typeface="Arial" panose="020B0604020202020204" pitchFamily="34" charset="0"/>
              <a:buChar char="•"/>
            </a:pPr>
            <a:endParaRPr lang="en-GB" sz="2000" b="0" dirty="0"/>
          </a:p>
        </p:txBody>
      </p:sp>
    </p:spTree>
    <p:extLst>
      <p:ext uri="{BB962C8B-B14F-4D97-AF65-F5344CB8AC3E}">
        <p14:creationId xmlns:p14="http://schemas.microsoft.com/office/powerpoint/2010/main" val="220633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Linguistic analysis of first tweet</a:t>
            </a:r>
          </a:p>
        </p:txBody>
      </p:sp>
      <p:sp>
        <p:nvSpPr>
          <p:cNvPr id="3" name="Content Placeholder 2"/>
          <p:cNvSpPr>
            <a:spLocks noGrp="1"/>
          </p:cNvSpPr>
          <p:nvPr>
            <p:ph idx="1"/>
          </p:nvPr>
        </p:nvSpPr>
        <p:spPr>
          <a:xfrm>
            <a:off x="822960" y="1100628"/>
            <a:ext cx="7520940" cy="3840540"/>
          </a:xfrm>
        </p:spPr>
        <p:txBody>
          <a:bodyPr>
            <a:normAutofit lnSpcReduction="10000"/>
          </a:bodyPr>
          <a:lstStyle/>
          <a:p>
            <a:pPr algn="ctr"/>
            <a:r>
              <a:rPr lang="en-GB" sz="2000" i="1" dirty="0">
                <a:solidFill>
                  <a:srgbClr val="0070C0"/>
                </a:solidFill>
              </a:rPr>
              <a:t>and P.S. I TWITTTTER! GAH. Such a follower!</a:t>
            </a:r>
          </a:p>
          <a:p>
            <a:pPr algn="ctr"/>
            <a:endParaRPr lang="en-GB" sz="2000" b="0" i="1" dirty="0"/>
          </a:p>
          <a:p>
            <a:pPr>
              <a:buFont typeface="Arial" panose="020B0604020202020204" pitchFamily="34" charset="0"/>
              <a:buChar char="•"/>
            </a:pPr>
            <a:r>
              <a:rPr lang="en-GB" sz="2000" dirty="0">
                <a:solidFill>
                  <a:srgbClr val="FF0000"/>
                </a:solidFill>
              </a:rPr>
              <a:t>ellipsis</a:t>
            </a:r>
            <a:r>
              <a:rPr lang="en-GB" sz="2000" b="0" dirty="0"/>
              <a:t> followed by </a:t>
            </a:r>
            <a:r>
              <a:rPr lang="en-GB" sz="2000" dirty="0">
                <a:solidFill>
                  <a:srgbClr val="FF0000"/>
                </a:solidFill>
              </a:rPr>
              <a:t>coordinating conjunction </a:t>
            </a:r>
            <a:r>
              <a:rPr lang="en-GB" sz="2000" b="0" dirty="0"/>
              <a:t>(as conversational afterthought)—topic shift: excitement about joining Twitter</a:t>
            </a:r>
          </a:p>
          <a:p>
            <a:pPr>
              <a:buFont typeface="Arial" panose="020B0604020202020204" pitchFamily="34" charset="0"/>
              <a:buChar char="•"/>
            </a:pPr>
            <a:r>
              <a:rPr lang="en-GB" sz="2000" b="0" dirty="0"/>
              <a:t>use of </a:t>
            </a:r>
            <a:r>
              <a:rPr lang="en-GB" sz="2000" dirty="0">
                <a:solidFill>
                  <a:srgbClr val="FF0000"/>
                </a:solidFill>
              </a:rPr>
              <a:t>capitalisation</a:t>
            </a:r>
            <a:r>
              <a:rPr lang="en-GB" sz="2000" b="0" dirty="0"/>
              <a:t> for effect + </a:t>
            </a:r>
            <a:r>
              <a:rPr lang="en-GB" sz="2000" dirty="0">
                <a:solidFill>
                  <a:srgbClr val="FF0000"/>
                </a:solidFill>
              </a:rPr>
              <a:t>exclamatory</a:t>
            </a:r>
            <a:r>
              <a:rPr lang="en-GB" sz="2000" b="0" dirty="0"/>
              <a:t> (emphasise mood)</a:t>
            </a:r>
          </a:p>
          <a:p>
            <a:pPr>
              <a:buFont typeface="Arial" panose="020B0604020202020204" pitchFamily="34" charset="0"/>
              <a:buChar char="•"/>
            </a:pPr>
            <a:r>
              <a:rPr lang="en-GB" sz="2000" b="0" dirty="0"/>
              <a:t>playing with </a:t>
            </a:r>
            <a:r>
              <a:rPr lang="en-GB" sz="2000" dirty="0">
                <a:solidFill>
                  <a:srgbClr val="FF0000"/>
                </a:solidFill>
              </a:rPr>
              <a:t>orthography</a:t>
            </a:r>
            <a:r>
              <a:rPr lang="en-GB" sz="2000" b="0" dirty="0"/>
              <a:t> (creative)</a:t>
            </a:r>
          </a:p>
          <a:p>
            <a:pPr>
              <a:buFont typeface="Arial" panose="020B0604020202020204" pitchFamily="34" charset="0"/>
              <a:buChar char="•"/>
            </a:pPr>
            <a:r>
              <a:rPr lang="en-GB" sz="2000" b="0" dirty="0"/>
              <a:t>language change: </a:t>
            </a:r>
            <a:r>
              <a:rPr lang="en-GB" sz="2000" dirty="0">
                <a:solidFill>
                  <a:srgbClr val="FF0000"/>
                </a:solidFill>
              </a:rPr>
              <a:t>interjection</a:t>
            </a:r>
            <a:r>
              <a:rPr lang="en-GB" sz="2000" b="0" dirty="0"/>
              <a:t> </a:t>
            </a:r>
            <a:r>
              <a:rPr lang="en-GB" sz="2000" b="0" i="1" dirty="0"/>
              <a:t>GAH </a:t>
            </a:r>
            <a:r>
              <a:rPr lang="en-GB" sz="2000" b="0" dirty="0"/>
              <a:t>traditionally expressed annoyance, but now also denotes excitement; </a:t>
            </a:r>
            <a:r>
              <a:rPr lang="en-GB" sz="2000" dirty="0">
                <a:solidFill>
                  <a:srgbClr val="FF0000"/>
                </a:solidFill>
              </a:rPr>
              <a:t>noun</a:t>
            </a:r>
            <a:r>
              <a:rPr lang="en-GB" sz="2000" b="0" dirty="0"/>
              <a:t> </a:t>
            </a:r>
            <a:r>
              <a:rPr lang="en-GB" sz="2000" b="0" i="1" dirty="0"/>
              <a:t>follower</a:t>
            </a:r>
            <a:r>
              <a:rPr lang="en-GB" sz="2000" b="0" dirty="0"/>
              <a:t> (subject specific </a:t>
            </a:r>
            <a:r>
              <a:rPr lang="en-GB" sz="2000" b="0" dirty="0" smtClean="0"/>
              <a:t>meaning re. </a:t>
            </a:r>
            <a:r>
              <a:rPr lang="en-GB" sz="2000" b="0" dirty="0"/>
              <a:t>Twitter)</a:t>
            </a:r>
            <a:endParaRPr lang="en-GB" sz="2800" b="0" i="1" dirty="0"/>
          </a:p>
          <a:p>
            <a:pPr>
              <a:buFont typeface="Arial" panose="020B0604020202020204" pitchFamily="34" charset="0"/>
              <a:buChar char="•"/>
            </a:pPr>
            <a:r>
              <a:rPr lang="en-GB" sz="2000" dirty="0">
                <a:solidFill>
                  <a:srgbClr val="FF0000"/>
                </a:solidFill>
              </a:rPr>
              <a:t>determiner</a:t>
            </a:r>
            <a:r>
              <a:rPr lang="en-GB" sz="2000" b="0" dirty="0"/>
              <a:t> </a:t>
            </a:r>
            <a:r>
              <a:rPr lang="en-GB" sz="2000" b="0" i="1" dirty="0"/>
              <a:t>Such</a:t>
            </a:r>
            <a:r>
              <a:rPr lang="en-GB" sz="2000" b="0" dirty="0"/>
              <a:t> used to express strong feelings (used as an intensifier).</a:t>
            </a:r>
          </a:p>
          <a:p>
            <a:pPr marL="0" indent="0"/>
            <a:endParaRPr lang="en-GB" sz="2000" b="0" dirty="0"/>
          </a:p>
          <a:p>
            <a:pPr>
              <a:buFont typeface="Arial" panose="020B0604020202020204" pitchFamily="34" charset="0"/>
              <a:buChar char="•"/>
            </a:pPr>
            <a:endParaRPr lang="en-GB" sz="2000" b="0" dirty="0"/>
          </a:p>
          <a:p>
            <a:pPr>
              <a:buFont typeface="Arial" panose="020B0604020202020204" pitchFamily="34" charset="0"/>
              <a:buChar char="•"/>
            </a:pPr>
            <a:endParaRPr lang="en-GB" sz="2000" b="0" dirty="0"/>
          </a:p>
        </p:txBody>
      </p:sp>
    </p:spTree>
    <p:extLst>
      <p:ext uri="{BB962C8B-B14F-4D97-AF65-F5344CB8AC3E}">
        <p14:creationId xmlns:p14="http://schemas.microsoft.com/office/powerpoint/2010/main" val="1031113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3027"/>
            <a:ext cx="8424936" cy="1143000"/>
          </a:xfrm>
        </p:spPr>
        <p:txBody>
          <a:bodyPr>
            <a:normAutofit/>
          </a:bodyPr>
          <a:lstStyle/>
          <a:p>
            <a:pPr algn="ctr"/>
            <a:r>
              <a:rPr lang="en-US" dirty="0"/>
              <a:t>B</a:t>
            </a:r>
            <a:r>
              <a:rPr lang="en-GB" dirty="0"/>
              <a:t>ill gates</a:t>
            </a:r>
          </a:p>
        </p:txBody>
      </p:sp>
      <p:sp>
        <p:nvSpPr>
          <p:cNvPr id="4" name="AutoShape 2"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10" name="Table 9"/>
          <p:cNvGraphicFramePr>
            <a:graphicFrameLocks noGrp="1"/>
          </p:cNvGraphicFramePr>
          <p:nvPr>
            <p:extLst>
              <p:ext uri="{D42A27DB-BD31-4B8C-83A1-F6EECF244321}">
                <p14:modId xmlns:p14="http://schemas.microsoft.com/office/powerpoint/2010/main" val="1884809840"/>
              </p:ext>
            </p:extLst>
          </p:nvPr>
        </p:nvGraphicFramePr>
        <p:xfrm>
          <a:off x="-8514" y="908720"/>
          <a:ext cx="8784976" cy="2296160"/>
        </p:xfrm>
        <a:graphic>
          <a:graphicData uri="http://schemas.openxmlformats.org/drawingml/2006/table">
            <a:tbl>
              <a:tblPr firstRow="1" bandRow="1">
                <a:tableStyleId>{D7AC3CCA-C797-4891-BE02-D94E43425B78}</a:tableStyleId>
              </a:tblPr>
              <a:tblGrid>
                <a:gridCol w="4392488">
                  <a:extLst>
                    <a:ext uri="{9D8B030D-6E8A-4147-A177-3AD203B41FA5}">
                      <a16:colId xmlns:a16="http://schemas.microsoft.com/office/drawing/2014/main" xmlns="" val="20000"/>
                    </a:ext>
                  </a:extLst>
                </a:gridCol>
                <a:gridCol w="4392488">
                  <a:extLst>
                    <a:ext uri="{9D8B030D-6E8A-4147-A177-3AD203B41FA5}">
                      <a16:colId xmlns:a16="http://schemas.microsoft.com/office/drawing/2014/main" xmlns="" val="20001"/>
                    </a:ext>
                  </a:extLst>
                </a:gridCol>
              </a:tblGrid>
              <a:tr h="370840">
                <a:tc>
                  <a:txBody>
                    <a:bodyPr/>
                    <a:lstStyle/>
                    <a:p>
                      <a:r>
                        <a:rPr lang="en-US" b="0" dirty="0"/>
                        <a:t>Why</a:t>
                      </a:r>
                      <a:r>
                        <a:rPr lang="en-US" b="0" baseline="0" dirty="0"/>
                        <a:t> are they a celeb?</a:t>
                      </a:r>
                      <a:endParaRPr lang="en-US" b="0" dirty="0"/>
                    </a:p>
                  </a:txBody>
                  <a:tcPr/>
                </a:tc>
                <a:tc>
                  <a:txBody>
                    <a:bodyPr/>
                    <a:lstStyle/>
                    <a:p>
                      <a:r>
                        <a:rPr lang="en-US" b="0" dirty="0"/>
                        <a:t>Technology,</a:t>
                      </a:r>
                      <a:r>
                        <a:rPr lang="en-US" b="0" baseline="0" dirty="0"/>
                        <a:t> one of the richest men in the world</a:t>
                      </a:r>
                      <a:endParaRPr lang="en-US" b="0" dirty="0"/>
                    </a:p>
                  </a:txBody>
                  <a:tcPr/>
                </a:tc>
                <a:extLst>
                  <a:ext uri="{0D108BD9-81ED-4DB2-BD59-A6C34878D82A}">
                    <a16:rowId xmlns:a16="http://schemas.microsoft.com/office/drawing/2014/main" xmlns="" val="10000"/>
                  </a:ext>
                </a:extLst>
              </a:tr>
              <a:tr h="370840">
                <a:tc>
                  <a:txBody>
                    <a:bodyPr/>
                    <a:lstStyle/>
                    <a:p>
                      <a:r>
                        <a:rPr lang="en-US" dirty="0"/>
                        <a:t>How</a:t>
                      </a:r>
                      <a:r>
                        <a:rPr lang="en-US" baseline="0" dirty="0"/>
                        <a:t> many current followers</a:t>
                      </a:r>
                      <a:endParaRPr lang="en-US" dirty="0"/>
                    </a:p>
                  </a:txBody>
                  <a:tcPr/>
                </a:tc>
                <a:tc>
                  <a:txBody>
                    <a:bodyPr/>
                    <a:lstStyle/>
                    <a:p>
                      <a:r>
                        <a:rPr lang="en-US" dirty="0"/>
                        <a:t>32.3 Million</a:t>
                      </a:r>
                    </a:p>
                  </a:txBody>
                  <a:tcPr/>
                </a:tc>
                <a:extLst>
                  <a:ext uri="{0D108BD9-81ED-4DB2-BD59-A6C34878D82A}">
                    <a16:rowId xmlns:a16="http://schemas.microsoft.com/office/drawing/2014/main" xmlns="" val="10001"/>
                  </a:ext>
                </a:extLst>
              </a:tr>
              <a:tr h="370840">
                <a:tc>
                  <a:txBody>
                    <a:bodyPr/>
                    <a:lstStyle/>
                    <a:p>
                      <a:r>
                        <a:rPr lang="en-US" dirty="0"/>
                        <a:t>How many tweets</a:t>
                      </a:r>
                      <a:r>
                        <a:rPr lang="en-US" baseline="0" dirty="0"/>
                        <a:t> sent</a:t>
                      </a:r>
                      <a:endParaRPr lang="en-US" dirty="0"/>
                    </a:p>
                  </a:txBody>
                  <a:tcPr/>
                </a:tc>
                <a:tc>
                  <a:txBody>
                    <a:bodyPr/>
                    <a:lstStyle/>
                    <a:p>
                      <a:r>
                        <a:rPr lang="en-US" dirty="0"/>
                        <a:t>2,213</a:t>
                      </a:r>
                    </a:p>
                  </a:txBody>
                  <a:tcPr/>
                </a:tc>
                <a:extLst>
                  <a:ext uri="{0D108BD9-81ED-4DB2-BD59-A6C34878D82A}">
                    <a16:rowId xmlns:a16="http://schemas.microsoft.com/office/drawing/2014/main" xmlns="" val="10002"/>
                  </a:ext>
                </a:extLst>
              </a:tr>
              <a:tr h="370840">
                <a:tc>
                  <a:txBody>
                    <a:bodyPr/>
                    <a:lstStyle/>
                    <a:p>
                      <a:r>
                        <a:rPr lang="en-US" dirty="0"/>
                        <a:t>Nature of first</a:t>
                      </a:r>
                      <a:r>
                        <a:rPr lang="en-US" baseline="0" dirty="0"/>
                        <a:t> tweet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Plans to give away the majority of his fortune to charitable causes and his first tweet promoted</a:t>
                      </a:r>
                      <a:r>
                        <a:rPr lang="en-US" baseline="0" dirty="0"/>
                        <a:t> his foundation.</a:t>
                      </a:r>
                      <a:endParaRPr lang="en-US" dirty="0"/>
                    </a:p>
                  </a:txBody>
                  <a:tcPr/>
                </a:tc>
                <a:extLst>
                  <a:ext uri="{0D108BD9-81ED-4DB2-BD59-A6C34878D82A}">
                    <a16:rowId xmlns:a16="http://schemas.microsoft.com/office/drawing/2014/main" xmlns="" val="10003"/>
                  </a:ext>
                </a:extLst>
              </a:tr>
            </a:tbl>
          </a:graphicData>
        </a:graphic>
      </p:graphicFrame>
      <p:pic>
        <p:nvPicPr>
          <p:cNvPr id="5" name="Picture 4" descr="bill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4149080"/>
            <a:ext cx="6591300" cy="2438400"/>
          </a:xfrm>
          <a:prstGeom prst="rect">
            <a:avLst/>
          </a:prstGeom>
        </p:spPr>
      </p:pic>
    </p:spTree>
    <p:extLst>
      <p:ext uri="{BB962C8B-B14F-4D97-AF65-F5344CB8AC3E}">
        <p14:creationId xmlns:p14="http://schemas.microsoft.com/office/powerpoint/2010/main" val="261715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424936" cy="1143000"/>
          </a:xfrm>
        </p:spPr>
        <p:txBody>
          <a:bodyPr>
            <a:normAutofit/>
          </a:bodyPr>
          <a:lstStyle/>
          <a:p>
            <a:pPr algn="ctr"/>
            <a:r>
              <a:rPr lang="en-GB" dirty="0"/>
              <a:t>Kim </a:t>
            </a:r>
            <a:r>
              <a:rPr lang="en-GB" dirty="0" err="1"/>
              <a:t>KardashiAn</a:t>
            </a:r>
            <a:endParaRPr lang="en-GB" dirty="0"/>
          </a:p>
        </p:txBody>
      </p:sp>
      <p:sp>
        <p:nvSpPr>
          <p:cNvPr id="4" name="AutoShape 2"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Rectangle 6"/>
          <p:cNvSpPr/>
          <p:nvPr/>
        </p:nvSpPr>
        <p:spPr>
          <a:xfrm>
            <a:off x="368668" y="1124744"/>
            <a:ext cx="7939738" cy="923330"/>
          </a:xfrm>
          <a:prstGeom prst="rect">
            <a:avLst/>
          </a:prstGeom>
        </p:spPr>
        <p:txBody>
          <a:bodyPr wrap="none">
            <a:spAutoFit/>
          </a:bodyPr>
          <a:lstStyle/>
          <a:p>
            <a:pPr algn="ctr"/>
            <a:r>
              <a:rPr lang="en-US" dirty="0"/>
              <a:t>Now, </a:t>
            </a:r>
            <a:r>
              <a:rPr lang="en-US" dirty="0" err="1"/>
              <a:t>Kardashian's</a:t>
            </a:r>
            <a:r>
              <a:rPr lang="en-US" dirty="0"/>
              <a:t> tweets make headlines and we often hear that she may have</a:t>
            </a:r>
          </a:p>
          <a:p>
            <a:pPr algn="ctr"/>
            <a:r>
              <a:rPr lang="en-US" dirty="0"/>
              <a:t> ‘broken the internet’. She uses Twitter to promote products but does </a:t>
            </a:r>
          </a:p>
          <a:p>
            <a:pPr algn="ctr"/>
            <a:r>
              <a:rPr lang="en-US" dirty="0"/>
              <a:t>also promote some positive messages to followers</a:t>
            </a:r>
          </a:p>
        </p:txBody>
      </p:sp>
      <p:pic>
        <p:nvPicPr>
          <p:cNvPr id="9" name="Picture 8"/>
          <p:cNvPicPr>
            <a:picLocks noChangeAspect="1"/>
          </p:cNvPicPr>
          <p:nvPr/>
        </p:nvPicPr>
        <p:blipFill>
          <a:blip r:embed="rId2"/>
          <a:stretch>
            <a:fillRect/>
          </a:stretch>
        </p:blipFill>
        <p:spPr>
          <a:xfrm>
            <a:off x="179512" y="2492896"/>
            <a:ext cx="3810000" cy="2133600"/>
          </a:xfrm>
          <a:prstGeom prst="rect">
            <a:avLst/>
          </a:prstGeom>
        </p:spPr>
      </p:pic>
      <p:pic>
        <p:nvPicPr>
          <p:cNvPr id="11" name="Picture 10" descr="kim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2348880"/>
            <a:ext cx="4752528" cy="4176464"/>
          </a:xfrm>
          <a:prstGeom prst="rect">
            <a:avLst/>
          </a:prstGeom>
        </p:spPr>
      </p:pic>
    </p:spTree>
    <p:extLst>
      <p:ext uri="{BB962C8B-B14F-4D97-AF65-F5344CB8AC3E}">
        <p14:creationId xmlns:p14="http://schemas.microsoft.com/office/powerpoint/2010/main" val="2623429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3027"/>
            <a:ext cx="8424936" cy="1143000"/>
          </a:xfrm>
        </p:spPr>
        <p:txBody>
          <a:bodyPr>
            <a:normAutofit/>
          </a:bodyPr>
          <a:lstStyle/>
          <a:p>
            <a:pPr algn="ctr"/>
            <a:r>
              <a:rPr lang="en-US" dirty="0"/>
              <a:t>B</a:t>
            </a:r>
            <a:r>
              <a:rPr lang="en-GB" dirty="0"/>
              <a:t>ill gates</a:t>
            </a:r>
          </a:p>
        </p:txBody>
      </p:sp>
      <p:sp>
        <p:nvSpPr>
          <p:cNvPr id="4" name="AutoShape 2"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p:cNvSpPr/>
          <p:nvPr/>
        </p:nvSpPr>
        <p:spPr>
          <a:xfrm>
            <a:off x="179512" y="836712"/>
            <a:ext cx="8424936" cy="1200329"/>
          </a:xfrm>
          <a:prstGeom prst="rect">
            <a:avLst/>
          </a:prstGeom>
        </p:spPr>
        <p:txBody>
          <a:bodyPr wrap="square">
            <a:spAutoFit/>
          </a:bodyPr>
          <a:lstStyle/>
          <a:p>
            <a:pPr algn="ctr"/>
            <a:r>
              <a:rPr lang="en-US" dirty="0"/>
              <a:t>Bill Gates used Twitter to launch his charitable website. Bill Gates’ Twitter account is updated almost daily.  Not only does he pop on Twitter for a browse and a tweet, he puts a lot of thought into his responses, and uses </a:t>
            </a:r>
            <a:r>
              <a:rPr lang="en-US" dirty="0" err="1"/>
              <a:t>hashtags</a:t>
            </a:r>
            <a:r>
              <a:rPr lang="en-US" dirty="0"/>
              <a:t> like a social media strategist. Uses photos and videos to help portray key messages.</a:t>
            </a:r>
          </a:p>
        </p:txBody>
      </p:sp>
      <p:pic>
        <p:nvPicPr>
          <p:cNvPr id="6" name="Picture 5" descr="BG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8880"/>
            <a:ext cx="5315580" cy="3133204"/>
          </a:xfrm>
          <a:prstGeom prst="rect">
            <a:avLst/>
          </a:prstGeom>
        </p:spPr>
      </p:pic>
      <p:pic>
        <p:nvPicPr>
          <p:cNvPr id="7" name="Picture 6" descr="BG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3429000"/>
            <a:ext cx="4672163" cy="3061072"/>
          </a:xfrm>
          <a:prstGeom prst="rect">
            <a:avLst/>
          </a:prstGeom>
        </p:spPr>
      </p:pic>
    </p:spTree>
    <p:extLst>
      <p:ext uri="{BB962C8B-B14F-4D97-AF65-F5344CB8AC3E}">
        <p14:creationId xmlns:p14="http://schemas.microsoft.com/office/powerpoint/2010/main" val="15703090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Linguistic analysis of first tweet</a:t>
            </a:r>
          </a:p>
        </p:txBody>
      </p:sp>
      <p:sp>
        <p:nvSpPr>
          <p:cNvPr id="3" name="Content Placeholder 2"/>
          <p:cNvSpPr>
            <a:spLocks noGrp="1"/>
          </p:cNvSpPr>
          <p:nvPr>
            <p:ph idx="1"/>
          </p:nvPr>
        </p:nvSpPr>
        <p:spPr>
          <a:xfrm>
            <a:off x="539552" y="1100628"/>
            <a:ext cx="8136904" cy="3912548"/>
          </a:xfrm>
        </p:spPr>
        <p:txBody>
          <a:bodyPr>
            <a:normAutofit/>
          </a:bodyPr>
          <a:lstStyle/>
          <a:p>
            <a:pPr algn="ctr"/>
            <a:r>
              <a:rPr lang="en-GB" sz="2000" i="1" dirty="0">
                <a:solidFill>
                  <a:srgbClr val="0070C0"/>
                </a:solidFill>
              </a:rPr>
              <a:t>“Hello World.” Hard at work on my foundation letter</a:t>
            </a:r>
          </a:p>
          <a:p>
            <a:pPr>
              <a:buFont typeface="Arial" panose="020B0604020202020204" pitchFamily="34" charset="0"/>
              <a:buChar char="•"/>
            </a:pPr>
            <a:r>
              <a:rPr lang="en-GB" sz="2000" b="0" dirty="0"/>
              <a:t>broad opening greeting—</a:t>
            </a:r>
            <a:r>
              <a:rPr lang="en-GB" sz="2000" dirty="0">
                <a:solidFill>
                  <a:srgbClr val="FF0000"/>
                </a:solidFill>
              </a:rPr>
              <a:t>vocative</a:t>
            </a:r>
            <a:r>
              <a:rPr lang="en-GB" sz="2000" b="0" dirty="0"/>
              <a:t> consciously addresses international audience (indicative of BG’s intentions—publicising his charity)</a:t>
            </a:r>
          </a:p>
          <a:p>
            <a:pPr>
              <a:buFont typeface="Arial" panose="020B0604020202020204" pitchFamily="34" charset="0"/>
              <a:buChar char="•"/>
            </a:pPr>
            <a:r>
              <a:rPr lang="en-GB" sz="2000" dirty="0">
                <a:solidFill>
                  <a:srgbClr val="FF0000"/>
                </a:solidFill>
              </a:rPr>
              <a:t>quotation marks </a:t>
            </a:r>
            <a:r>
              <a:rPr lang="en-GB" sz="2000" b="0" dirty="0"/>
              <a:t>perhaps suggest artificiality of social media interactions</a:t>
            </a:r>
          </a:p>
          <a:p>
            <a:pPr>
              <a:buFont typeface="Arial" panose="020B0604020202020204" pitchFamily="34" charset="0"/>
              <a:buChar char="•"/>
            </a:pPr>
            <a:r>
              <a:rPr lang="en-GB" sz="2000" b="0" dirty="0"/>
              <a:t>more formal </a:t>
            </a:r>
            <a:r>
              <a:rPr lang="en-GB" sz="2000" dirty="0">
                <a:solidFill>
                  <a:srgbClr val="FF0000"/>
                </a:solidFill>
              </a:rPr>
              <a:t>interjection</a:t>
            </a:r>
            <a:r>
              <a:rPr lang="en-GB" sz="2000" b="0" dirty="0"/>
              <a:t> </a:t>
            </a:r>
            <a:r>
              <a:rPr lang="en-GB" sz="2000" b="0" i="1" dirty="0"/>
              <a:t>Hello </a:t>
            </a:r>
            <a:r>
              <a:rPr lang="en-GB" sz="2000" b="0" dirty="0"/>
              <a:t>(rather than ‘Hi’ or ‘Hey’)</a:t>
            </a:r>
          </a:p>
          <a:p>
            <a:pPr>
              <a:buFont typeface="Arial" panose="020B0604020202020204" pitchFamily="34" charset="0"/>
              <a:buChar char="•"/>
            </a:pPr>
            <a:r>
              <a:rPr lang="en-GB" sz="2000">
                <a:solidFill>
                  <a:srgbClr val="FF0000"/>
                </a:solidFill>
              </a:rPr>
              <a:t>elliptical</a:t>
            </a:r>
            <a:r>
              <a:rPr lang="en-GB" sz="2000" b="0"/>
              <a:t>—brings </a:t>
            </a:r>
            <a:r>
              <a:rPr lang="en-GB" sz="2000" smtClean="0">
                <a:solidFill>
                  <a:srgbClr val="FF0000"/>
                </a:solidFill>
              </a:rPr>
              <a:t>adverb</a:t>
            </a:r>
            <a:r>
              <a:rPr lang="en-GB" sz="2000" b="0" smtClean="0"/>
              <a:t> </a:t>
            </a:r>
            <a:r>
              <a:rPr lang="en-GB" sz="2000" b="0" i="1" dirty="0"/>
              <a:t>hard </a:t>
            </a:r>
            <a:r>
              <a:rPr lang="en-GB" sz="2000" b="0" dirty="0"/>
              <a:t>to </a:t>
            </a:r>
            <a:r>
              <a:rPr lang="en-GB" sz="2000" dirty="0">
                <a:solidFill>
                  <a:srgbClr val="FF0000"/>
                </a:solidFill>
              </a:rPr>
              <a:t>initial position</a:t>
            </a:r>
          </a:p>
          <a:p>
            <a:pPr>
              <a:buFont typeface="Arial" panose="020B0604020202020204" pitchFamily="34" charset="0"/>
              <a:buChar char="•"/>
            </a:pPr>
            <a:r>
              <a:rPr lang="en-GB" sz="2000" b="0" dirty="0"/>
              <a:t>detail provided by </a:t>
            </a:r>
            <a:r>
              <a:rPr lang="en-GB" sz="2000" dirty="0">
                <a:solidFill>
                  <a:srgbClr val="FF0000"/>
                </a:solidFill>
              </a:rPr>
              <a:t>prepositional phrases </a:t>
            </a:r>
            <a:r>
              <a:rPr lang="en-GB" sz="2000" b="0" dirty="0"/>
              <a:t>(</a:t>
            </a:r>
            <a:r>
              <a:rPr lang="en-GB" sz="2000" dirty="0" err="1">
                <a:solidFill>
                  <a:srgbClr val="FF0000"/>
                </a:solidFill>
              </a:rPr>
              <a:t>postmodifying</a:t>
            </a:r>
            <a:r>
              <a:rPr lang="en-GB" sz="2000" dirty="0">
                <a:solidFill>
                  <a:srgbClr val="FF0000"/>
                </a:solidFill>
              </a:rPr>
              <a:t> </a:t>
            </a:r>
            <a:r>
              <a:rPr lang="en-GB" sz="2000" b="0" i="1" dirty="0"/>
              <a:t>hard</a:t>
            </a:r>
            <a:r>
              <a:rPr lang="en-GB" sz="2000" b="0" dirty="0"/>
              <a:t>)</a:t>
            </a:r>
            <a:endParaRPr lang="en-GB" sz="2000" dirty="0"/>
          </a:p>
          <a:p>
            <a:pPr>
              <a:buFont typeface="Arial" panose="020B0604020202020204" pitchFamily="34" charset="0"/>
              <a:buChar char="•"/>
            </a:pPr>
            <a:r>
              <a:rPr lang="en-GB" sz="2000" b="0" dirty="0"/>
              <a:t>shared knowledge (presupposition): </a:t>
            </a:r>
            <a:r>
              <a:rPr lang="en-GB" sz="2000" b="0" i="1" dirty="0"/>
              <a:t>my foundation letter</a:t>
            </a:r>
            <a:r>
              <a:rPr lang="en-GB" sz="2000" b="0" dirty="0"/>
              <a:t> (</a:t>
            </a:r>
            <a:r>
              <a:rPr lang="en-GB" sz="2000" dirty="0">
                <a:solidFill>
                  <a:srgbClr val="FF0000"/>
                </a:solidFill>
              </a:rPr>
              <a:t>noun phrase </a:t>
            </a:r>
            <a:r>
              <a:rPr lang="en-GB" sz="2000" b="0" dirty="0"/>
              <a:t>with </a:t>
            </a:r>
            <a:r>
              <a:rPr lang="en-GB" sz="2000" dirty="0">
                <a:solidFill>
                  <a:srgbClr val="FF0000"/>
                </a:solidFill>
              </a:rPr>
              <a:t>possessive</a:t>
            </a:r>
            <a:r>
              <a:rPr lang="en-GB" sz="2000" b="0" dirty="0"/>
              <a:t> </a:t>
            </a:r>
            <a:r>
              <a:rPr lang="en-GB" sz="2000" dirty="0">
                <a:solidFill>
                  <a:srgbClr val="FF0000"/>
                </a:solidFill>
              </a:rPr>
              <a:t>determiner</a:t>
            </a:r>
            <a:r>
              <a:rPr lang="en-GB" sz="2000" b="0" dirty="0"/>
              <a:t>)—no other first person references</a:t>
            </a:r>
          </a:p>
          <a:p>
            <a:pPr>
              <a:buFont typeface="Arial" panose="020B0604020202020204" pitchFamily="34" charset="0"/>
              <a:buChar char="•"/>
            </a:pPr>
            <a:endParaRPr lang="en-GB" sz="2000" b="0" dirty="0"/>
          </a:p>
        </p:txBody>
      </p:sp>
    </p:spTree>
    <p:extLst>
      <p:ext uri="{BB962C8B-B14F-4D97-AF65-F5344CB8AC3E}">
        <p14:creationId xmlns:p14="http://schemas.microsoft.com/office/powerpoint/2010/main" val="3107923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Linguistic analysis of first tweet</a:t>
            </a:r>
          </a:p>
        </p:txBody>
      </p:sp>
      <p:sp>
        <p:nvSpPr>
          <p:cNvPr id="3" name="Content Placeholder 2"/>
          <p:cNvSpPr>
            <a:spLocks noGrp="1"/>
          </p:cNvSpPr>
          <p:nvPr>
            <p:ph idx="1"/>
          </p:nvPr>
        </p:nvSpPr>
        <p:spPr/>
        <p:txBody>
          <a:bodyPr>
            <a:normAutofit/>
          </a:bodyPr>
          <a:lstStyle/>
          <a:p>
            <a:pPr algn="ctr"/>
            <a:r>
              <a:rPr lang="en-GB" sz="2000" i="1" dirty="0">
                <a:solidFill>
                  <a:srgbClr val="0070C0"/>
                </a:solidFill>
              </a:rPr>
              <a:t>– publishing on 1/25.</a:t>
            </a:r>
          </a:p>
          <a:p>
            <a:pPr algn="ctr"/>
            <a:endParaRPr lang="en-GB" sz="2000" b="0" i="1" dirty="0"/>
          </a:p>
          <a:p>
            <a:pPr>
              <a:buFont typeface="Arial" panose="020B0604020202020204" pitchFamily="34" charset="0"/>
              <a:buChar char="•"/>
            </a:pPr>
            <a:r>
              <a:rPr lang="en-GB" sz="2000" b="0" dirty="0"/>
              <a:t>loosely structured sentences (</a:t>
            </a:r>
            <a:r>
              <a:rPr lang="en-GB" sz="2000" dirty="0">
                <a:solidFill>
                  <a:srgbClr val="FF0000"/>
                </a:solidFill>
              </a:rPr>
              <a:t>grammatical fragments</a:t>
            </a:r>
            <a:r>
              <a:rPr lang="en-GB" sz="2000" b="0" dirty="0"/>
              <a:t>)—shows some understanding of multimodal genre (dash is conversational)</a:t>
            </a:r>
          </a:p>
          <a:p>
            <a:pPr>
              <a:buFont typeface="Arial" panose="020B0604020202020204" pitchFamily="34" charset="0"/>
              <a:buChar char="•"/>
            </a:pPr>
            <a:r>
              <a:rPr lang="en-GB" sz="2000" dirty="0">
                <a:solidFill>
                  <a:srgbClr val="FF0000"/>
                </a:solidFill>
              </a:rPr>
              <a:t>elliptical</a:t>
            </a:r>
            <a:r>
              <a:rPr lang="en-GB" sz="2000" b="0" dirty="0"/>
              <a:t>: </a:t>
            </a:r>
            <a:r>
              <a:rPr lang="en-GB" sz="2000" dirty="0">
                <a:solidFill>
                  <a:srgbClr val="FF0000"/>
                </a:solidFill>
              </a:rPr>
              <a:t>subject</a:t>
            </a:r>
            <a:r>
              <a:rPr lang="en-GB" sz="2000" b="0" dirty="0"/>
              <a:t> and </a:t>
            </a:r>
            <a:r>
              <a:rPr lang="en-GB" sz="2000" dirty="0">
                <a:solidFill>
                  <a:srgbClr val="FF0000"/>
                </a:solidFill>
              </a:rPr>
              <a:t>auxiliary verb </a:t>
            </a:r>
            <a:r>
              <a:rPr lang="en-GB" sz="2000" b="0" dirty="0"/>
              <a:t>elided (could be future reference with </a:t>
            </a:r>
            <a:r>
              <a:rPr lang="en-GB" sz="2000" dirty="0">
                <a:solidFill>
                  <a:srgbClr val="FF0000"/>
                </a:solidFill>
              </a:rPr>
              <a:t>modal</a:t>
            </a:r>
            <a:r>
              <a:rPr lang="en-GB" sz="2000" b="0" dirty="0"/>
              <a:t> e.g. ‘will be publishing’)—intention  </a:t>
            </a:r>
          </a:p>
          <a:p>
            <a:pPr>
              <a:buFont typeface="Arial" panose="020B0604020202020204" pitchFamily="34" charset="0"/>
              <a:buChar char="•"/>
            </a:pPr>
            <a:r>
              <a:rPr lang="en-GB" sz="2000" b="0" dirty="0"/>
              <a:t>American formatting of date (</a:t>
            </a:r>
            <a:r>
              <a:rPr lang="en-GB" sz="2000" dirty="0">
                <a:solidFill>
                  <a:srgbClr val="FF0000"/>
                </a:solidFill>
              </a:rPr>
              <a:t>cardinal</a:t>
            </a:r>
            <a:r>
              <a:rPr lang="en-GB" sz="2000" b="0" dirty="0"/>
              <a:t> numbers with month first, followed by day). </a:t>
            </a:r>
          </a:p>
          <a:p>
            <a:pPr>
              <a:buFont typeface="Arial" panose="020B0604020202020204" pitchFamily="34" charset="0"/>
              <a:buChar char="•"/>
            </a:pPr>
            <a:endParaRPr lang="en-GB" sz="2000" b="0" dirty="0"/>
          </a:p>
          <a:p>
            <a:pPr algn="ctr"/>
            <a:endParaRPr lang="en-GB" sz="2000" b="0" i="1" dirty="0"/>
          </a:p>
          <a:p>
            <a:pPr algn="ctr"/>
            <a:endParaRPr lang="en-GB" sz="2000" b="0" i="1" dirty="0"/>
          </a:p>
          <a:p>
            <a:pPr algn="ctr"/>
            <a:endParaRPr lang="en-GB" sz="2000" dirty="0"/>
          </a:p>
        </p:txBody>
      </p:sp>
    </p:spTree>
    <p:extLst>
      <p:ext uri="{BB962C8B-B14F-4D97-AF65-F5344CB8AC3E}">
        <p14:creationId xmlns:p14="http://schemas.microsoft.com/office/powerpoint/2010/main" val="1030664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3027"/>
            <a:ext cx="8424936" cy="1143000"/>
          </a:xfrm>
        </p:spPr>
        <p:txBody>
          <a:bodyPr>
            <a:normAutofit/>
          </a:bodyPr>
          <a:lstStyle/>
          <a:p>
            <a:pPr algn="ctr"/>
            <a:r>
              <a:rPr lang="en-GB" dirty="0"/>
              <a:t>THE queen</a:t>
            </a:r>
          </a:p>
        </p:txBody>
      </p:sp>
      <p:sp>
        <p:nvSpPr>
          <p:cNvPr id="4" name="AutoShape 2"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10" name="Table 9"/>
          <p:cNvGraphicFramePr>
            <a:graphicFrameLocks noGrp="1"/>
          </p:cNvGraphicFramePr>
          <p:nvPr>
            <p:extLst>
              <p:ext uri="{D42A27DB-BD31-4B8C-83A1-F6EECF244321}">
                <p14:modId xmlns:p14="http://schemas.microsoft.com/office/powerpoint/2010/main" val="2861069247"/>
              </p:ext>
            </p:extLst>
          </p:nvPr>
        </p:nvGraphicFramePr>
        <p:xfrm>
          <a:off x="21988" y="1268760"/>
          <a:ext cx="8784976" cy="4485640"/>
        </p:xfrm>
        <a:graphic>
          <a:graphicData uri="http://schemas.openxmlformats.org/drawingml/2006/table">
            <a:tbl>
              <a:tblPr firstRow="1" bandRow="1">
                <a:tableStyleId>{D7AC3CCA-C797-4891-BE02-D94E43425B78}</a:tableStyleId>
              </a:tblPr>
              <a:tblGrid>
                <a:gridCol w="4392488">
                  <a:extLst>
                    <a:ext uri="{9D8B030D-6E8A-4147-A177-3AD203B41FA5}">
                      <a16:colId xmlns:a16="http://schemas.microsoft.com/office/drawing/2014/main" xmlns="" val="20000"/>
                    </a:ext>
                  </a:extLst>
                </a:gridCol>
                <a:gridCol w="4392488">
                  <a:extLst>
                    <a:ext uri="{9D8B030D-6E8A-4147-A177-3AD203B41FA5}">
                      <a16:colId xmlns:a16="http://schemas.microsoft.com/office/drawing/2014/main" xmlns="" val="20001"/>
                    </a:ext>
                  </a:extLst>
                </a:gridCol>
              </a:tblGrid>
              <a:tr h="0">
                <a:tc>
                  <a:txBody>
                    <a:bodyPr/>
                    <a:lstStyle/>
                    <a:p>
                      <a:r>
                        <a:rPr lang="en-US" b="0" dirty="0"/>
                        <a:t>Why</a:t>
                      </a:r>
                      <a:r>
                        <a:rPr lang="en-US" b="0" baseline="0" dirty="0"/>
                        <a:t> are they a celeb?</a:t>
                      </a:r>
                      <a:endParaRPr lang="en-US" b="0" dirty="0"/>
                    </a:p>
                  </a:txBody>
                  <a:tcPr/>
                </a:tc>
                <a:tc>
                  <a:txBody>
                    <a:bodyPr/>
                    <a:lstStyle/>
                    <a:p>
                      <a:r>
                        <a:rPr lang="en-US" b="0" dirty="0"/>
                        <a:t>She is the Queen!</a:t>
                      </a:r>
                    </a:p>
                  </a:txBody>
                  <a:tcPr/>
                </a:tc>
                <a:extLst>
                  <a:ext uri="{0D108BD9-81ED-4DB2-BD59-A6C34878D82A}">
                    <a16:rowId xmlns:a16="http://schemas.microsoft.com/office/drawing/2014/main" xmlns="" val="10000"/>
                  </a:ext>
                </a:extLst>
              </a:tr>
              <a:tr h="370840">
                <a:tc>
                  <a:txBody>
                    <a:bodyPr/>
                    <a:lstStyle/>
                    <a:p>
                      <a:r>
                        <a:rPr lang="en-US" dirty="0"/>
                        <a:t>How</a:t>
                      </a:r>
                      <a:r>
                        <a:rPr lang="en-US" baseline="0" dirty="0"/>
                        <a:t> many current followers</a:t>
                      </a:r>
                      <a:endParaRPr lang="en-US" dirty="0"/>
                    </a:p>
                  </a:txBody>
                  <a:tcPr/>
                </a:tc>
                <a:tc>
                  <a:txBody>
                    <a:bodyPr/>
                    <a:lstStyle/>
                    <a:p>
                      <a:r>
                        <a:rPr lang="en-US" dirty="0"/>
                        <a:t>2.65 million</a:t>
                      </a:r>
                    </a:p>
                  </a:txBody>
                  <a:tcPr/>
                </a:tc>
                <a:extLst>
                  <a:ext uri="{0D108BD9-81ED-4DB2-BD59-A6C34878D82A}">
                    <a16:rowId xmlns:a16="http://schemas.microsoft.com/office/drawing/2014/main" xmlns="" val="10001"/>
                  </a:ext>
                </a:extLst>
              </a:tr>
              <a:tr h="370840">
                <a:tc>
                  <a:txBody>
                    <a:bodyPr/>
                    <a:lstStyle/>
                    <a:p>
                      <a:r>
                        <a:rPr lang="en-US" dirty="0"/>
                        <a:t>How many tweets</a:t>
                      </a:r>
                      <a:r>
                        <a:rPr lang="en-US" baseline="0" dirty="0"/>
                        <a:t> sent</a:t>
                      </a:r>
                      <a:endParaRPr lang="en-US" dirty="0"/>
                    </a:p>
                  </a:txBody>
                  <a:tcPr/>
                </a:tc>
                <a:tc>
                  <a:txBody>
                    <a:bodyPr/>
                    <a:lstStyle/>
                    <a:p>
                      <a:r>
                        <a:rPr lang="en-US" dirty="0"/>
                        <a:t>24.3K Not sure she has personally</a:t>
                      </a:r>
                      <a:r>
                        <a:rPr lang="en-US" baseline="0" dirty="0"/>
                        <a:t> sent all of these.</a:t>
                      </a:r>
                      <a:endParaRPr lang="en-US" dirty="0"/>
                    </a:p>
                  </a:txBody>
                  <a:tcPr/>
                </a:tc>
                <a:extLst>
                  <a:ext uri="{0D108BD9-81ED-4DB2-BD59-A6C34878D82A}">
                    <a16:rowId xmlns:a16="http://schemas.microsoft.com/office/drawing/2014/main" xmlns="" val="10002"/>
                  </a:ext>
                </a:extLst>
              </a:tr>
              <a:tr h="370840">
                <a:tc>
                  <a:txBody>
                    <a:bodyPr/>
                    <a:lstStyle/>
                    <a:p>
                      <a:r>
                        <a:rPr lang="en-US" dirty="0"/>
                        <a:t>Nature of first</a:t>
                      </a:r>
                      <a:r>
                        <a:rPr lang="en-US" baseline="0" dirty="0"/>
                        <a:t> tweet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Caused some controversy. Her Majesty Elizabeth II took to Twitter to post on the @</a:t>
                      </a:r>
                      <a:r>
                        <a:rPr lang="en-US" dirty="0" err="1"/>
                        <a:t>BritishMonarchy</a:t>
                      </a:r>
                      <a:r>
                        <a:rPr lang="en-US" dirty="0"/>
                        <a:t> account saying: "It is a pleasure to open the Information Age exhibition today at the @</a:t>
                      </a:r>
                      <a:r>
                        <a:rPr lang="en-US" dirty="0" err="1"/>
                        <a:t>ScienceMuseum</a:t>
                      </a:r>
                      <a:r>
                        <a:rPr lang="en-US" dirty="0"/>
                        <a:t> and I hope people will enjoy visiting. Elizabeth R.“ The tweet was shown on BBC News when reporting the Queen's introduction to social media, unfortunately so were some of the comments as you can see on the next slide.</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980896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3027"/>
            <a:ext cx="8424936" cy="1143000"/>
          </a:xfrm>
        </p:spPr>
        <p:txBody>
          <a:bodyPr>
            <a:normAutofit/>
          </a:bodyPr>
          <a:lstStyle/>
          <a:p>
            <a:pPr algn="ctr"/>
            <a:r>
              <a:rPr lang="en-GB" dirty="0"/>
              <a:t>THE queen</a:t>
            </a:r>
          </a:p>
        </p:txBody>
      </p:sp>
      <p:sp>
        <p:nvSpPr>
          <p:cNvPr id="4" name="AutoShape 2"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Rectangle 2"/>
          <p:cNvSpPr/>
          <p:nvPr/>
        </p:nvSpPr>
        <p:spPr>
          <a:xfrm>
            <a:off x="1403648" y="980728"/>
            <a:ext cx="6102424" cy="1200329"/>
          </a:xfrm>
          <a:prstGeom prst="rect">
            <a:avLst/>
          </a:prstGeom>
        </p:spPr>
        <p:txBody>
          <a:bodyPr wrap="square">
            <a:spAutoFit/>
          </a:bodyPr>
          <a:lstStyle/>
          <a:p>
            <a:pPr algn="ctr"/>
            <a:r>
              <a:rPr lang="en-US" dirty="0"/>
              <a:t>The tweet, which was retweeted 36,000 times and </a:t>
            </a:r>
            <a:r>
              <a:rPr lang="en-US" dirty="0" err="1"/>
              <a:t>favourited</a:t>
            </a:r>
            <a:r>
              <a:rPr lang="en-US" dirty="0"/>
              <a:t> 37,000 times, was responded to by a curt "f*** off" from a user named @</a:t>
            </a:r>
            <a:r>
              <a:rPr lang="en-US" dirty="0" err="1"/>
              <a:t>WolfgangDikface</a:t>
            </a:r>
            <a:r>
              <a:rPr lang="en-US" dirty="0"/>
              <a:t>, which the broadcaster showed live on BBC News.</a:t>
            </a:r>
          </a:p>
        </p:txBody>
      </p:sp>
      <p:pic>
        <p:nvPicPr>
          <p:cNvPr id="5" name="Picture 4" descr="queen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2348880"/>
            <a:ext cx="6239396" cy="4196408"/>
          </a:xfrm>
          <a:prstGeom prst="rect">
            <a:avLst/>
          </a:prstGeom>
        </p:spPr>
      </p:pic>
    </p:spTree>
    <p:extLst>
      <p:ext uri="{BB962C8B-B14F-4D97-AF65-F5344CB8AC3E}">
        <p14:creationId xmlns:p14="http://schemas.microsoft.com/office/powerpoint/2010/main" val="280740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Linguistic analysis of first tweet</a:t>
            </a:r>
          </a:p>
        </p:txBody>
      </p:sp>
      <p:sp>
        <p:nvSpPr>
          <p:cNvPr id="3" name="Content Placeholder 2"/>
          <p:cNvSpPr>
            <a:spLocks noGrp="1"/>
          </p:cNvSpPr>
          <p:nvPr>
            <p:ph idx="1"/>
          </p:nvPr>
        </p:nvSpPr>
        <p:spPr>
          <a:xfrm>
            <a:off x="467544" y="1100628"/>
            <a:ext cx="8136904" cy="3840540"/>
          </a:xfrm>
        </p:spPr>
        <p:txBody>
          <a:bodyPr>
            <a:normAutofit fontScale="92500" lnSpcReduction="10000"/>
          </a:bodyPr>
          <a:lstStyle/>
          <a:p>
            <a:pPr algn="ctr"/>
            <a:r>
              <a:rPr lang="en-GB" sz="2200" i="1" dirty="0">
                <a:solidFill>
                  <a:srgbClr val="0070C0"/>
                </a:solidFill>
              </a:rPr>
              <a:t>It is a pleasure to open the IA exhibition today at the @Science Museum</a:t>
            </a:r>
          </a:p>
          <a:p>
            <a:pPr algn="ctr"/>
            <a:endParaRPr lang="en-GB" sz="2000" b="0" i="1" dirty="0"/>
          </a:p>
          <a:p>
            <a:pPr>
              <a:buFont typeface="Arial" panose="020B0604020202020204" pitchFamily="34" charset="0"/>
              <a:buChar char="•"/>
            </a:pPr>
            <a:r>
              <a:rPr lang="en-GB" sz="2200" b="0" dirty="0"/>
              <a:t>formal, written style with no spoken features—</a:t>
            </a:r>
            <a:r>
              <a:rPr lang="en-GB" sz="2200" dirty="0">
                <a:solidFill>
                  <a:srgbClr val="FF0000"/>
                </a:solidFill>
              </a:rPr>
              <a:t>compound-complex sentence</a:t>
            </a:r>
            <a:r>
              <a:rPr lang="en-GB" sz="2200" b="0" dirty="0"/>
              <a:t> (</a:t>
            </a:r>
            <a:r>
              <a:rPr lang="en-GB" sz="2200" b="0" i="1" dirty="0"/>
              <a:t>is … to open … </a:t>
            </a:r>
            <a:r>
              <a:rPr lang="en-GB" sz="2200" b="0" i="1" u="sng" dirty="0"/>
              <a:t>and</a:t>
            </a:r>
            <a:r>
              <a:rPr lang="en-GB" sz="2200" b="0" i="1" dirty="0"/>
              <a:t> … hope [</a:t>
            </a:r>
            <a:r>
              <a:rPr lang="en-GB" sz="2200" b="0" i="1" u="sng" dirty="0"/>
              <a:t>that</a:t>
            </a:r>
            <a:r>
              <a:rPr lang="en-GB" sz="2200" b="0" i="1" dirty="0"/>
              <a:t>] … will enjoy …</a:t>
            </a:r>
            <a:r>
              <a:rPr lang="en-GB" sz="2200" b="0" dirty="0"/>
              <a:t>)</a:t>
            </a:r>
          </a:p>
          <a:p>
            <a:pPr>
              <a:buFont typeface="Arial" panose="020B0604020202020204" pitchFamily="34" charset="0"/>
              <a:buChar char="•"/>
            </a:pPr>
            <a:r>
              <a:rPr lang="en-GB" sz="2200" dirty="0">
                <a:solidFill>
                  <a:srgbClr val="FF0000"/>
                </a:solidFill>
              </a:rPr>
              <a:t>cleft sentence</a:t>
            </a:r>
            <a:r>
              <a:rPr lang="en-GB" sz="2200" b="0" dirty="0"/>
              <a:t>: </a:t>
            </a:r>
            <a:r>
              <a:rPr lang="en-GB" sz="2200" dirty="0">
                <a:solidFill>
                  <a:srgbClr val="FF0000"/>
                </a:solidFill>
              </a:rPr>
              <a:t>noun phrase complement </a:t>
            </a:r>
            <a:r>
              <a:rPr lang="en-GB" sz="2200" b="0" dirty="0"/>
              <a:t>brought to the front of the clause (</a:t>
            </a:r>
            <a:r>
              <a:rPr lang="en-GB" sz="2200" b="0" i="1" dirty="0"/>
              <a:t>It is </a:t>
            </a:r>
            <a:r>
              <a:rPr lang="en-GB" sz="2200" b="0" i="1" u="sng" dirty="0"/>
              <a:t>a pleasure </a:t>
            </a:r>
            <a:r>
              <a:rPr lang="en-GB" sz="2200" b="0" i="1" dirty="0"/>
              <a:t>to …, </a:t>
            </a:r>
            <a:r>
              <a:rPr lang="en-GB" sz="2200" dirty="0">
                <a:solidFill>
                  <a:srgbClr val="FF0000"/>
                </a:solidFill>
              </a:rPr>
              <a:t>collocation</a:t>
            </a:r>
            <a:r>
              <a:rPr lang="en-GB" sz="2200" b="0" dirty="0"/>
              <a:t>)</a:t>
            </a:r>
          </a:p>
          <a:p>
            <a:pPr>
              <a:buFont typeface="Arial" panose="020B0604020202020204" pitchFamily="34" charset="0"/>
              <a:buChar char="•"/>
            </a:pPr>
            <a:r>
              <a:rPr lang="en-GB" sz="2200" b="0" dirty="0"/>
              <a:t>capitalised </a:t>
            </a:r>
            <a:r>
              <a:rPr lang="en-GB" sz="2200" dirty="0">
                <a:solidFill>
                  <a:srgbClr val="FF0000"/>
                </a:solidFill>
              </a:rPr>
              <a:t>proper nouns </a:t>
            </a:r>
            <a:r>
              <a:rPr lang="en-GB" sz="2200" b="0" dirty="0"/>
              <a:t>to promote venue (</a:t>
            </a:r>
            <a:r>
              <a:rPr lang="en-GB" sz="2200" b="0" i="1" dirty="0"/>
              <a:t>Science Museum</a:t>
            </a:r>
            <a:r>
              <a:rPr lang="en-GB" sz="2200" b="0" dirty="0"/>
              <a:t>) and event (</a:t>
            </a:r>
            <a:r>
              <a:rPr lang="en-GB" sz="2200" b="0" i="1" dirty="0"/>
              <a:t>Information Age</a:t>
            </a:r>
            <a:r>
              <a:rPr lang="en-GB" sz="2200" b="0" dirty="0"/>
              <a:t>)</a:t>
            </a:r>
          </a:p>
          <a:p>
            <a:pPr>
              <a:buFont typeface="Arial" panose="020B0604020202020204" pitchFamily="34" charset="0"/>
              <a:buChar char="•"/>
            </a:pPr>
            <a:r>
              <a:rPr lang="en-GB" sz="2200" dirty="0">
                <a:solidFill>
                  <a:srgbClr val="FF0000"/>
                </a:solidFill>
              </a:rPr>
              <a:t>adverbial</a:t>
            </a:r>
            <a:r>
              <a:rPr lang="en-GB" sz="2200" b="0" dirty="0"/>
              <a:t> </a:t>
            </a:r>
            <a:r>
              <a:rPr lang="en-GB" sz="2200" b="0" i="1" dirty="0"/>
              <a:t>today</a:t>
            </a:r>
            <a:r>
              <a:rPr lang="en-GB" sz="2200" b="0" dirty="0"/>
              <a:t>: promotes event and Queen’s attendance (time-sensitive)</a:t>
            </a:r>
          </a:p>
          <a:p>
            <a:pPr>
              <a:buFont typeface="Arial" panose="020B0604020202020204" pitchFamily="34" charset="0"/>
              <a:buChar char="•"/>
            </a:pPr>
            <a:r>
              <a:rPr lang="en-GB" sz="2200" b="0" dirty="0"/>
              <a:t>use of @ </a:t>
            </a:r>
            <a:r>
              <a:rPr lang="en-GB" sz="2200" dirty="0">
                <a:solidFill>
                  <a:srgbClr val="FF0000"/>
                </a:solidFill>
              </a:rPr>
              <a:t>symbol</a:t>
            </a:r>
            <a:r>
              <a:rPr lang="en-GB" sz="2200" b="0" dirty="0"/>
              <a:t> for Twitter ID</a:t>
            </a:r>
          </a:p>
          <a:p>
            <a:pPr>
              <a:buFont typeface="Arial" panose="020B0604020202020204" pitchFamily="34" charset="0"/>
              <a:buChar char="•"/>
            </a:pPr>
            <a:endParaRPr lang="en-GB" sz="2000" b="0" dirty="0"/>
          </a:p>
          <a:p>
            <a:pPr>
              <a:buFont typeface="Arial" panose="020B0604020202020204" pitchFamily="34" charset="0"/>
              <a:buChar char="•"/>
            </a:pPr>
            <a:endParaRPr lang="en-GB" sz="2000" b="0" dirty="0"/>
          </a:p>
        </p:txBody>
      </p:sp>
    </p:spTree>
    <p:extLst>
      <p:ext uri="{BB962C8B-B14F-4D97-AF65-F5344CB8AC3E}">
        <p14:creationId xmlns:p14="http://schemas.microsoft.com/office/powerpoint/2010/main" val="2177411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Linguistic analysis of first tweet</a:t>
            </a:r>
          </a:p>
        </p:txBody>
      </p:sp>
      <p:sp>
        <p:nvSpPr>
          <p:cNvPr id="3" name="Content Placeholder 2"/>
          <p:cNvSpPr>
            <a:spLocks noGrp="1"/>
          </p:cNvSpPr>
          <p:nvPr>
            <p:ph idx="1"/>
          </p:nvPr>
        </p:nvSpPr>
        <p:spPr/>
        <p:txBody>
          <a:bodyPr>
            <a:normAutofit lnSpcReduction="10000"/>
          </a:bodyPr>
          <a:lstStyle/>
          <a:p>
            <a:pPr algn="ctr"/>
            <a:r>
              <a:rPr lang="en-GB" sz="2000" i="1" dirty="0">
                <a:solidFill>
                  <a:srgbClr val="0070C0"/>
                </a:solidFill>
              </a:rPr>
              <a:t>and I hope people will enjoy visiting. Elizabeth R.</a:t>
            </a:r>
          </a:p>
          <a:p>
            <a:pPr algn="ctr"/>
            <a:endParaRPr lang="en-GB" sz="2000" i="1" dirty="0">
              <a:solidFill>
                <a:srgbClr val="0070C0"/>
              </a:solidFill>
            </a:endParaRPr>
          </a:p>
          <a:p>
            <a:pPr>
              <a:buFont typeface="Arial" panose="020B0604020202020204" pitchFamily="34" charset="0"/>
              <a:buChar char="•"/>
            </a:pPr>
            <a:r>
              <a:rPr lang="en-GB" sz="2000" b="0" dirty="0"/>
              <a:t>use of </a:t>
            </a:r>
            <a:r>
              <a:rPr lang="en-GB" sz="2000" dirty="0">
                <a:solidFill>
                  <a:srgbClr val="FF0000"/>
                </a:solidFill>
              </a:rPr>
              <a:t>first person pronoun</a:t>
            </a:r>
            <a:r>
              <a:rPr lang="en-GB" sz="2000" b="0" dirty="0">
                <a:solidFill>
                  <a:srgbClr val="FF0000"/>
                </a:solidFill>
              </a:rPr>
              <a:t> </a:t>
            </a:r>
            <a:r>
              <a:rPr lang="en-GB" sz="2000" b="0" dirty="0"/>
              <a:t>(but tweet is not personal—no attempt to engage audience)</a:t>
            </a:r>
            <a:endParaRPr lang="en-GB" sz="2000" dirty="0">
              <a:solidFill>
                <a:srgbClr val="FF0000"/>
              </a:solidFill>
            </a:endParaRPr>
          </a:p>
          <a:p>
            <a:pPr>
              <a:buFont typeface="Arial" panose="020B0604020202020204" pitchFamily="34" charset="0"/>
              <a:buChar char="•"/>
            </a:pPr>
            <a:r>
              <a:rPr lang="en-GB" sz="2000" b="0" dirty="0"/>
              <a:t>impersonal reference to potential visitors: </a:t>
            </a:r>
            <a:r>
              <a:rPr lang="en-GB" sz="2000" b="0" i="1" dirty="0"/>
              <a:t>people </a:t>
            </a:r>
            <a:r>
              <a:rPr lang="en-GB" sz="2000" b="0" dirty="0"/>
              <a:t>(</a:t>
            </a:r>
            <a:r>
              <a:rPr lang="en-GB" sz="2000" dirty="0">
                <a:solidFill>
                  <a:srgbClr val="FF0000"/>
                </a:solidFill>
              </a:rPr>
              <a:t>plural noun</a:t>
            </a:r>
            <a:r>
              <a:rPr lang="en-GB" sz="2000" b="0" dirty="0"/>
              <a:t>)—</a:t>
            </a:r>
            <a:r>
              <a:rPr lang="en-GB" sz="2000" dirty="0">
                <a:solidFill>
                  <a:srgbClr val="FF0000"/>
                </a:solidFill>
              </a:rPr>
              <a:t>subject</a:t>
            </a:r>
            <a:r>
              <a:rPr lang="en-GB" sz="2000" b="0" dirty="0"/>
              <a:t> of </a:t>
            </a:r>
            <a:r>
              <a:rPr lang="en-GB" sz="2000" dirty="0">
                <a:solidFill>
                  <a:srgbClr val="FF0000"/>
                </a:solidFill>
              </a:rPr>
              <a:t>noun clause </a:t>
            </a:r>
            <a:r>
              <a:rPr lang="en-GB" sz="2000" b="0" i="1" dirty="0"/>
              <a:t>[that] </a:t>
            </a:r>
            <a:r>
              <a:rPr lang="en-GB" sz="2000" b="0" i="1" u="sng" dirty="0"/>
              <a:t>people</a:t>
            </a:r>
            <a:r>
              <a:rPr lang="en-GB" sz="2000" b="0" i="1" dirty="0"/>
              <a:t> …</a:t>
            </a:r>
            <a:endParaRPr lang="en-GB" sz="2000" b="0" dirty="0"/>
          </a:p>
          <a:p>
            <a:pPr>
              <a:buFont typeface="Arial" panose="020B0604020202020204" pitchFamily="34" charset="0"/>
              <a:buChar char="•"/>
            </a:pPr>
            <a:r>
              <a:rPr lang="en-GB" sz="2000" dirty="0">
                <a:solidFill>
                  <a:srgbClr val="FF0000"/>
                </a:solidFill>
              </a:rPr>
              <a:t>modal</a:t>
            </a:r>
            <a:r>
              <a:rPr lang="en-GB" sz="2000" b="0" dirty="0"/>
              <a:t> </a:t>
            </a:r>
            <a:r>
              <a:rPr lang="en-GB" sz="2000" b="0" i="1" dirty="0"/>
              <a:t>will</a:t>
            </a:r>
            <a:r>
              <a:rPr lang="en-GB" sz="2000" b="0" dirty="0"/>
              <a:t> implies a wish for the future</a:t>
            </a:r>
          </a:p>
          <a:p>
            <a:pPr>
              <a:buFont typeface="Arial" panose="020B0604020202020204" pitchFamily="34" charset="0"/>
              <a:buChar char="•"/>
            </a:pPr>
            <a:r>
              <a:rPr lang="en-GB" sz="2000" b="0" dirty="0"/>
              <a:t>the only example with a formal </a:t>
            </a:r>
            <a:r>
              <a:rPr lang="en-GB" sz="2000" dirty="0">
                <a:solidFill>
                  <a:srgbClr val="FF0000"/>
                </a:solidFill>
              </a:rPr>
              <a:t>closing token </a:t>
            </a:r>
            <a:r>
              <a:rPr lang="en-GB" sz="2000" b="0" dirty="0"/>
              <a:t>(subscription)—more like written language (letter); suggests lack of familiarity with genre.</a:t>
            </a:r>
          </a:p>
          <a:p>
            <a:pPr>
              <a:buFont typeface="Arial" panose="020B0604020202020204" pitchFamily="34" charset="0"/>
              <a:buChar char="•"/>
            </a:pPr>
            <a:endParaRPr lang="en-GB" sz="2000" b="0" dirty="0"/>
          </a:p>
        </p:txBody>
      </p:sp>
    </p:spTree>
    <p:extLst>
      <p:ext uri="{BB962C8B-B14F-4D97-AF65-F5344CB8AC3E}">
        <p14:creationId xmlns:p14="http://schemas.microsoft.com/office/powerpoint/2010/main" val="11913914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3027"/>
            <a:ext cx="8424936" cy="1143000"/>
          </a:xfrm>
        </p:spPr>
        <p:txBody>
          <a:bodyPr>
            <a:normAutofit/>
          </a:bodyPr>
          <a:lstStyle/>
          <a:p>
            <a:pPr algn="ctr"/>
            <a:r>
              <a:rPr lang="en-GB" dirty="0"/>
              <a:t>PIERS MORGAN</a:t>
            </a:r>
          </a:p>
        </p:txBody>
      </p:sp>
      <p:sp>
        <p:nvSpPr>
          <p:cNvPr id="4" name="AutoShape 2"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10" name="Table 9"/>
          <p:cNvGraphicFramePr>
            <a:graphicFrameLocks noGrp="1"/>
          </p:cNvGraphicFramePr>
          <p:nvPr>
            <p:extLst>
              <p:ext uri="{D42A27DB-BD31-4B8C-83A1-F6EECF244321}">
                <p14:modId xmlns:p14="http://schemas.microsoft.com/office/powerpoint/2010/main" val="4051903306"/>
              </p:ext>
            </p:extLst>
          </p:nvPr>
        </p:nvGraphicFramePr>
        <p:xfrm>
          <a:off x="21988" y="1268760"/>
          <a:ext cx="8784976" cy="1752600"/>
        </p:xfrm>
        <a:graphic>
          <a:graphicData uri="http://schemas.openxmlformats.org/drawingml/2006/table">
            <a:tbl>
              <a:tblPr firstRow="1" bandRow="1">
                <a:tableStyleId>{D7AC3CCA-C797-4891-BE02-D94E43425B78}</a:tableStyleId>
              </a:tblPr>
              <a:tblGrid>
                <a:gridCol w="4392488">
                  <a:extLst>
                    <a:ext uri="{9D8B030D-6E8A-4147-A177-3AD203B41FA5}">
                      <a16:colId xmlns:a16="http://schemas.microsoft.com/office/drawing/2014/main" xmlns="" val="20000"/>
                    </a:ext>
                  </a:extLst>
                </a:gridCol>
                <a:gridCol w="4392488">
                  <a:extLst>
                    <a:ext uri="{9D8B030D-6E8A-4147-A177-3AD203B41FA5}">
                      <a16:colId xmlns:a16="http://schemas.microsoft.com/office/drawing/2014/main" xmlns="" val="20001"/>
                    </a:ext>
                  </a:extLst>
                </a:gridCol>
              </a:tblGrid>
              <a:tr h="0">
                <a:tc>
                  <a:txBody>
                    <a:bodyPr/>
                    <a:lstStyle/>
                    <a:p>
                      <a:r>
                        <a:rPr lang="en-US" b="0" dirty="0"/>
                        <a:t>Why</a:t>
                      </a:r>
                      <a:r>
                        <a:rPr lang="en-US" b="0" baseline="0" dirty="0"/>
                        <a:t> are they a celeb?</a:t>
                      </a:r>
                      <a:endParaRPr lang="en-US" b="0" dirty="0"/>
                    </a:p>
                  </a:txBody>
                  <a:tcPr/>
                </a:tc>
                <a:tc>
                  <a:txBody>
                    <a:bodyPr/>
                    <a:lstStyle/>
                    <a:p>
                      <a:r>
                        <a:rPr lang="en-US" b="0" dirty="0"/>
                        <a:t>Journalist,</a:t>
                      </a:r>
                      <a:r>
                        <a:rPr lang="en-US" b="0" baseline="0" dirty="0"/>
                        <a:t> presenter, all round annoying commentator on life</a:t>
                      </a:r>
                      <a:endParaRPr lang="en-US" b="0" dirty="0"/>
                    </a:p>
                  </a:txBody>
                  <a:tcPr/>
                </a:tc>
                <a:extLst>
                  <a:ext uri="{0D108BD9-81ED-4DB2-BD59-A6C34878D82A}">
                    <a16:rowId xmlns:a16="http://schemas.microsoft.com/office/drawing/2014/main" xmlns="" val="10000"/>
                  </a:ext>
                </a:extLst>
              </a:tr>
              <a:tr h="370840">
                <a:tc>
                  <a:txBody>
                    <a:bodyPr/>
                    <a:lstStyle/>
                    <a:p>
                      <a:r>
                        <a:rPr lang="en-US" dirty="0"/>
                        <a:t>How</a:t>
                      </a:r>
                      <a:r>
                        <a:rPr lang="en-US" baseline="0" dirty="0"/>
                        <a:t> many current followers</a:t>
                      </a:r>
                      <a:endParaRPr lang="en-US" dirty="0"/>
                    </a:p>
                  </a:txBody>
                  <a:tcPr/>
                </a:tc>
                <a:tc>
                  <a:txBody>
                    <a:bodyPr/>
                    <a:lstStyle/>
                    <a:p>
                      <a:r>
                        <a:rPr lang="en-US" dirty="0"/>
                        <a:t>5.3 million and very proud</a:t>
                      </a:r>
                      <a:r>
                        <a:rPr lang="en-US" baseline="0" dirty="0"/>
                        <a:t> of this</a:t>
                      </a:r>
                      <a:endParaRPr lang="en-US" dirty="0"/>
                    </a:p>
                  </a:txBody>
                  <a:tcPr/>
                </a:tc>
                <a:extLst>
                  <a:ext uri="{0D108BD9-81ED-4DB2-BD59-A6C34878D82A}">
                    <a16:rowId xmlns:a16="http://schemas.microsoft.com/office/drawing/2014/main" xmlns="" val="10001"/>
                  </a:ext>
                </a:extLst>
              </a:tr>
              <a:tr h="370840">
                <a:tc>
                  <a:txBody>
                    <a:bodyPr/>
                    <a:lstStyle/>
                    <a:p>
                      <a:r>
                        <a:rPr lang="en-US" dirty="0"/>
                        <a:t>How many tweets</a:t>
                      </a:r>
                      <a:r>
                        <a:rPr lang="en-US" baseline="0" dirty="0"/>
                        <a:t> sent</a:t>
                      </a:r>
                      <a:endParaRPr lang="en-US" dirty="0"/>
                    </a:p>
                  </a:txBody>
                  <a:tcPr/>
                </a:tc>
                <a:tc>
                  <a:txBody>
                    <a:bodyPr/>
                    <a:lstStyle/>
                    <a:p>
                      <a:r>
                        <a:rPr lang="en-US" dirty="0"/>
                        <a:t>93.9K (Easily the most in our</a:t>
                      </a:r>
                      <a:r>
                        <a:rPr lang="en-US" baseline="0" dirty="0"/>
                        <a:t> list)</a:t>
                      </a:r>
                      <a:endParaRPr lang="en-US" dirty="0"/>
                    </a:p>
                  </a:txBody>
                  <a:tcPr/>
                </a:tc>
                <a:extLst>
                  <a:ext uri="{0D108BD9-81ED-4DB2-BD59-A6C34878D82A}">
                    <a16:rowId xmlns:a16="http://schemas.microsoft.com/office/drawing/2014/main" xmlns="" val="10002"/>
                  </a:ext>
                </a:extLst>
              </a:tr>
              <a:tr h="370840">
                <a:tc>
                  <a:txBody>
                    <a:bodyPr/>
                    <a:lstStyle/>
                    <a:p>
                      <a:r>
                        <a:rPr lang="en-US" dirty="0"/>
                        <a:t>Nature of first</a:t>
                      </a:r>
                      <a:r>
                        <a:rPr lang="en-US" baseline="0" dirty="0"/>
                        <a:t> tweet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Told us what we all knew</a:t>
                      </a:r>
                      <a:r>
                        <a:rPr lang="en-US" baseline="0" dirty="0"/>
                        <a:t> already.</a:t>
                      </a:r>
                      <a:endParaRPr lang="en-US" dirty="0"/>
                    </a:p>
                  </a:txBody>
                  <a:tcPr/>
                </a:tc>
                <a:extLst>
                  <a:ext uri="{0D108BD9-81ED-4DB2-BD59-A6C34878D82A}">
                    <a16:rowId xmlns:a16="http://schemas.microsoft.com/office/drawing/2014/main" xmlns="" val="10003"/>
                  </a:ext>
                </a:extLst>
              </a:tr>
            </a:tbl>
          </a:graphicData>
        </a:graphic>
      </p:graphicFrame>
      <p:pic>
        <p:nvPicPr>
          <p:cNvPr id="3" name="Picture 2" descr="PM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356992"/>
            <a:ext cx="8272919" cy="2736304"/>
          </a:xfrm>
          <a:prstGeom prst="rect">
            <a:avLst/>
          </a:prstGeom>
        </p:spPr>
      </p:pic>
    </p:spTree>
    <p:extLst>
      <p:ext uri="{BB962C8B-B14F-4D97-AF65-F5344CB8AC3E}">
        <p14:creationId xmlns:p14="http://schemas.microsoft.com/office/powerpoint/2010/main" val="3209527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3027"/>
            <a:ext cx="8424936" cy="1143000"/>
          </a:xfrm>
        </p:spPr>
        <p:txBody>
          <a:bodyPr>
            <a:normAutofit/>
          </a:bodyPr>
          <a:lstStyle/>
          <a:p>
            <a:pPr algn="ctr"/>
            <a:r>
              <a:rPr lang="en-GB" dirty="0"/>
              <a:t>PIERS MORGAN</a:t>
            </a:r>
          </a:p>
        </p:txBody>
      </p:sp>
      <p:sp>
        <p:nvSpPr>
          <p:cNvPr id="4" name="AutoShape 2"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extBox 4"/>
          <p:cNvSpPr txBox="1"/>
          <p:nvPr/>
        </p:nvSpPr>
        <p:spPr>
          <a:xfrm>
            <a:off x="395536" y="836712"/>
            <a:ext cx="8280920" cy="369332"/>
          </a:xfrm>
          <a:prstGeom prst="rect">
            <a:avLst/>
          </a:prstGeom>
          <a:noFill/>
        </p:spPr>
        <p:txBody>
          <a:bodyPr wrap="square" rtlCol="0">
            <a:spAutoFit/>
          </a:bodyPr>
          <a:lstStyle/>
          <a:p>
            <a:pPr algn="ctr"/>
            <a:r>
              <a:rPr lang="en-US" dirty="0"/>
              <a:t>Such an extensive user of Twitter that it’s difficult to put into words on 1 slide….</a:t>
            </a:r>
          </a:p>
        </p:txBody>
      </p:sp>
      <p:pic>
        <p:nvPicPr>
          <p:cNvPr id="6" name="Picture 5" descr="PM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700808"/>
            <a:ext cx="4121972" cy="2592288"/>
          </a:xfrm>
          <a:prstGeom prst="rect">
            <a:avLst/>
          </a:prstGeom>
        </p:spPr>
      </p:pic>
      <p:pic>
        <p:nvPicPr>
          <p:cNvPr id="7" name="Picture 6" descr="pm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9400" y="3861048"/>
            <a:ext cx="4620276" cy="2276872"/>
          </a:xfrm>
          <a:prstGeom prst="rect">
            <a:avLst/>
          </a:prstGeom>
        </p:spPr>
      </p:pic>
      <p:pic>
        <p:nvPicPr>
          <p:cNvPr id="8" name="Picture 7" descr="pm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960" y="2060848"/>
            <a:ext cx="4572544" cy="1735956"/>
          </a:xfrm>
          <a:prstGeom prst="rect">
            <a:avLst/>
          </a:prstGeom>
        </p:spPr>
      </p:pic>
      <p:pic>
        <p:nvPicPr>
          <p:cNvPr id="9" name="Picture 8" descr="pm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512" y="4941168"/>
            <a:ext cx="4521646" cy="1656184"/>
          </a:xfrm>
          <a:prstGeom prst="rect">
            <a:avLst/>
          </a:prstGeom>
        </p:spPr>
      </p:pic>
    </p:spTree>
    <p:extLst>
      <p:ext uri="{BB962C8B-B14F-4D97-AF65-F5344CB8AC3E}">
        <p14:creationId xmlns:p14="http://schemas.microsoft.com/office/powerpoint/2010/main" val="1753347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Linguistic analysis of first tweet</a:t>
            </a:r>
          </a:p>
        </p:txBody>
      </p:sp>
      <p:sp>
        <p:nvSpPr>
          <p:cNvPr id="3" name="Content Placeholder 2"/>
          <p:cNvSpPr>
            <a:spLocks noGrp="1"/>
          </p:cNvSpPr>
          <p:nvPr>
            <p:ph idx="1"/>
          </p:nvPr>
        </p:nvSpPr>
        <p:spPr>
          <a:xfrm>
            <a:off x="611560" y="980728"/>
            <a:ext cx="7992888" cy="4248472"/>
          </a:xfrm>
        </p:spPr>
        <p:txBody>
          <a:bodyPr>
            <a:normAutofit fontScale="92500" lnSpcReduction="10000"/>
          </a:bodyPr>
          <a:lstStyle/>
          <a:p>
            <a:pPr algn="ctr"/>
            <a:r>
              <a:rPr lang="en-GB" sz="2200" i="1" dirty="0">
                <a:solidFill>
                  <a:srgbClr val="0070C0"/>
                </a:solidFill>
              </a:rPr>
              <a:t>BREAKING NEWS: I’m now a Twit. Official.</a:t>
            </a:r>
          </a:p>
          <a:p>
            <a:endParaRPr lang="en-GB" sz="2000" b="0" dirty="0">
              <a:solidFill>
                <a:srgbClr val="0070C0"/>
              </a:solidFill>
            </a:endParaRPr>
          </a:p>
          <a:p>
            <a:pPr>
              <a:buFont typeface="Arial" panose="020B0604020202020204" pitchFamily="34" charset="0"/>
              <a:buChar char="•"/>
            </a:pPr>
            <a:r>
              <a:rPr lang="en-GB" sz="2200" b="0" dirty="0"/>
              <a:t>journalistic </a:t>
            </a:r>
            <a:r>
              <a:rPr lang="en-GB" sz="2200" dirty="0">
                <a:solidFill>
                  <a:srgbClr val="FF0000"/>
                </a:solidFill>
              </a:rPr>
              <a:t>collocation</a:t>
            </a:r>
            <a:r>
              <a:rPr lang="en-GB" sz="2200" b="0" dirty="0"/>
              <a:t> (</a:t>
            </a:r>
            <a:r>
              <a:rPr lang="en-GB" sz="2200" dirty="0">
                <a:solidFill>
                  <a:srgbClr val="FF0000"/>
                </a:solidFill>
              </a:rPr>
              <a:t>noun phrase</a:t>
            </a:r>
            <a:r>
              <a:rPr lang="en-GB" sz="2200" b="0" dirty="0"/>
              <a:t>): functions as headline (no recognition of audience)—suggests PM joining </a:t>
            </a:r>
            <a:r>
              <a:rPr lang="en-GB" sz="2200" b="0"/>
              <a:t>Twitter is big news!</a:t>
            </a:r>
            <a:endParaRPr lang="en-GB" sz="2200" b="0" dirty="0"/>
          </a:p>
          <a:p>
            <a:pPr>
              <a:buFont typeface="Arial" panose="020B0604020202020204" pitchFamily="34" charset="0"/>
              <a:buChar char="•"/>
            </a:pPr>
            <a:r>
              <a:rPr lang="en-GB" sz="2200" dirty="0">
                <a:solidFill>
                  <a:srgbClr val="FF0000"/>
                </a:solidFill>
              </a:rPr>
              <a:t>simple sentence</a:t>
            </a:r>
            <a:r>
              <a:rPr lang="en-GB" sz="2200" b="0" dirty="0"/>
              <a:t>—straightforward statement of fact (humour)</a:t>
            </a:r>
          </a:p>
          <a:p>
            <a:pPr>
              <a:buFont typeface="Arial" panose="020B0604020202020204" pitchFamily="34" charset="0"/>
              <a:buChar char="•"/>
            </a:pPr>
            <a:r>
              <a:rPr lang="en-GB" sz="2200" b="0" dirty="0"/>
              <a:t>connotations of </a:t>
            </a:r>
            <a:r>
              <a:rPr lang="en-GB" sz="2200" dirty="0">
                <a:solidFill>
                  <a:srgbClr val="FF0000"/>
                </a:solidFill>
              </a:rPr>
              <a:t>noun</a:t>
            </a:r>
            <a:r>
              <a:rPr lang="en-GB" sz="2200" b="0" dirty="0"/>
              <a:t> </a:t>
            </a:r>
            <a:r>
              <a:rPr lang="en-GB" sz="2200" b="0" i="1" dirty="0"/>
              <a:t>Twit</a:t>
            </a:r>
            <a:r>
              <a:rPr lang="en-GB" sz="2200" b="0" dirty="0"/>
              <a:t>: foolish or annoying person (can be used affectionately, humorously)—addition of capital to link to Twitter</a:t>
            </a:r>
          </a:p>
          <a:p>
            <a:pPr>
              <a:buFont typeface="Arial" panose="020B0604020202020204" pitchFamily="34" charset="0"/>
              <a:buChar char="•"/>
            </a:pPr>
            <a:r>
              <a:rPr lang="en-GB" sz="2200" b="0" dirty="0"/>
              <a:t>position of </a:t>
            </a:r>
            <a:r>
              <a:rPr lang="en-GB" sz="2200" dirty="0">
                <a:solidFill>
                  <a:srgbClr val="FF0000"/>
                </a:solidFill>
              </a:rPr>
              <a:t>adverbial</a:t>
            </a:r>
            <a:r>
              <a:rPr lang="en-GB" sz="2200" b="0" dirty="0"/>
              <a:t> places emphasis on time (currency of message)</a:t>
            </a:r>
          </a:p>
          <a:p>
            <a:pPr>
              <a:buFont typeface="Arial" panose="020B0604020202020204" pitchFamily="34" charset="0"/>
              <a:buChar char="•"/>
            </a:pPr>
            <a:r>
              <a:rPr lang="en-GB" sz="2200" b="0" dirty="0"/>
              <a:t>grammatical fragment: </a:t>
            </a:r>
            <a:r>
              <a:rPr lang="en-GB" sz="2200" dirty="0">
                <a:solidFill>
                  <a:srgbClr val="FF0000"/>
                </a:solidFill>
              </a:rPr>
              <a:t>adjective</a:t>
            </a:r>
            <a:r>
              <a:rPr lang="en-GB" sz="2200" b="0" dirty="0"/>
              <a:t> (emphatic position)—humour i.e. has put on record that he now tweets AND accepts public perception</a:t>
            </a:r>
          </a:p>
          <a:p>
            <a:pPr>
              <a:buFont typeface="Arial" panose="020B0604020202020204" pitchFamily="34" charset="0"/>
              <a:buChar char="•"/>
            </a:pPr>
            <a:r>
              <a:rPr lang="en-GB" sz="2200" b="0" dirty="0"/>
              <a:t>intended in-joke backfires: unintentional humour (</a:t>
            </a:r>
            <a:r>
              <a:rPr lang="en-GB" sz="2200" dirty="0">
                <a:solidFill>
                  <a:srgbClr val="FF0000"/>
                </a:solidFill>
              </a:rPr>
              <a:t>noun</a:t>
            </a:r>
            <a:r>
              <a:rPr lang="en-GB" sz="2200" b="0" dirty="0"/>
              <a:t> is ‘tweeter’)—suggests lack of familiarity with genre. </a:t>
            </a:r>
          </a:p>
        </p:txBody>
      </p:sp>
    </p:spTree>
    <p:extLst>
      <p:ext uri="{BB962C8B-B14F-4D97-AF65-F5344CB8AC3E}">
        <p14:creationId xmlns:p14="http://schemas.microsoft.com/office/powerpoint/2010/main" val="3563530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Linguistic analysis of first tweet</a:t>
            </a:r>
          </a:p>
        </p:txBody>
      </p:sp>
      <p:sp>
        <p:nvSpPr>
          <p:cNvPr id="3" name="Content Placeholder 2"/>
          <p:cNvSpPr>
            <a:spLocks noGrp="1"/>
          </p:cNvSpPr>
          <p:nvPr>
            <p:ph idx="1"/>
          </p:nvPr>
        </p:nvSpPr>
        <p:spPr>
          <a:xfrm>
            <a:off x="442970" y="904875"/>
            <a:ext cx="8280920" cy="3676253"/>
          </a:xfrm>
        </p:spPr>
        <p:txBody>
          <a:bodyPr>
            <a:normAutofit lnSpcReduction="10000"/>
          </a:bodyPr>
          <a:lstStyle/>
          <a:p>
            <a:pPr>
              <a:buFont typeface="Arial" panose="020B0604020202020204" pitchFamily="34" charset="0"/>
              <a:buChar char="•"/>
            </a:pPr>
            <a:endParaRPr lang="en-GB" sz="1800" b="0" dirty="0"/>
          </a:p>
          <a:p>
            <a:pPr marL="0" indent="0" algn="ctr"/>
            <a:r>
              <a:rPr lang="en-GB" sz="2000" i="1" dirty="0">
                <a:solidFill>
                  <a:srgbClr val="0070C0"/>
                </a:solidFill>
              </a:rPr>
              <a:t>Hey guys it’s Kim Kardashian!</a:t>
            </a:r>
          </a:p>
          <a:p>
            <a:pPr>
              <a:buFont typeface="Arial" panose="020B0604020202020204" pitchFamily="34" charset="0"/>
              <a:buChar char="•"/>
            </a:pPr>
            <a:endParaRPr lang="en-GB" sz="1800" b="0" dirty="0"/>
          </a:p>
          <a:p>
            <a:pPr>
              <a:buFont typeface="Arial" panose="020B0604020202020204" pitchFamily="34" charset="0"/>
              <a:buChar char="•"/>
            </a:pPr>
            <a:r>
              <a:rPr lang="en-GB" sz="2000" b="0" dirty="0"/>
              <a:t>opening </a:t>
            </a:r>
            <a:r>
              <a:rPr lang="en-GB" sz="2000" dirty="0">
                <a:solidFill>
                  <a:srgbClr val="FF0000"/>
                </a:solidFill>
              </a:rPr>
              <a:t>vocative</a:t>
            </a:r>
            <a:r>
              <a:rPr lang="en-GB" sz="2000" b="0" dirty="0"/>
              <a:t> is informal (</a:t>
            </a:r>
            <a:r>
              <a:rPr lang="en-GB" sz="2000" b="0" i="1" dirty="0"/>
              <a:t>Hey guys</a:t>
            </a:r>
            <a:r>
              <a:rPr lang="en-GB" sz="2000" b="0" dirty="0"/>
              <a:t>)—plural to address a wide audience; creating relationship with </a:t>
            </a:r>
            <a:r>
              <a:rPr lang="en-GB" sz="2000" b="0" dirty="0" err="1"/>
              <a:t>fanbase</a:t>
            </a:r>
            <a:endParaRPr lang="en-GB" sz="2000" b="0" dirty="0"/>
          </a:p>
          <a:p>
            <a:pPr>
              <a:buFont typeface="Arial" panose="020B0604020202020204" pitchFamily="34" charset="0"/>
              <a:buChar char="•"/>
            </a:pPr>
            <a:r>
              <a:rPr lang="en-GB" sz="2000" b="0" dirty="0"/>
              <a:t>gender neutral </a:t>
            </a:r>
            <a:r>
              <a:rPr lang="en-GB" sz="2000" dirty="0">
                <a:solidFill>
                  <a:srgbClr val="FF0000"/>
                </a:solidFill>
              </a:rPr>
              <a:t>noun phrase </a:t>
            </a:r>
            <a:r>
              <a:rPr lang="en-GB" sz="2000" b="0" dirty="0"/>
              <a:t>(unlike gendered collocations e.g. ‘good guys’/’bad guys’)—typical of younger language users</a:t>
            </a:r>
          </a:p>
          <a:p>
            <a:pPr>
              <a:buFont typeface="Arial" panose="020B0604020202020204" pitchFamily="34" charset="0"/>
              <a:buChar char="•"/>
            </a:pPr>
            <a:r>
              <a:rPr lang="en-GB" sz="2000" b="0" dirty="0"/>
              <a:t>starts with emphatic </a:t>
            </a:r>
            <a:r>
              <a:rPr lang="en-GB" sz="2000" dirty="0">
                <a:solidFill>
                  <a:srgbClr val="FF0000"/>
                </a:solidFill>
              </a:rPr>
              <a:t>simple sentence</a:t>
            </a:r>
            <a:r>
              <a:rPr lang="en-GB" sz="2000" b="0" dirty="0"/>
              <a:t>: </a:t>
            </a:r>
            <a:r>
              <a:rPr lang="en-GB" sz="2000" dirty="0">
                <a:solidFill>
                  <a:srgbClr val="FF0000"/>
                </a:solidFill>
              </a:rPr>
              <a:t>present tense </a:t>
            </a:r>
            <a:r>
              <a:rPr lang="en-GB" sz="2000" b="0" dirty="0"/>
              <a:t>(immediacy of communication)—emphasis on establishing identity</a:t>
            </a:r>
          </a:p>
          <a:p>
            <a:pPr>
              <a:buFont typeface="Arial" panose="020B0604020202020204" pitchFamily="34" charset="0"/>
              <a:buChar char="•"/>
            </a:pPr>
            <a:r>
              <a:rPr lang="en-GB" sz="2000" b="0" dirty="0"/>
              <a:t>standard </a:t>
            </a:r>
            <a:r>
              <a:rPr lang="en-GB" sz="2000" dirty="0">
                <a:solidFill>
                  <a:srgbClr val="FF0000"/>
                </a:solidFill>
              </a:rPr>
              <a:t>punctuation</a:t>
            </a:r>
            <a:r>
              <a:rPr lang="en-GB" sz="2000" b="0" dirty="0"/>
              <a:t>—though no comma after vocative.</a:t>
            </a:r>
          </a:p>
          <a:p>
            <a:pPr>
              <a:buFont typeface="Arial" panose="020B0604020202020204" pitchFamily="34" charset="0"/>
              <a:buChar char="•"/>
            </a:pPr>
            <a:endParaRPr lang="en-GB" sz="1800" b="0" dirty="0"/>
          </a:p>
          <a:p>
            <a:pPr>
              <a:buFont typeface="Arial" panose="020B0604020202020204" pitchFamily="34" charset="0"/>
              <a:buChar char="•"/>
            </a:pPr>
            <a:endParaRPr lang="en-GB" sz="1800" b="0" dirty="0"/>
          </a:p>
          <a:p>
            <a:pPr>
              <a:buFont typeface="Arial" panose="020B0604020202020204" pitchFamily="34" charset="0"/>
              <a:buChar char="•"/>
            </a:pPr>
            <a:endParaRPr lang="en-GB" sz="1800" b="0" dirty="0"/>
          </a:p>
          <a:p>
            <a:pPr>
              <a:buFont typeface="Arial" panose="020B0604020202020204" pitchFamily="34" charset="0"/>
              <a:buChar char="•"/>
            </a:pPr>
            <a:endParaRPr lang="en-GB" sz="1800" b="0" dirty="0"/>
          </a:p>
        </p:txBody>
      </p:sp>
    </p:spTree>
    <p:extLst>
      <p:ext uri="{BB962C8B-B14F-4D97-AF65-F5344CB8AC3E}">
        <p14:creationId xmlns:p14="http://schemas.microsoft.com/office/powerpoint/2010/main" val="2430987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key points/observations about tweets</a:t>
            </a:r>
          </a:p>
        </p:txBody>
      </p:sp>
      <p:sp>
        <p:nvSpPr>
          <p:cNvPr id="3" name="Content Placeholder 2"/>
          <p:cNvSpPr>
            <a:spLocks noGrp="1"/>
          </p:cNvSpPr>
          <p:nvPr>
            <p:ph idx="1"/>
          </p:nvPr>
        </p:nvSpPr>
        <p:spPr>
          <a:xfrm>
            <a:off x="755576" y="1196752"/>
            <a:ext cx="7520940" cy="5184576"/>
          </a:xfrm>
        </p:spPr>
        <p:txBody>
          <a:bodyPr>
            <a:normAutofit fontScale="70000" lnSpcReduction="20000"/>
          </a:bodyPr>
          <a:lstStyle/>
          <a:p>
            <a:pPr marL="571500" indent="-571500">
              <a:buFont typeface="Arial" panose="020B0604020202020204" pitchFamily="34" charset="0"/>
              <a:buChar char="•"/>
            </a:pPr>
            <a:r>
              <a:rPr lang="en-GB" sz="2900" dirty="0"/>
              <a:t>Many tweets show a naivety or a lack of experience as regards social media. It is important to understand the difference between a reply and a direct message - Rooney's mistake!</a:t>
            </a:r>
          </a:p>
          <a:p>
            <a:pPr marL="0" indent="0"/>
            <a:r>
              <a:rPr lang="en-GB" sz="2900" dirty="0"/>
              <a:t> </a:t>
            </a:r>
          </a:p>
          <a:p>
            <a:pPr marL="571500" indent="-571500">
              <a:buFont typeface="Arial" panose="020B0604020202020204" pitchFamily="34" charset="0"/>
              <a:buChar char="•"/>
            </a:pPr>
            <a:r>
              <a:rPr lang="en-GB" sz="2900" dirty="0"/>
              <a:t>Some tweets allude to the brevity and restrictions of the medium.</a:t>
            </a:r>
          </a:p>
          <a:p>
            <a:pPr marL="571500" indent="-571500">
              <a:buFont typeface="Arial" panose="020B0604020202020204" pitchFamily="34" charset="0"/>
              <a:buChar char="•"/>
            </a:pPr>
            <a:endParaRPr lang="en-GB" sz="2900" dirty="0"/>
          </a:p>
          <a:p>
            <a:pPr marL="571500" indent="-571500">
              <a:buFont typeface="Arial" panose="020B0604020202020204" pitchFamily="34" charset="0"/>
              <a:buChar char="•"/>
            </a:pPr>
            <a:r>
              <a:rPr lang="en-GB" sz="2900" dirty="0"/>
              <a:t>Some tweets can also be unclear or even incoherent as they are replies to previous tweets. There is often a need to understand what content has preceded the tweet. </a:t>
            </a:r>
          </a:p>
          <a:p>
            <a:pPr marL="571500" indent="-571500">
              <a:buFont typeface="Arial" panose="020B0604020202020204" pitchFamily="34" charset="0"/>
              <a:buChar char="•"/>
            </a:pPr>
            <a:endParaRPr lang="en-GB" sz="2900" dirty="0"/>
          </a:p>
          <a:p>
            <a:pPr marL="571500" indent="-571500">
              <a:buFont typeface="Arial" panose="020B0604020202020204" pitchFamily="34" charset="0"/>
              <a:buChar char="•"/>
            </a:pPr>
            <a:r>
              <a:rPr lang="en-GB" sz="2900" dirty="0"/>
              <a:t>Tweets are elliptical in structure, often employ high frequency and monosyllabic/disyllabic lexis.</a:t>
            </a:r>
          </a:p>
          <a:p>
            <a:pPr marL="0" indent="0"/>
            <a:endParaRPr lang="en-GB" sz="3700" dirty="0"/>
          </a:p>
          <a:p>
            <a:r>
              <a:rPr lang="en-GB" dirty="0"/>
              <a:t> </a:t>
            </a:r>
          </a:p>
          <a:p>
            <a:r>
              <a:rPr lang="en-GB" dirty="0"/>
              <a:t> </a:t>
            </a:r>
          </a:p>
          <a:p>
            <a:endParaRPr lang="en-GB" dirty="0"/>
          </a:p>
        </p:txBody>
      </p:sp>
    </p:spTree>
    <p:extLst>
      <p:ext uri="{BB962C8B-B14F-4D97-AF65-F5344CB8AC3E}">
        <p14:creationId xmlns:p14="http://schemas.microsoft.com/office/powerpoint/2010/main" val="232549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CONTINUED…</a:t>
            </a:r>
          </a:p>
        </p:txBody>
      </p:sp>
      <p:sp>
        <p:nvSpPr>
          <p:cNvPr id="3" name="Content Placeholder 2"/>
          <p:cNvSpPr>
            <a:spLocks noGrp="1"/>
          </p:cNvSpPr>
          <p:nvPr>
            <p:ph idx="1"/>
          </p:nvPr>
        </p:nvSpPr>
        <p:spPr>
          <a:xfrm>
            <a:off x="822960" y="1100628"/>
            <a:ext cx="7520940" cy="5757372"/>
          </a:xfrm>
        </p:spPr>
        <p:txBody>
          <a:bodyPr>
            <a:normAutofit/>
          </a:bodyPr>
          <a:lstStyle/>
          <a:p>
            <a:r>
              <a:rPr lang="en-GB" sz="1800" dirty="0"/>
              <a:t> Political and powerful figures may have somebody to manage their Twitter feed. Apparently not Trump.</a:t>
            </a:r>
          </a:p>
          <a:p>
            <a:pPr>
              <a:buFont typeface="Arial" panose="020B0604020202020204" pitchFamily="34" charset="0"/>
              <a:buChar char="•"/>
            </a:pPr>
            <a:r>
              <a:rPr lang="en-GB" sz="1800" dirty="0"/>
              <a:t>Use of hashtag indicates subject/theme. The @ symbol indicates a person who you can follow.</a:t>
            </a:r>
          </a:p>
          <a:p>
            <a:pPr>
              <a:buFont typeface="Arial" panose="020B0604020202020204" pitchFamily="34" charset="0"/>
              <a:buChar char="•"/>
            </a:pPr>
            <a:r>
              <a:rPr lang="en-GB" sz="1800" dirty="0"/>
              <a:t>Recent innovation is Tweet Edit so you can amend without deleting. This acknowledges the need for some accuracy and perhaps self-censorship especially if you have a global audience.</a:t>
            </a:r>
          </a:p>
          <a:p>
            <a:pPr>
              <a:buFont typeface="Arial" panose="020B0604020202020204" pitchFamily="34" charset="0"/>
              <a:buChar char="•"/>
            </a:pPr>
            <a:r>
              <a:rPr lang="en-GB" sz="1800" dirty="0"/>
              <a:t>Fake/spoof accounts have become more prevalent as the medium has matured. @</a:t>
            </a:r>
            <a:r>
              <a:rPr lang="en-GB" sz="1800" dirty="0" err="1"/>
              <a:t>Pippatips</a:t>
            </a:r>
            <a:r>
              <a:rPr lang="en-GB" sz="1800" dirty="0"/>
              <a:t>  </a:t>
            </a:r>
          </a:p>
          <a:p>
            <a:pPr marL="0" indent="0"/>
            <a:r>
              <a:rPr lang="en-GB" sz="1800" dirty="0">
                <a:hlinkClick r:id="rId2"/>
              </a:rPr>
              <a:t>#</a:t>
            </a:r>
            <a:r>
              <a:rPr lang="en-GB" sz="1800" dirty="0" err="1">
                <a:hlinkClick r:id="rId2"/>
              </a:rPr>
              <a:t>PippaTip</a:t>
            </a:r>
            <a:r>
              <a:rPr lang="en-GB" sz="1800" dirty="0"/>
              <a:t>: Encourage children to enjoy the outdoors by taking them outside.</a:t>
            </a:r>
          </a:p>
          <a:p>
            <a:pPr marL="0" indent="0"/>
            <a:r>
              <a:rPr lang="en-GB" sz="1800" dirty="0">
                <a:hlinkClick r:id="rId2"/>
              </a:rPr>
              <a:t>#</a:t>
            </a:r>
            <a:r>
              <a:rPr lang="en-GB" sz="1800" dirty="0" err="1">
                <a:hlinkClick r:id="rId2"/>
              </a:rPr>
              <a:t>PippaTip</a:t>
            </a:r>
            <a:r>
              <a:rPr lang="en-GB" sz="1800" dirty="0"/>
              <a:t>: Recover from tiredness by resting.</a:t>
            </a:r>
          </a:p>
          <a:p>
            <a:pPr marL="0" indent="0"/>
            <a:endParaRPr lang="en-GB" dirty="0"/>
          </a:p>
          <a:p>
            <a:pPr marL="0" indent="0"/>
            <a:endParaRPr lang="en-GB" dirty="0"/>
          </a:p>
          <a:p>
            <a:endParaRPr lang="en-GB" dirty="0"/>
          </a:p>
        </p:txBody>
      </p:sp>
    </p:spTree>
    <p:extLst>
      <p:ext uri="{BB962C8B-B14F-4D97-AF65-F5344CB8AC3E}">
        <p14:creationId xmlns:p14="http://schemas.microsoft.com/office/powerpoint/2010/main" val="658287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CONTINUED</a:t>
            </a:r>
          </a:p>
        </p:txBody>
      </p:sp>
      <p:sp>
        <p:nvSpPr>
          <p:cNvPr id="3" name="Content Placeholder 2"/>
          <p:cNvSpPr>
            <a:spLocks noGrp="1"/>
          </p:cNvSpPr>
          <p:nvPr>
            <p:ph idx="1"/>
          </p:nvPr>
        </p:nvSpPr>
        <p:spPr>
          <a:xfrm>
            <a:off x="822960" y="1100628"/>
            <a:ext cx="7520940" cy="5352708"/>
          </a:xfrm>
        </p:spPr>
        <p:txBody>
          <a:bodyPr>
            <a:normAutofit/>
          </a:bodyPr>
          <a:lstStyle/>
          <a:p>
            <a:pPr marL="285750" indent="-285750">
              <a:buFont typeface="Arial" panose="020B0604020202020204" pitchFamily="34" charset="0"/>
              <a:buChar char="•"/>
            </a:pPr>
            <a:r>
              <a:rPr lang="en-GB" sz="1800" dirty="0"/>
              <a:t>Individuals leaving Twitter or following/unfollowing somebody can now be news in itself. See Stephen Fry after BAFTAS. Calvin Harris after </a:t>
            </a:r>
            <a:r>
              <a:rPr lang="en-GB" sz="1800" dirty="0" err="1"/>
              <a:t>Hiddleswift</a:t>
            </a:r>
            <a:r>
              <a:rPr lang="en-GB" sz="1800" dirty="0"/>
              <a:t> went public.</a:t>
            </a:r>
          </a:p>
          <a:p>
            <a:pPr marL="285750" indent="-285750">
              <a:buFont typeface="Arial" panose="020B0604020202020204" pitchFamily="34" charset="0"/>
              <a:buChar char="•"/>
            </a:pPr>
            <a:r>
              <a:rPr lang="en-GB" sz="1800" dirty="0"/>
              <a:t>Can provide a running commentary on an event like the Oscars or may show public opinion/reaction to </a:t>
            </a:r>
            <a:r>
              <a:rPr lang="en-GB" sz="1800" dirty="0" err="1"/>
              <a:t>Brexit</a:t>
            </a:r>
            <a:r>
              <a:rPr lang="en-GB" sz="1800" dirty="0"/>
              <a:t>, for example.</a:t>
            </a:r>
          </a:p>
          <a:p>
            <a:pPr marL="285750" indent="-285750">
              <a:buFont typeface="Arial" panose="020B0604020202020204" pitchFamily="34" charset="0"/>
              <a:buChar char="•"/>
            </a:pPr>
            <a:r>
              <a:rPr lang="en-GB" sz="1800" dirty="0"/>
              <a:t>Many are humorous/light-hearted in nature but others are ranting about various issues.</a:t>
            </a:r>
          </a:p>
          <a:p>
            <a:pPr marL="285750" indent="-285750">
              <a:buFont typeface="Arial" panose="020B0604020202020204" pitchFamily="34" charset="0"/>
              <a:buChar char="•"/>
            </a:pPr>
            <a:r>
              <a:rPr lang="en-GB" sz="1800" dirty="0"/>
              <a:t>Increasingly celebrity tweets are tools for self-promotion/marketing. Rio Ferdinand and Rosso.</a:t>
            </a:r>
          </a:p>
          <a:p>
            <a:pPr marL="285750" indent="-285750">
              <a:buFont typeface="Arial" panose="020B0604020202020204" pitchFamily="34" charset="0"/>
              <a:buChar char="•"/>
            </a:pPr>
            <a:r>
              <a:rPr lang="en-GB" sz="1800" dirty="0"/>
              <a:t>Number of followers is visible and shows relative popularity of the individual. Alternatively, they might be followed as they are a controversial figure.</a:t>
            </a:r>
          </a:p>
          <a:p>
            <a:pPr marL="285750" indent="-285750">
              <a:buFont typeface="Arial" panose="020B0604020202020204" pitchFamily="34" charset="0"/>
              <a:buChar char="•"/>
            </a:pPr>
            <a:r>
              <a:rPr lang="en-GB" sz="1800" dirty="0"/>
              <a:t>People you could follow: Trump, Piers Morgan, James Blunt, Frankie Boyle, Kanye West, Justin Bieber.</a:t>
            </a:r>
          </a:p>
          <a:p>
            <a:pPr marL="0" indent="0"/>
            <a:endParaRPr lang="en-GB" dirty="0"/>
          </a:p>
          <a:p>
            <a:pPr>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17213418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COMPONENT 2 – SECTION b EXAM QUESTION</a:t>
            </a:r>
          </a:p>
        </p:txBody>
      </p:sp>
      <p:sp>
        <p:nvSpPr>
          <p:cNvPr id="3" name="Content Placeholder 2"/>
          <p:cNvSpPr>
            <a:spLocks noGrp="1"/>
          </p:cNvSpPr>
          <p:nvPr>
            <p:ph idx="1"/>
          </p:nvPr>
        </p:nvSpPr>
        <p:spPr>
          <a:xfrm>
            <a:off x="822960" y="1100628"/>
            <a:ext cx="7520940" cy="3912548"/>
          </a:xfrm>
        </p:spPr>
        <p:txBody>
          <a:bodyPr>
            <a:normAutofit fontScale="92500" lnSpcReduction="10000"/>
          </a:bodyPr>
          <a:lstStyle/>
          <a:p>
            <a:pPr marL="0" indent="0"/>
            <a:r>
              <a:rPr lang="en-GB" dirty="0"/>
              <a:t>Using your knowledge of twenty-first century English, analyse and evaluate the </a:t>
            </a:r>
          </a:p>
          <a:p>
            <a:pPr marL="0" indent="0"/>
            <a:r>
              <a:rPr lang="en-GB" dirty="0"/>
              <a:t>ways in which contextual factors affect how writers use language in tweets. </a:t>
            </a:r>
          </a:p>
          <a:p>
            <a:pPr marL="0" indent="0"/>
            <a:r>
              <a:rPr lang="en-GB" dirty="0"/>
              <a:t>[40] 45 minutes</a:t>
            </a:r>
          </a:p>
          <a:p>
            <a:pPr marL="0" indent="0"/>
            <a:endParaRPr lang="en-GB" dirty="0"/>
          </a:p>
          <a:p>
            <a:pPr marL="0" indent="0"/>
            <a:r>
              <a:rPr lang="en-GB" dirty="0"/>
              <a:t> In your response, you must refer to the set of data (Texts 1 - 8), but, in addition, you </a:t>
            </a:r>
          </a:p>
          <a:p>
            <a:pPr marL="0" indent="0"/>
            <a:r>
              <a:rPr lang="en-GB" dirty="0"/>
              <a:t>may wish to draw on your own examples. You must also: </a:t>
            </a:r>
          </a:p>
          <a:p>
            <a:pPr marL="0" indent="0"/>
            <a:endParaRPr lang="en-GB" dirty="0"/>
          </a:p>
          <a:p>
            <a:pPr marL="0" indent="0"/>
            <a:r>
              <a:rPr lang="en-GB" dirty="0"/>
              <a:t>. consider relevant contextual factors and language features associated with </a:t>
            </a:r>
          </a:p>
          <a:p>
            <a:pPr marL="0" indent="0"/>
            <a:r>
              <a:rPr lang="en-GB" dirty="0"/>
              <a:t>the construction of meaning </a:t>
            </a:r>
          </a:p>
          <a:p>
            <a:pPr marL="0" indent="0"/>
            <a:r>
              <a:rPr lang="en-GB" dirty="0"/>
              <a:t>. apply appropriate methods of language analysis, using associated </a:t>
            </a:r>
          </a:p>
          <a:p>
            <a:pPr marL="0" indent="0"/>
            <a:r>
              <a:rPr lang="en-GB" dirty="0"/>
              <a:t>terminology and coherent expression </a:t>
            </a:r>
          </a:p>
          <a:p>
            <a:pPr marL="0" indent="0"/>
            <a:r>
              <a:rPr lang="en-GB" dirty="0"/>
              <a:t>. demonstrate understanding of relevant language concepts and issues. </a:t>
            </a:r>
          </a:p>
          <a:p>
            <a:endParaRPr lang="en-GB" dirty="0"/>
          </a:p>
        </p:txBody>
      </p:sp>
    </p:spTree>
    <p:extLst>
      <p:ext uri="{BB962C8B-B14F-4D97-AF65-F5344CB8AC3E}">
        <p14:creationId xmlns:p14="http://schemas.microsoft.com/office/powerpoint/2010/main" val="20378304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Sentence starters:</a:t>
            </a:r>
          </a:p>
        </p:txBody>
      </p:sp>
      <p:sp>
        <p:nvSpPr>
          <p:cNvPr id="3" name="Content Placeholder 2"/>
          <p:cNvSpPr>
            <a:spLocks noGrp="1"/>
          </p:cNvSpPr>
          <p:nvPr>
            <p:ph idx="1"/>
          </p:nvPr>
        </p:nvSpPr>
        <p:spPr>
          <a:xfrm>
            <a:off x="822960" y="1100628"/>
            <a:ext cx="7520940" cy="4560620"/>
          </a:xfrm>
        </p:spPr>
        <p:txBody>
          <a:bodyPr>
            <a:normAutofit fontScale="92500" lnSpcReduction="10000"/>
          </a:bodyPr>
          <a:lstStyle/>
          <a:p>
            <a:pPr marL="0" indent="0"/>
            <a:r>
              <a:rPr lang="en-GB" dirty="0"/>
              <a:t> </a:t>
            </a:r>
          </a:p>
          <a:p>
            <a:r>
              <a:rPr lang="en-GB" dirty="0"/>
              <a:t>The data shows…</a:t>
            </a:r>
          </a:p>
          <a:p>
            <a:pPr marL="0" indent="0"/>
            <a:r>
              <a:rPr lang="en-GB" dirty="0"/>
              <a:t> </a:t>
            </a:r>
          </a:p>
          <a:p>
            <a:r>
              <a:rPr lang="en-GB" dirty="0"/>
              <a:t>Text 1 includes…</a:t>
            </a:r>
          </a:p>
          <a:p>
            <a:endParaRPr lang="en-GB" dirty="0"/>
          </a:p>
          <a:p>
            <a:r>
              <a:rPr lang="en-GB" dirty="0"/>
              <a:t>In terms of context, in Text 1 we can see that…</a:t>
            </a:r>
          </a:p>
          <a:p>
            <a:endParaRPr lang="en-GB" dirty="0"/>
          </a:p>
          <a:p>
            <a:r>
              <a:rPr lang="en-GB" dirty="0"/>
              <a:t>The lexis OR grammar is interesting because…</a:t>
            </a:r>
          </a:p>
          <a:p>
            <a:pPr marL="0" indent="0"/>
            <a:endParaRPr lang="en-GB" dirty="0"/>
          </a:p>
          <a:p>
            <a:r>
              <a:rPr lang="en-GB" dirty="0"/>
              <a:t>In my own examples/research of this genre, I have found/identified x 2 </a:t>
            </a:r>
          </a:p>
          <a:p>
            <a:pPr marL="0" indent="0"/>
            <a:endParaRPr lang="en-GB" dirty="0"/>
          </a:p>
          <a:p>
            <a:r>
              <a:rPr lang="en-GB" dirty="0"/>
              <a:t>Text 1 and 2 seem to share similar contextual influences because…</a:t>
            </a:r>
          </a:p>
          <a:p>
            <a:pPr marL="0" indent="0"/>
            <a:r>
              <a:rPr lang="en-GB" dirty="0"/>
              <a:t> </a:t>
            </a:r>
          </a:p>
          <a:p>
            <a:r>
              <a:rPr lang="en-GB" dirty="0"/>
              <a:t>Text 3 is the most different and distinctive because…</a:t>
            </a:r>
          </a:p>
          <a:p>
            <a:endParaRPr lang="en-GB" dirty="0"/>
          </a:p>
        </p:txBody>
      </p:sp>
    </p:spTree>
    <p:extLst>
      <p:ext uri="{BB962C8B-B14F-4D97-AF65-F5344CB8AC3E}">
        <p14:creationId xmlns:p14="http://schemas.microsoft.com/office/powerpoint/2010/main" val="3317834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Linguistic analysis of first tweet</a:t>
            </a:r>
          </a:p>
        </p:txBody>
      </p:sp>
      <p:sp>
        <p:nvSpPr>
          <p:cNvPr id="3" name="Content Placeholder 2"/>
          <p:cNvSpPr>
            <a:spLocks noGrp="1"/>
          </p:cNvSpPr>
          <p:nvPr>
            <p:ph idx="1"/>
          </p:nvPr>
        </p:nvSpPr>
        <p:spPr>
          <a:xfrm>
            <a:off x="683568" y="1100628"/>
            <a:ext cx="7848872" cy="3579849"/>
          </a:xfrm>
        </p:spPr>
        <p:txBody>
          <a:bodyPr>
            <a:normAutofit/>
          </a:bodyPr>
          <a:lstStyle/>
          <a:p>
            <a:pPr marL="0" indent="0" algn="ctr"/>
            <a:r>
              <a:rPr lang="en-GB" sz="2000" i="1" dirty="0">
                <a:solidFill>
                  <a:srgbClr val="0070C0"/>
                </a:solidFill>
              </a:rPr>
              <a:t>I finally signed up for Twitter!</a:t>
            </a:r>
          </a:p>
          <a:p>
            <a:pPr marL="0" indent="0" algn="ctr"/>
            <a:endParaRPr lang="en-GB" sz="2000" b="0" i="1" dirty="0"/>
          </a:p>
          <a:p>
            <a:pPr>
              <a:buFont typeface="Arial" panose="020B0604020202020204" pitchFamily="34" charset="0"/>
              <a:buChar char="•"/>
            </a:pPr>
            <a:r>
              <a:rPr lang="en-GB" sz="2000" b="0" dirty="0"/>
              <a:t>another </a:t>
            </a:r>
            <a:r>
              <a:rPr lang="en-GB" sz="2000" dirty="0">
                <a:solidFill>
                  <a:srgbClr val="FF0000"/>
                </a:solidFill>
              </a:rPr>
              <a:t>simple sentence </a:t>
            </a:r>
            <a:r>
              <a:rPr lang="en-GB" sz="2000" b="0" dirty="0"/>
              <a:t>(communicating straight forward message)</a:t>
            </a:r>
            <a:endParaRPr lang="en-GB" sz="2000" dirty="0">
              <a:solidFill>
                <a:srgbClr val="FF0000"/>
              </a:solidFill>
            </a:endParaRPr>
          </a:p>
          <a:p>
            <a:pPr>
              <a:buFont typeface="Arial" panose="020B0604020202020204" pitchFamily="34" charset="0"/>
              <a:buChar char="•"/>
            </a:pPr>
            <a:r>
              <a:rPr lang="en-GB" sz="2000" b="0" dirty="0"/>
              <a:t>verb is </a:t>
            </a:r>
            <a:r>
              <a:rPr lang="en-GB" sz="2000" dirty="0">
                <a:solidFill>
                  <a:srgbClr val="FF0000"/>
                </a:solidFill>
              </a:rPr>
              <a:t>simple past </a:t>
            </a:r>
            <a:r>
              <a:rPr lang="en-GB" sz="2000" b="0" dirty="0"/>
              <a:t>(</a:t>
            </a:r>
            <a:r>
              <a:rPr lang="en-GB" sz="2000" b="0" i="1" dirty="0"/>
              <a:t>signed up for</a:t>
            </a:r>
            <a:r>
              <a:rPr lang="en-GB" sz="2000" b="0" dirty="0"/>
              <a:t>)—perhaps would have expected </a:t>
            </a:r>
            <a:r>
              <a:rPr lang="en-GB" sz="2000" dirty="0">
                <a:solidFill>
                  <a:srgbClr val="FF0000"/>
                </a:solidFill>
              </a:rPr>
              <a:t>present perfective </a:t>
            </a:r>
            <a:r>
              <a:rPr lang="en-GB" sz="2000" b="0" dirty="0"/>
              <a:t>(i.e. ‘have signed up for’) to indicate a past action with ongoing effect</a:t>
            </a:r>
          </a:p>
          <a:p>
            <a:pPr>
              <a:buFont typeface="Arial" panose="020B0604020202020204" pitchFamily="34" charset="0"/>
              <a:buChar char="•"/>
            </a:pPr>
            <a:r>
              <a:rPr lang="en-GB" sz="2000" b="0" dirty="0"/>
              <a:t>multi-word verb (</a:t>
            </a:r>
            <a:r>
              <a:rPr lang="en-GB" sz="2000" dirty="0">
                <a:solidFill>
                  <a:srgbClr val="FF0000"/>
                </a:solidFill>
              </a:rPr>
              <a:t>phrasal-prepositional verb</a:t>
            </a:r>
            <a:r>
              <a:rPr lang="en-GB" sz="2000" b="0" dirty="0"/>
              <a:t>)—associated with informality</a:t>
            </a:r>
          </a:p>
          <a:p>
            <a:pPr>
              <a:buFont typeface="Arial" panose="020B0604020202020204" pitchFamily="34" charset="0"/>
              <a:buChar char="•"/>
            </a:pPr>
            <a:r>
              <a:rPr lang="en-GB" sz="2000" b="0" dirty="0"/>
              <a:t>word position: </a:t>
            </a:r>
            <a:r>
              <a:rPr lang="en-GB" sz="2000" dirty="0">
                <a:solidFill>
                  <a:srgbClr val="FF0000"/>
                </a:solidFill>
              </a:rPr>
              <a:t>adverb</a:t>
            </a:r>
            <a:r>
              <a:rPr lang="en-GB" sz="2000" b="0" dirty="0"/>
              <a:t> (</a:t>
            </a:r>
            <a:r>
              <a:rPr lang="en-GB" sz="2000" b="0" i="1" dirty="0"/>
              <a:t>finally</a:t>
            </a:r>
            <a:r>
              <a:rPr lang="en-GB" sz="2000" b="0" dirty="0"/>
              <a:t>) used before verb for emphasis.</a:t>
            </a:r>
          </a:p>
          <a:p>
            <a:endParaRPr lang="en-GB" dirty="0"/>
          </a:p>
        </p:txBody>
      </p:sp>
    </p:spTree>
    <p:extLst>
      <p:ext uri="{BB962C8B-B14F-4D97-AF65-F5344CB8AC3E}">
        <p14:creationId xmlns:p14="http://schemas.microsoft.com/office/powerpoint/2010/main" val="3666154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Linguistic analysis of first tweet</a:t>
            </a:r>
          </a:p>
        </p:txBody>
      </p:sp>
      <p:sp>
        <p:nvSpPr>
          <p:cNvPr id="3" name="Content Placeholder 2"/>
          <p:cNvSpPr>
            <a:spLocks noGrp="1"/>
          </p:cNvSpPr>
          <p:nvPr>
            <p:ph idx="1"/>
          </p:nvPr>
        </p:nvSpPr>
        <p:spPr>
          <a:xfrm>
            <a:off x="822960" y="980728"/>
            <a:ext cx="7520940" cy="3579849"/>
          </a:xfrm>
        </p:spPr>
        <p:txBody>
          <a:bodyPr>
            <a:normAutofit fontScale="92500" lnSpcReduction="20000"/>
          </a:bodyPr>
          <a:lstStyle/>
          <a:p>
            <a:pPr marL="0" indent="0" algn="ctr"/>
            <a:r>
              <a:rPr lang="en-GB" sz="2200" i="1" dirty="0">
                <a:solidFill>
                  <a:srgbClr val="0070C0"/>
                </a:solidFill>
              </a:rPr>
              <a:t>There are a few fakes so just know this is the real me!!!</a:t>
            </a:r>
          </a:p>
          <a:p>
            <a:pPr>
              <a:buFont typeface="Arial" panose="020B0604020202020204" pitchFamily="34" charset="0"/>
              <a:buChar char="•"/>
            </a:pPr>
            <a:endParaRPr lang="en-GB" sz="2000" b="0" dirty="0"/>
          </a:p>
          <a:p>
            <a:pPr>
              <a:buFont typeface="Arial" panose="020B0604020202020204" pitchFamily="34" charset="0"/>
              <a:buChar char="•"/>
            </a:pPr>
            <a:r>
              <a:rPr lang="en-GB" sz="2200" b="0" dirty="0"/>
              <a:t>reinforcing statement of identity: </a:t>
            </a:r>
            <a:r>
              <a:rPr lang="en-GB" sz="2200" dirty="0">
                <a:solidFill>
                  <a:srgbClr val="FF0000"/>
                </a:solidFill>
              </a:rPr>
              <a:t>compound-complex sentence </a:t>
            </a:r>
            <a:r>
              <a:rPr lang="en-GB" sz="2200" b="0" dirty="0"/>
              <a:t>(</a:t>
            </a:r>
            <a:r>
              <a:rPr lang="en-GB" sz="2200" b="0" i="1" dirty="0"/>
              <a:t>are … [</a:t>
            </a:r>
            <a:r>
              <a:rPr lang="en-GB" sz="2200" b="0" i="1" u="sng" dirty="0"/>
              <a:t>and</a:t>
            </a:r>
            <a:r>
              <a:rPr lang="en-GB" sz="2200" b="0" i="1" dirty="0"/>
              <a:t>] so … know [</a:t>
            </a:r>
            <a:r>
              <a:rPr lang="en-GB" sz="2200" b="0" i="1" u="sng" dirty="0"/>
              <a:t>that</a:t>
            </a:r>
            <a:r>
              <a:rPr lang="en-GB" sz="2200" b="0" i="1" dirty="0"/>
              <a:t>]  … is …</a:t>
            </a:r>
            <a:r>
              <a:rPr lang="en-GB" sz="2200" b="0" dirty="0"/>
              <a:t>)—</a:t>
            </a:r>
            <a:r>
              <a:rPr lang="en-GB" sz="2200" dirty="0">
                <a:solidFill>
                  <a:srgbClr val="FF0000"/>
                </a:solidFill>
              </a:rPr>
              <a:t>conjunctions</a:t>
            </a:r>
            <a:r>
              <a:rPr lang="en-GB" sz="2200" b="0" dirty="0"/>
              <a:t> elided (restricted space—saving characters)</a:t>
            </a:r>
          </a:p>
          <a:p>
            <a:pPr>
              <a:buFont typeface="Arial" panose="020B0604020202020204" pitchFamily="34" charset="0"/>
              <a:buChar char="•"/>
            </a:pPr>
            <a:r>
              <a:rPr lang="en-GB" sz="2200" b="0" dirty="0"/>
              <a:t>shared knowledge: </a:t>
            </a:r>
            <a:r>
              <a:rPr lang="en-GB" sz="2200" dirty="0">
                <a:solidFill>
                  <a:srgbClr val="FF0000"/>
                </a:solidFill>
              </a:rPr>
              <a:t>noun phrase </a:t>
            </a:r>
            <a:r>
              <a:rPr lang="en-GB" sz="2200" b="0" i="1" dirty="0"/>
              <a:t>a few fakes</a:t>
            </a:r>
            <a:r>
              <a:rPr lang="en-GB" sz="2200" b="0" dirty="0"/>
              <a:t> i.e. fake accounts</a:t>
            </a:r>
          </a:p>
          <a:p>
            <a:pPr>
              <a:buFont typeface="Arial" panose="020B0604020202020204" pitchFamily="34" charset="0"/>
              <a:buChar char="•"/>
            </a:pPr>
            <a:r>
              <a:rPr lang="en-GB" sz="2200" b="0" dirty="0"/>
              <a:t>informal </a:t>
            </a:r>
            <a:r>
              <a:rPr lang="en-GB" sz="2200" dirty="0">
                <a:solidFill>
                  <a:srgbClr val="FF0000"/>
                </a:solidFill>
              </a:rPr>
              <a:t>imperative</a:t>
            </a:r>
            <a:r>
              <a:rPr lang="en-GB" sz="2200" b="0" dirty="0"/>
              <a:t> (</a:t>
            </a:r>
            <a:r>
              <a:rPr lang="en-GB" sz="2200" b="0" i="1" dirty="0"/>
              <a:t>just know</a:t>
            </a:r>
            <a:r>
              <a:rPr lang="en-GB" sz="2200" b="0" dirty="0"/>
              <a:t>) – </a:t>
            </a:r>
            <a:r>
              <a:rPr lang="en-GB" sz="2200" dirty="0">
                <a:solidFill>
                  <a:srgbClr val="FF0000"/>
                </a:solidFill>
              </a:rPr>
              <a:t>adverb</a:t>
            </a:r>
            <a:r>
              <a:rPr lang="en-GB" sz="2200" b="0" dirty="0"/>
              <a:t> reduces force of imperative (informal)</a:t>
            </a:r>
          </a:p>
          <a:p>
            <a:pPr>
              <a:buFont typeface="Arial" panose="020B0604020202020204" pitchFamily="34" charset="0"/>
              <a:buChar char="•"/>
            </a:pPr>
            <a:r>
              <a:rPr lang="en-GB" sz="2200" b="0" dirty="0"/>
              <a:t>emphatic self-identification: </a:t>
            </a:r>
            <a:r>
              <a:rPr lang="en-GB" sz="2200" dirty="0">
                <a:solidFill>
                  <a:srgbClr val="FF0000"/>
                </a:solidFill>
              </a:rPr>
              <a:t>demonstrative pronoun </a:t>
            </a:r>
            <a:r>
              <a:rPr lang="en-GB" sz="2200" b="0" i="1" dirty="0"/>
              <a:t>(this</a:t>
            </a:r>
            <a:r>
              <a:rPr lang="en-GB" sz="2200" b="0" dirty="0"/>
              <a:t>) </a:t>
            </a:r>
            <a:r>
              <a:rPr lang="en-GB" sz="2200" b="0" i="1" dirty="0"/>
              <a:t>+</a:t>
            </a:r>
            <a:r>
              <a:rPr lang="en-GB" sz="2200" b="0" dirty="0"/>
              <a:t> </a:t>
            </a:r>
            <a:r>
              <a:rPr lang="en-GB" sz="2200" dirty="0">
                <a:solidFill>
                  <a:srgbClr val="FF0000"/>
                </a:solidFill>
              </a:rPr>
              <a:t>complement</a:t>
            </a:r>
            <a:r>
              <a:rPr lang="en-GB" sz="2200" b="0" dirty="0"/>
              <a:t> </a:t>
            </a:r>
            <a:r>
              <a:rPr lang="en-GB" sz="2200" dirty="0">
                <a:solidFill>
                  <a:srgbClr val="FF0000"/>
                </a:solidFill>
              </a:rPr>
              <a:t>noun phrase</a:t>
            </a:r>
            <a:r>
              <a:rPr lang="en-GB" sz="2200" b="0" dirty="0">
                <a:solidFill>
                  <a:srgbClr val="FF0000"/>
                </a:solidFill>
              </a:rPr>
              <a:t> </a:t>
            </a:r>
            <a:r>
              <a:rPr lang="en-GB" sz="2200" b="0" dirty="0"/>
              <a:t>(</a:t>
            </a:r>
            <a:r>
              <a:rPr lang="en-GB" sz="2200" b="0" i="1" dirty="0"/>
              <a:t>the real me</a:t>
            </a:r>
            <a:r>
              <a:rPr lang="en-GB" sz="2200" b="0" dirty="0"/>
              <a:t>) </a:t>
            </a:r>
          </a:p>
          <a:p>
            <a:pPr>
              <a:buFont typeface="Arial" panose="020B0604020202020204" pitchFamily="34" charset="0"/>
              <a:buChar char="•"/>
            </a:pPr>
            <a:r>
              <a:rPr lang="en-GB" sz="2200" b="0" dirty="0"/>
              <a:t>multiple use of </a:t>
            </a:r>
            <a:r>
              <a:rPr lang="en-GB" sz="2200" b="0" dirty="0" err="1"/>
              <a:t>exclamatories</a:t>
            </a:r>
            <a:r>
              <a:rPr lang="en-GB" sz="2200" b="0" dirty="0"/>
              <a:t>—informal tenor to engage.</a:t>
            </a:r>
          </a:p>
          <a:p>
            <a:pPr>
              <a:buFont typeface="Arial" panose="020B0604020202020204" pitchFamily="34" charset="0"/>
              <a:buChar char="•"/>
            </a:pPr>
            <a:endParaRPr lang="en-GB" sz="2000" b="0" dirty="0"/>
          </a:p>
          <a:p>
            <a:endParaRPr lang="en-GB" sz="2000" dirty="0"/>
          </a:p>
        </p:txBody>
      </p:sp>
    </p:spTree>
    <p:extLst>
      <p:ext uri="{BB962C8B-B14F-4D97-AF65-F5344CB8AC3E}">
        <p14:creationId xmlns:p14="http://schemas.microsoft.com/office/powerpoint/2010/main" val="2954244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424936" cy="1143000"/>
          </a:xfrm>
        </p:spPr>
        <p:txBody>
          <a:bodyPr>
            <a:normAutofit/>
          </a:bodyPr>
          <a:lstStyle/>
          <a:p>
            <a:pPr algn="ctr"/>
            <a:r>
              <a:rPr lang="en-GB" dirty="0"/>
              <a:t>TOM HANKS</a:t>
            </a:r>
          </a:p>
        </p:txBody>
      </p:sp>
      <p:sp>
        <p:nvSpPr>
          <p:cNvPr id="4" name="AutoShape 2"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10" name="Table 9"/>
          <p:cNvGraphicFramePr>
            <a:graphicFrameLocks noGrp="1"/>
          </p:cNvGraphicFramePr>
          <p:nvPr>
            <p:extLst>
              <p:ext uri="{D42A27DB-BD31-4B8C-83A1-F6EECF244321}">
                <p14:modId xmlns:p14="http://schemas.microsoft.com/office/powerpoint/2010/main" val="1260654602"/>
              </p:ext>
            </p:extLst>
          </p:nvPr>
        </p:nvGraphicFramePr>
        <p:xfrm>
          <a:off x="15139" y="1268760"/>
          <a:ext cx="8784976" cy="2026920"/>
        </p:xfrm>
        <a:graphic>
          <a:graphicData uri="http://schemas.openxmlformats.org/drawingml/2006/table">
            <a:tbl>
              <a:tblPr firstRow="1" bandRow="1">
                <a:tableStyleId>{D7AC3CCA-C797-4891-BE02-D94E43425B78}</a:tableStyleId>
              </a:tblPr>
              <a:tblGrid>
                <a:gridCol w="4392488">
                  <a:extLst>
                    <a:ext uri="{9D8B030D-6E8A-4147-A177-3AD203B41FA5}">
                      <a16:colId xmlns:a16="http://schemas.microsoft.com/office/drawing/2014/main" xmlns="" val="20000"/>
                    </a:ext>
                  </a:extLst>
                </a:gridCol>
                <a:gridCol w="4392488">
                  <a:extLst>
                    <a:ext uri="{9D8B030D-6E8A-4147-A177-3AD203B41FA5}">
                      <a16:colId xmlns:a16="http://schemas.microsoft.com/office/drawing/2014/main" xmlns="" val="20001"/>
                    </a:ext>
                  </a:extLst>
                </a:gridCol>
              </a:tblGrid>
              <a:tr h="370840">
                <a:tc>
                  <a:txBody>
                    <a:bodyPr/>
                    <a:lstStyle/>
                    <a:p>
                      <a:r>
                        <a:rPr lang="en-US" b="0" dirty="0"/>
                        <a:t>Why</a:t>
                      </a:r>
                      <a:r>
                        <a:rPr lang="en-US" b="0" baseline="0" dirty="0"/>
                        <a:t> are they a celeb?</a:t>
                      </a:r>
                      <a:endParaRPr lang="en-US" b="0" dirty="0"/>
                    </a:p>
                  </a:txBody>
                  <a:tcPr/>
                </a:tc>
                <a:tc>
                  <a:txBody>
                    <a:bodyPr/>
                    <a:lstStyle/>
                    <a:p>
                      <a:r>
                        <a:rPr lang="en-US" b="0" dirty="0"/>
                        <a:t>Film star</a:t>
                      </a:r>
                    </a:p>
                  </a:txBody>
                  <a:tcPr/>
                </a:tc>
                <a:extLst>
                  <a:ext uri="{0D108BD9-81ED-4DB2-BD59-A6C34878D82A}">
                    <a16:rowId xmlns:a16="http://schemas.microsoft.com/office/drawing/2014/main" xmlns="" val="10000"/>
                  </a:ext>
                </a:extLst>
              </a:tr>
              <a:tr h="370840">
                <a:tc>
                  <a:txBody>
                    <a:bodyPr/>
                    <a:lstStyle/>
                    <a:p>
                      <a:r>
                        <a:rPr lang="en-US" dirty="0"/>
                        <a:t>How</a:t>
                      </a:r>
                      <a:r>
                        <a:rPr lang="en-US" baseline="0" dirty="0"/>
                        <a:t> many current followers</a:t>
                      </a:r>
                      <a:endParaRPr lang="en-US" dirty="0"/>
                    </a:p>
                  </a:txBody>
                  <a:tcPr/>
                </a:tc>
                <a:tc>
                  <a:txBody>
                    <a:bodyPr/>
                    <a:lstStyle/>
                    <a:p>
                      <a:r>
                        <a:rPr lang="en-US" dirty="0"/>
                        <a:t>12.5 million</a:t>
                      </a:r>
                    </a:p>
                  </a:txBody>
                  <a:tcPr/>
                </a:tc>
                <a:extLst>
                  <a:ext uri="{0D108BD9-81ED-4DB2-BD59-A6C34878D82A}">
                    <a16:rowId xmlns:a16="http://schemas.microsoft.com/office/drawing/2014/main" xmlns="" val="10001"/>
                  </a:ext>
                </a:extLst>
              </a:tr>
              <a:tr h="370840">
                <a:tc>
                  <a:txBody>
                    <a:bodyPr/>
                    <a:lstStyle/>
                    <a:p>
                      <a:r>
                        <a:rPr lang="en-US" dirty="0"/>
                        <a:t>How many tweets</a:t>
                      </a:r>
                      <a:r>
                        <a:rPr lang="en-US" baseline="0" dirty="0"/>
                        <a:t> sent</a:t>
                      </a:r>
                      <a:endParaRPr lang="en-US" dirty="0"/>
                    </a:p>
                  </a:txBody>
                  <a:tcPr/>
                </a:tc>
                <a:tc>
                  <a:txBody>
                    <a:bodyPr/>
                    <a:lstStyle/>
                    <a:p>
                      <a:r>
                        <a:rPr lang="en-US" dirty="0"/>
                        <a:t>744</a:t>
                      </a:r>
                    </a:p>
                  </a:txBody>
                  <a:tcPr/>
                </a:tc>
                <a:extLst>
                  <a:ext uri="{0D108BD9-81ED-4DB2-BD59-A6C34878D82A}">
                    <a16:rowId xmlns:a16="http://schemas.microsoft.com/office/drawing/2014/main" xmlns="" val="10002"/>
                  </a:ext>
                </a:extLst>
              </a:tr>
              <a:tr h="370840">
                <a:tc>
                  <a:txBody>
                    <a:bodyPr/>
                    <a:lstStyle/>
                    <a:p>
                      <a:r>
                        <a:rPr lang="en-US" dirty="0"/>
                        <a:t>Nature of first</a:t>
                      </a:r>
                      <a:r>
                        <a:rPr lang="en-US" baseline="0" dirty="0"/>
                        <a:t> tweet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Very light hearted, also hints at being from an older</a:t>
                      </a:r>
                      <a:r>
                        <a:rPr lang="en-US" baseline="0" dirty="0"/>
                        <a:t> generation and not used to using such social media previously.</a:t>
                      </a:r>
                      <a:endParaRPr lang="en-US" dirty="0"/>
                    </a:p>
                  </a:txBody>
                  <a:tcPr/>
                </a:tc>
                <a:extLst>
                  <a:ext uri="{0D108BD9-81ED-4DB2-BD59-A6C34878D82A}">
                    <a16:rowId xmlns:a16="http://schemas.microsoft.com/office/drawing/2014/main" xmlns="" val="10003"/>
                  </a:ext>
                </a:extLst>
              </a:tr>
            </a:tbl>
          </a:graphicData>
        </a:graphic>
      </p:graphicFrame>
      <p:pic>
        <p:nvPicPr>
          <p:cNvPr id="5" name="Picture 4" descr="tom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4077072"/>
            <a:ext cx="7456250" cy="2447032"/>
          </a:xfrm>
          <a:prstGeom prst="rect">
            <a:avLst/>
          </a:prstGeom>
        </p:spPr>
      </p:pic>
    </p:spTree>
    <p:extLst>
      <p:ext uri="{BB962C8B-B14F-4D97-AF65-F5344CB8AC3E}">
        <p14:creationId xmlns:p14="http://schemas.microsoft.com/office/powerpoint/2010/main" val="38292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424936" cy="1143000"/>
          </a:xfrm>
        </p:spPr>
        <p:txBody>
          <a:bodyPr>
            <a:normAutofit/>
          </a:bodyPr>
          <a:lstStyle/>
          <a:p>
            <a:pPr algn="ctr"/>
            <a:r>
              <a:rPr lang="en-GB" dirty="0"/>
              <a:t>TOM HANKS</a:t>
            </a:r>
          </a:p>
        </p:txBody>
      </p:sp>
      <p:sp>
        <p:nvSpPr>
          <p:cNvPr id="4" name="AutoShape 2"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1259632" y="1196752"/>
            <a:ext cx="6048672" cy="923330"/>
          </a:xfrm>
          <a:prstGeom prst="rect">
            <a:avLst/>
          </a:prstGeom>
          <a:noFill/>
        </p:spPr>
        <p:txBody>
          <a:bodyPr wrap="square" rtlCol="0">
            <a:spAutoFit/>
          </a:bodyPr>
          <a:lstStyle/>
          <a:p>
            <a:pPr algn="ctr"/>
            <a:r>
              <a:rPr lang="en-US" dirty="0"/>
              <a:t>Tom has kept up this light-hearted approach to Twitter and is famous for using Twitter to report missing items he has found. There are lots of examples of this. A few are attached.</a:t>
            </a:r>
          </a:p>
        </p:txBody>
      </p:sp>
      <p:pic>
        <p:nvPicPr>
          <p:cNvPr id="7" name="Picture 6" descr="tom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636912"/>
            <a:ext cx="4608512" cy="3933660"/>
          </a:xfrm>
          <a:prstGeom prst="rect">
            <a:avLst/>
          </a:prstGeom>
        </p:spPr>
      </p:pic>
      <p:pic>
        <p:nvPicPr>
          <p:cNvPr id="8" name="Picture 7" descr="tom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2564904"/>
            <a:ext cx="4584036" cy="3971280"/>
          </a:xfrm>
          <a:prstGeom prst="rect">
            <a:avLst/>
          </a:prstGeom>
        </p:spPr>
      </p:pic>
    </p:spTree>
    <p:extLst>
      <p:ext uri="{BB962C8B-B14F-4D97-AF65-F5344CB8AC3E}">
        <p14:creationId xmlns:p14="http://schemas.microsoft.com/office/powerpoint/2010/main" val="1786416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Linguistic analysis of first tweet</a:t>
            </a:r>
          </a:p>
        </p:txBody>
      </p:sp>
      <p:sp>
        <p:nvSpPr>
          <p:cNvPr id="3" name="Content Placeholder 2"/>
          <p:cNvSpPr>
            <a:spLocks noGrp="1"/>
          </p:cNvSpPr>
          <p:nvPr>
            <p:ph idx="1"/>
          </p:nvPr>
        </p:nvSpPr>
        <p:spPr>
          <a:xfrm>
            <a:off x="622990" y="934244"/>
            <a:ext cx="7920880" cy="4078932"/>
          </a:xfrm>
        </p:spPr>
        <p:txBody>
          <a:bodyPr>
            <a:normAutofit fontScale="92500" lnSpcReduction="20000"/>
          </a:bodyPr>
          <a:lstStyle/>
          <a:p>
            <a:pPr marL="0" indent="0" algn="ctr"/>
            <a:r>
              <a:rPr lang="en-GB" sz="2200" i="1" dirty="0">
                <a:solidFill>
                  <a:srgbClr val="0070C0"/>
                </a:solidFill>
              </a:rPr>
              <a:t>Testing … testing …. Is this thing on?</a:t>
            </a:r>
          </a:p>
          <a:p>
            <a:pPr marL="0" indent="0" algn="ctr"/>
            <a:endParaRPr lang="en-GB" sz="1300" b="0" i="1" dirty="0"/>
          </a:p>
          <a:p>
            <a:pPr>
              <a:buFont typeface="Arial" panose="020B0604020202020204" pitchFamily="34" charset="0"/>
              <a:buChar char="•"/>
            </a:pPr>
            <a:r>
              <a:rPr lang="en-GB" sz="2200" b="0" dirty="0"/>
              <a:t>repetition of </a:t>
            </a:r>
            <a:r>
              <a:rPr lang="en-GB" sz="2200" dirty="0">
                <a:solidFill>
                  <a:srgbClr val="FF0000"/>
                </a:solidFill>
              </a:rPr>
              <a:t>elliptical clauses</a:t>
            </a:r>
            <a:r>
              <a:rPr lang="en-GB" sz="2200" b="0" dirty="0"/>
              <a:t>—</a:t>
            </a:r>
            <a:r>
              <a:rPr lang="en-GB" sz="2200" dirty="0">
                <a:solidFill>
                  <a:srgbClr val="FF0000"/>
                </a:solidFill>
              </a:rPr>
              <a:t>present participle </a:t>
            </a:r>
            <a:r>
              <a:rPr lang="en-GB" sz="2200" b="0" dirty="0"/>
              <a:t>implies ongoing action</a:t>
            </a:r>
          </a:p>
          <a:p>
            <a:pPr>
              <a:buFont typeface="Arial" panose="020B0604020202020204" pitchFamily="34" charset="0"/>
              <a:buChar char="•"/>
            </a:pPr>
            <a:r>
              <a:rPr lang="en-GB" sz="2200" b="0" dirty="0"/>
              <a:t>shared knowledge: </a:t>
            </a:r>
            <a:r>
              <a:rPr lang="en-GB" sz="2200" dirty="0">
                <a:solidFill>
                  <a:srgbClr val="FF0000"/>
                </a:solidFill>
              </a:rPr>
              <a:t>collocation</a:t>
            </a:r>
            <a:r>
              <a:rPr lang="en-GB" sz="2200" b="0" dirty="0"/>
              <a:t>—analogy with physical technology such as microphones (intentional humour: implied lack of understanding of online platform)</a:t>
            </a:r>
          </a:p>
          <a:p>
            <a:pPr>
              <a:buFont typeface="Arial" panose="020B0604020202020204" pitchFamily="34" charset="0"/>
              <a:buChar char="•"/>
            </a:pPr>
            <a:r>
              <a:rPr lang="en-GB" sz="2200" b="0" dirty="0"/>
              <a:t>implied audience in</a:t>
            </a:r>
            <a:r>
              <a:rPr lang="en-GB" sz="2200" b="0" dirty="0">
                <a:solidFill>
                  <a:srgbClr val="FF0000"/>
                </a:solidFill>
              </a:rPr>
              <a:t> </a:t>
            </a:r>
            <a:r>
              <a:rPr lang="en-GB" sz="2200" dirty="0">
                <a:solidFill>
                  <a:srgbClr val="FF0000"/>
                </a:solidFill>
              </a:rPr>
              <a:t>interrogative</a:t>
            </a:r>
            <a:r>
              <a:rPr lang="en-GB" sz="2200" b="0" dirty="0"/>
              <a:t>—aims to engage</a:t>
            </a:r>
          </a:p>
          <a:p>
            <a:pPr>
              <a:buFont typeface="Arial" panose="020B0604020202020204" pitchFamily="34" charset="0"/>
              <a:buChar char="•"/>
            </a:pPr>
            <a:r>
              <a:rPr lang="en-GB" sz="2200" b="0" dirty="0"/>
              <a:t>use of </a:t>
            </a:r>
            <a:r>
              <a:rPr lang="en-GB" sz="2200" dirty="0" err="1">
                <a:solidFill>
                  <a:srgbClr val="FF0000"/>
                </a:solidFill>
              </a:rPr>
              <a:t>deixis</a:t>
            </a:r>
            <a:r>
              <a:rPr lang="en-GB" sz="2200" b="0" dirty="0"/>
              <a:t> in </a:t>
            </a:r>
            <a:r>
              <a:rPr lang="en-GB" sz="2200" dirty="0">
                <a:solidFill>
                  <a:srgbClr val="FF0000"/>
                </a:solidFill>
              </a:rPr>
              <a:t>demonstrative determiner </a:t>
            </a:r>
            <a:r>
              <a:rPr lang="en-GB" sz="2200" b="0" dirty="0"/>
              <a:t>(</a:t>
            </a:r>
            <a:r>
              <a:rPr lang="en-GB" sz="2200" b="0" i="1" dirty="0"/>
              <a:t>this</a:t>
            </a:r>
            <a:r>
              <a:rPr lang="en-GB" sz="2200" b="0" dirty="0"/>
              <a:t>)—exophoric reference implies immediate audience (physical proximity) rather than distant Twitter audience (humour)</a:t>
            </a:r>
          </a:p>
          <a:p>
            <a:pPr>
              <a:buFont typeface="Arial" panose="020B0604020202020204" pitchFamily="34" charset="0"/>
              <a:buChar char="•"/>
            </a:pPr>
            <a:r>
              <a:rPr lang="en-GB" sz="2200" b="0" dirty="0"/>
              <a:t>extended </a:t>
            </a:r>
            <a:r>
              <a:rPr lang="en-GB" sz="2200" dirty="0">
                <a:solidFill>
                  <a:srgbClr val="FF0000"/>
                </a:solidFill>
              </a:rPr>
              <a:t>metaphor</a:t>
            </a:r>
            <a:r>
              <a:rPr lang="en-GB" sz="2200" b="0" dirty="0"/>
              <a:t> of microphone is developed in vague </a:t>
            </a:r>
            <a:r>
              <a:rPr lang="en-GB" sz="2200" dirty="0">
                <a:solidFill>
                  <a:srgbClr val="FF0000"/>
                </a:solidFill>
              </a:rPr>
              <a:t>concrete</a:t>
            </a:r>
            <a:r>
              <a:rPr lang="en-GB" sz="2200" b="0" dirty="0"/>
              <a:t> </a:t>
            </a:r>
            <a:r>
              <a:rPr lang="en-GB" sz="2200" dirty="0">
                <a:solidFill>
                  <a:srgbClr val="FF0000"/>
                </a:solidFill>
              </a:rPr>
              <a:t>noun</a:t>
            </a:r>
            <a:r>
              <a:rPr lang="en-GB" sz="2200" b="0" dirty="0"/>
              <a:t> (</a:t>
            </a:r>
            <a:r>
              <a:rPr lang="en-GB" sz="2200" b="0" i="1" dirty="0"/>
              <a:t>thing</a:t>
            </a:r>
            <a:r>
              <a:rPr lang="en-GB" sz="2200" b="0" dirty="0"/>
              <a:t>)—referent is purposefully unnamed (humour).</a:t>
            </a:r>
          </a:p>
          <a:p>
            <a:pPr>
              <a:buFont typeface="Arial" panose="020B0604020202020204" pitchFamily="34" charset="0"/>
              <a:buChar char="•"/>
            </a:pPr>
            <a:endParaRPr lang="en-GB" sz="2000" b="0" dirty="0"/>
          </a:p>
        </p:txBody>
      </p:sp>
    </p:spTree>
    <p:extLst>
      <p:ext uri="{BB962C8B-B14F-4D97-AF65-F5344CB8AC3E}">
        <p14:creationId xmlns:p14="http://schemas.microsoft.com/office/powerpoint/2010/main" val="14156829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Report" ma:contentTypeID="0x0101003DB520055EDDB440B1956AA9AA49CCC900676E742026C1384EA912890F1B0185A2" ma:contentTypeVersion="3" ma:contentTypeDescription="" ma:contentTypeScope="" ma:versionID="1599fd29a57b8d93314c6853f624cb15">
  <xsd:schema xmlns:xsd="http://www.w3.org/2001/XMLSchema" xmlns:xs="http://www.w3.org/2001/XMLSchema" xmlns:p="http://schemas.microsoft.com/office/2006/metadata/properties" xmlns:ns1="http://schemas.microsoft.com/sharepoint/v3" xmlns:ns3="2f2f9355-f80e-4d7b-937a-0c27cfa03643" targetNamespace="http://schemas.microsoft.com/office/2006/metadata/properties" ma:root="true" ma:fieldsID="dff4527cc6bb46c5bb4876f058b868cb" ns1:_="" ns3:_="">
    <xsd:import namespace="http://schemas.microsoft.com/sharepoint/v3"/>
    <xsd:import namespace="2f2f9355-f80e-4d7b-937a-0c27cfa03643"/>
    <xsd:element name="properties">
      <xsd:complexType>
        <xsd:sequence>
          <xsd:element name="documentManagement">
            <xsd:complexType>
              <xsd:all>
                <xsd:element ref="ns1:RoutingRuleDescription" minOccurs="0"/>
                <xsd:element ref="ns3:WJEC_x0020_Language" minOccurs="0"/>
                <xsd:element ref="ns3:WJEC_x0020_Available_x0020_Online" minOccurs="0"/>
                <xsd:element ref="ns1:PublishingStartDate" minOccurs="0"/>
                <xsd:element ref="ns1:PublishingExpirationDate" minOccurs="0"/>
                <xsd:element ref="ns3:k48d8005054a4dd09ad49b7c837f0781" minOccurs="0"/>
                <xsd:element ref="ns3:TaxCatchAll" minOccurs="0"/>
                <xsd:element ref="ns3:TaxCatchAllLabel" minOccurs="0"/>
                <xsd:element ref="ns3:aa87a6a0bdfe4bfb97a25745bc8270e2" minOccurs="0"/>
                <xsd:element ref="ns3:bd6821cb7d3c4b4ab1e70668a679dc90" minOccurs="0"/>
                <xsd:element ref="ns3:i2be6ccaef284b9d8cadff396f0db8d6"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3" nillable="true" ma:displayName="Description" ma:internalName="RoutingRuleDescription" ma:readOnly="false">
      <xsd:simpleType>
        <xsd:restriction base="dms:Text">
          <xsd:maxLength value="255"/>
        </xsd:restriction>
      </xsd:simpleType>
    </xsd:element>
    <xsd:element name="PublishingStartDate" ma:index="9" nillable="true" ma:displayName="Scheduling Start Date" ma:internalName="PublishingStartDate">
      <xsd:simpleType>
        <xsd:restriction base="dms:Unknow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2f9355-f80e-4d7b-937a-0c27cfa03643" elementFormDefault="qualified">
    <xsd:import namespace="http://schemas.microsoft.com/office/2006/documentManagement/types"/>
    <xsd:import namespace="http://schemas.microsoft.com/office/infopath/2007/PartnerControls"/>
    <xsd:element name="WJEC_x0020_Language" ma:index="7" nillable="true" ma:displayName="WJEC Language" ma:default="English" ma:internalName="WJEC_x0020_Language">
      <xsd:complexType>
        <xsd:complexContent>
          <xsd:extension base="dms:MultiChoice">
            <xsd:sequence>
              <xsd:element name="Value" maxOccurs="unbounded" minOccurs="0" nillable="true">
                <xsd:simpleType>
                  <xsd:restriction base="dms:Choice">
                    <xsd:enumeration value="English"/>
                    <xsd:enumeration value="Welsh"/>
                  </xsd:restriction>
                </xsd:simpleType>
              </xsd:element>
            </xsd:sequence>
          </xsd:extension>
        </xsd:complexContent>
      </xsd:complexType>
    </xsd:element>
    <xsd:element name="WJEC_x0020_Available_x0020_Online" ma:index="8" nillable="true" ma:displayName="WJEC Available Online" ma:default="0" ma:internalName="WJEC_x0020_Available_x0020_Online">
      <xsd:simpleType>
        <xsd:restriction base="dms:Boolean"/>
      </xsd:simpleType>
    </xsd:element>
    <xsd:element name="k48d8005054a4dd09ad49b7c837f0781" ma:index="12" nillable="true" ma:taxonomy="true" ma:internalName="k48d8005054a4dd09ad49b7c837f0781" ma:taxonomyFieldName="WJEC_x0020_Audiences" ma:displayName="WJEC Audiences" ma:default="" ma:fieldId="{448d8005-054a-4dd0-9ad4-9b7c837f0781}" ma:taxonomyMulti="true" ma:sspId="e1033d4c-53f7-4655-8cf6-8161ad0c09ed" ma:termSetId="b89074ec-3517-46a7-9614-0eff0543422f" ma:anchorId="00000000-0000-0000-0000-000000000000" ma:open="false" ma:isKeyword="false">
      <xsd:complexType>
        <xsd:sequence>
          <xsd:element ref="pc:Terms" minOccurs="0" maxOccurs="1"/>
        </xsd:sequence>
      </xsd:complexType>
    </xsd:element>
    <xsd:element name="TaxCatchAll" ma:index="13" nillable="true" ma:displayName="Taxonomy Catch All Column" ma:hidden="true" ma:list="{0729da46-0308-4dd4-bc10-948bb8b78bdd}" ma:internalName="TaxCatchAll" ma:showField="CatchAllData" ma:web="80fa5a14-001d-49fc-a373-148672bd4233">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0729da46-0308-4dd4-bc10-948bb8b78bdd}" ma:internalName="TaxCatchAllLabel" ma:readOnly="true" ma:showField="CatchAllDataLabel" ma:web="80fa5a14-001d-49fc-a373-148672bd4233">
      <xsd:complexType>
        <xsd:complexContent>
          <xsd:extension base="dms:MultiChoiceLookup">
            <xsd:sequence>
              <xsd:element name="Value" type="dms:Lookup" maxOccurs="unbounded" minOccurs="0" nillable="true"/>
            </xsd:sequence>
          </xsd:extension>
        </xsd:complexContent>
      </xsd:complexType>
    </xsd:element>
    <xsd:element name="aa87a6a0bdfe4bfb97a25745bc8270e2" ma:index="17" nillable="true" ma:taxonomy="true" ma:internalName="aa87a6a0bdfe4bfb97a25745bc8270e2" ma:taxonomyFieldName="WJEC_x0020_Department" ma:displayName="WJEC Department" ma:default="" ma:fieldId="{aa87a6a0-bdfe-4bfb-97a2-5745bc8270e2}" ma:taxonomyMulti="true" ma:sspId="e1033d4c-53f7-4655-8cf6-8161ad0c09ed" ma:termSetId="076cd7ee-ac20-4cd2-af1f-bceb730fade7" ma:anchorId="00000000-0000-0000-0000-000000000000" ma:open="false" ma:isKeyword="false">
      <xsd:complexType>
        <xsd:sequence>
          <xsd:element ref="pc:Terms" minOccurs="0" maxOccurs="1"/>
        </xsd:sequence>
      </xsd:complexType>
    </xsd:element>
    <xsd:element name="bd6821cb7d3c4b4ab1e70668a679dc90" ma:index="20" nillable="true" ma:taxonomy="true" ma:internalName="bd6821cb7d3c4b4ab1e70668a679dc90" ma:taxonomyFieldName="Level" ma:displayName="WJEC Level" ma:default="" ma:fieldId="{bd6821cb-7d3c-4b4a-b1e7-0668a679dc90}" ma:sspId="e1033d4c-53f7-4655-8cf6-8161ad0c09ed" ma:termSetId="fa8f317e-b53d-4085-af76-4ea65a528b00" ma:anchorId="00000000-0000-0000-0000-000000000000" ma:open="false" ma:isKeyword="false">
      <xsd:complexType>
        <xsd:sequence>
          <xsd:element ref="pc:Terms" minOccurs="0" maxOccurs="1"/>
        </xsd:sequence>
      </xsd:complexType>
    </xsd:element>
    <xsd:element name="i2be6ccaef284b9d8cadff396f0db8d6" ma:index="22" nillable="true" ma:taxonomy="true" ma:internalName="i2be6ccaef284b9d8cadff396f0db8d6" ma:taxonomyFieldName="WJEC_x0020_Subject" ma:displayName="WJEC Subject" ma:default="" ma:fieldId="{22be6cca-ef28-4b9d-8cad-ff396f0db8d6}" ma:sspId="e1033d4c-53f7-4655-8cf6-8161ad0c09ed" ma:termSetId="8c3126d1-d4d2-41e8-bc2c-f4f0690100af"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ma:index="2"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7693802442252A44A01AC30ADCE95A43" ma:contentTypeVersion="16" ma:contentTypeDescription="Create a new document." ma:contentTypeScope="" ma:versionID="378c130d6753eda7e8b2f000a2a61ce9">
  <xsd:schema xmlns:xsd="http://www.w3.org/2001/XMLSchema" xmlns:xs="http://www.w3.org/2001/XMLSchema" xmlns:p="http://schemas.microsoft.com/office/2006/metadata/properties" xmlns:ns1="http://schemas.microsoft.com/sharepoint/v3" xmlns:ns2="c9abc60e-f9b0-4af4-b475-7a4f451bce35" xmlns:ns3="36f98b4f-ba65-4a7d-9a34-48b23de556cb" targetNamespace="http://schemas.microsoft.com/office/2006/metadata/properties" ma:root="true" ma:fieldsID="ed3d65077806691169eafe8b121dfe5b" ns1:_="" ns2:_="" ns3:_="">
    <xsd:import namespace="http://schemas.microsoft.com/sharepoint/v3"/>
    <xsd:import namespace="c9abc60e-f9b0-4af4-b475-7a4f451bce35"/>
    <xsd:import namespace="36f98b4f-ba65-4a7d-9a34-48b23de556cb"/>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9abc60e-f9b0-4af4-b475-7a4f451bce3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57EDEEC-01CB-48CB-B540-6A2399DA16F2}"/>
</file>

<file path=customXml/itemProps2.xml><?xml version="1.0" encoding="utf-8"?>
<ds:datastoreItem xmlns:ds="http://schemas.openxmlformats.org/officeDocument/2006/customXml" ds:itemID="{6EACDE35-AA5F-424D-B58F-3C8E2C16174D}"/>
</file>

<file path=customXml/itemProps3.xml><?xml version="1.0" encoding="utf-8"?>
<ds:datastoreItem xmlns:ds="http://schemas.openxmlformats.org/officeDocument/2006/customXml" ds:itemID="{D693BAED-BD4D-4791-9A9C-603B67AD9C76}"/>
</file>

<file path=customXml/itemProps4.xml><?xml version="1.0" encoding="utf-8"?>
<ds:datastoreItem xmlns:ds="http://schemas.openxmlformats.org/officeDocument/2006/customXml" ds:itemID="{6880FD2C-BD8A-4592-8600-7D9BEF303DC6}"/>
</file>

<file path=docProps/app.xml><?xml version="1.0" encoding="utf-8"?>
<Properties xmlns="http://schemas.openxmlformats.org/officeDocument/2006/extended-properties" xmlns:vt="http://schemas.openxmlformats.org/officeDocument/2006/docPropsVTypes">
  <Template>Angles.thmx</Template>
  <TotalTime>1144</TotalTime>
  <Words>2918</Words>
  <Application>Microsoft Office PowerPoint</Application>
  <PresentationFormat>On-screen Show (4:3)</PresentationFormat>
  <Paragraphs>316</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Angles</vt:lpstr>
      <vt:lpstr>Celebrity tweets and how they have evolved</vt:lpstr>
      <vt:lpstr>Kim kardashian</vt:lpstr>
      <vt:lpstr>Kim KardashiAn</vt:lpstr>
      <vt:lpstr>Linguistic analysis of first tweet</vt:lpstr>
      <vt:lpstr>Linguistic analysis of first tweet</vt:lpstr>
      <vt:lpstr>Linguistic analysis of first tweet</vt:lpstr>
      <vt:lpstr>TOM HANKS</vt:lpstr>
      <vt:lpstr>TOM HANKS</vt:lpstr>
      <vt:lpstr>Linguistic analysis of first tweet</vt:lpstr>
      <vt:lpstr>Oprah winfrey</vt:lpstr>
      <vt:lpstr>Oprah winfrey</vt:lpstr>
      <vt:lpstr>Linguistic analysis of first tweet</vt:lpstr>
      <vt:lpstr>Linguistic analysis of first tweet</vt:lpstr>
      <vt:lpstr>Neil patrick harris</vt:lpstr>
      <vt:lpstr>Neil patrick harris</vt:lpstr>
      <vt:lpstr>Linguistic analysis of first tweet</vt:lpstr>
      <vt:lpstr>Linguistic analysis of first tweet</vt:lpstr>
      <vt:lpstr>WAYNE ROONEY</vt:lpstr>
      <vt:lpstr>WAYNE ROONEY</vt:lpstr>
      <vt:lpstr>Linguistic analysis of first tweet</vt:lpstr>
      <vt:lpstr>Donald trump</vt:lpstr>
      <vt:lpstr>Donald trump</vt:lpstr>
      <vt:lpstr>Linguistic analysis of first tweet</vt:lpstr>
      <vt:lpstr>Katy perry</vt:lpstr>
      <vt:lpstr>Katy perry</vt:lpstr>
      <vt:lpstr>Linguistic analysis of first tweet</vt:lpstr>
      <vt:lpstr>Linguistic analysis of first tweet</vt:lpstr>
      <vt:lpstr>Linguistic analysis of first tweet</vt:lpstr>
      <vt:lpstr>Bill gates</vt:lpstr>
      <vt:lpstr>Bill gates</vt:lpstr>
      <vt:lpstr>Linguistic analysis of first tweet</vt:lpstr>
      <vt:lpstr>Linguistic analysis of first tweet</vt:lpstr>
      <vt:lpstr>THE queen</vt:lpstr>
      <vt:lpstr>THE queen</vt:lpstr>
      <vt:lpstr>Linguistic analysis of first tweet</vt:lpstr>
      <vt:lpstr>Linguistic analysis of first tweet</vt:lpstr>
      <vt:lpstr>PIERS MORGAN</vt:lpstr>
      <vt:lpstr>PIERS MORGAN</vt:lpstr>
      <vt:lpstr>Linguistic analysis of first tweet</vt:lpstr>
      <vt:lpstr>Some key points/observations about tweets</vt:lpstr>
      <vt:lpstr>CONTINUED…</vt:lpstr>
      <vt:lpstr>CONTINUED</vt:lpstr>
      <vt:lpstr>COMPONENT 2 – SECTION b EXAM QUESTION</vt:lpstr>
      <vt:lpstr>Sentence starters:</vt:lpstr>
    </vt:vector>
  </TitlesOfParts>
  <Company>Loreto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 English Language Revision</dc:title>
  <dc:creator>Paula Clancy</dc:creator>
  <cp:lastModifiedBy>WJEC</cp:lastModifiedBy>
  <cp:revision>85</cp:revision>
  <cp:lastPrinted>2017-01-24T12:13:31Z</cp:lastPrinted>
  <dcterms:created xsi:type="dcterms:W3CDTF">2016-05-12T07:13:50Z</dcterms:created>
  <dcterms:modified xsi:type="dcterms:W3CDTF">2017-03-02T18:32:29Z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0x0101007693802442252A44A01AC30ADCE95A43</vt:lpwstr>
  </property>
  <property fmtid="{D5CDD505-2E9C-101B-9397-08002B2CF9AE}" pid="3" name="WJEC_x0020_Audiences">
    <vt:lpwstr/>
  </property>
  <property fmtid="{D5CDD505-2E9C-101B-9397-08002B2CF9AE}" pid="4" name="WJEC_x0020_Department">
    <vt:lpwstr/>
  </property>
  <property fmtid="{D5CDD505-2E9C-101B-9397-08002B2CF9AE}" pid="5" name="WJEC Department">
    <vt:lpwstr/>
  </property>
  <property fmtid="{D5CDD505-2E9C-101B-9397-08002B2CF9AE}" pid="6" name="WJEC Audiences">
    <vt:lpwstr/>
  </property>
</Properties>
</file>